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 id="2147483666" r:id="rId5"/>
    <p:sldMasterId id="2147483660" r:id="rId6"/>
  </p:sldMasterIdLst>
  <p:notesMasterIdLst>
    <p:notesMasterId r:id="rId20"/>
  </p:notesMasterIdLst>
  <p:sldIdLst>
    <p:sldId id="283" r:id="rId7"/>
    <p:sldId id="281" r:id="rId8"/>
    <p:sldId id="267" r:id="rId9"/>
    <p:sldId id="297" r:id="rId10"/>
    <p:sldId id="301" r:id="rId11"/>
    <p:sldId id="285" r:id="rId12"/>
    <p:sldId id="284" r:id="rId13"/>
    <p:sldId id="276" r:id="rId14"/>
    <p:sldId id="302" r:id="rId15"/>
    <p:sldId id="300" r:id="rId16"/>
    <p:sldId id="298" r:id="rId17"/>
    <p:sldId id="299" r:id="rId18"/>
    <p:sldId id="295"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nberg, Erica D - WB" initials="NED-W" lastIdx="9" clrIdx="0">
    <p:extLst>
      <p:ext uri="{19B8F6BF-5375-455C-9EA6-DF929625EA0E}">
        <p15:presenceInfo xmlns:p15="http://schemas.microsoft.com/office/powerpoint/2012/main" userId="S-1-5-21-625881431-3029617060-3355961844-127589" providerId="AD"/>
      </p:ext>
    </p:extLst>
  </p:cmAuthor>
  <p:cmAuthor id="2" name="Daniel, Reeba - WB" initials="DR-W" lastIdx="5" clrIdx="1">
    <p:extLst>
      <p:ext uri="{19B8F6BF-5375-455C-9EA6-DF929625EA0E}">
        <p15:presenceInfo xmlns:p15="http://schemas.microsoft.com/office/powerpoint/2012/main" userId="S-1-5-21-625881431-3029617060-3355961844-119136" providerId="AD"/>
      </p:ext>
    </p:extLst>
  </p:cmAuthor>
  <p:cmAuthor id="3" name="Olshefski, Stanley S - OPA" initials="OSS-O" lastIdx="14" clrIdx="2">
    <p:extLst>
      <p:ext uri="{19B8F6BF-5375-455C-9EA6-DF929625EA0E}">
        <p15:presenceInfo xmlns:p15="http://schemas.microsoft.com/office/powerpoint/2012/main" userId="S-1-5-21-625881431-3029617060-3355961844-12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89C"/>
    <a:srgbClr val="BF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729BF-D8C1-02A7-F41E-B7BF61793A4B}" v="100" dt="2023-07-21T18:34:58.819"/>
    <p1510:client id="{534BA708-3628-DA55-1837-981276CB6416}" v="2" dt="2023-07-21T04:13:23.701"/>
    <p1510:client id="{7D8DC1A6-3894-4C79-BECD-E76BF4856A67}" v="471" vWet="473" dt="2023-07-21T20:58:37.236"/>
    <p1510:client id="{DAC5F127-C658-43D1-AFCB-09728BF2FF67}" v="4" dt="2023-07-24T13:50:31.357"/>
    <p1510:client id="{DBEAD70A-2D57-80AD-F95D-76D9B28EF042}" v="257" dt="2023-07-21T20:48:18.342"/>
    <p1510:client id="{F30B5ACF-3294-4733-A50D-1F542001FF16}" v="2" dt="2023-07-21T00:41:57.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694"/>
  </p:normalViewPr>
  <p:slideViewPr>
    <p:cSldViewPr snapToGrid="0" snapToObjects="1">
      <p:cViewPr varScale="1">
        <p:scale>
          <a:sx n="67" d="100"/>
          <a:sy n="67" d="100"/>
        </p:scale>
        <p:origin x="492" y="45"/>
      </p:cViewPr>
      <p:guideLst/>
    </p:cSldViewPr>
  </p:slideViewPr>
  <p:notesTextViewPr>
    <p:cViewPr>
      <p:scale>
        <a:sx n="3" d="2"/>
        <a:sy n="3" d="2"/>
      </p:scale>
      <p:origin x="0" y="0"/>
    </p:cViewPr>
  </p:notesTextViewPr>
  <p:sorterViewPr>
    <p:cViewPr>
      <p:scale>
        <a:sx n="100" d="100"/>
        <a:sy n="100" d="100"/>
      </p:scale>
      <p:origin x="0" y="-4024"/>
    </p:cViewPr>
  </p:sorterViewPr>
  <p:notesViewPr>
    <p:cSldViewPr snapToGrid="0" snapToObjects="1">
      <p:cViewPr>
        <p:scale>
          <a:sx n="100" d="100"/>
          <a:sy n="100" d="100"/>
        </p:scale>
        <p:origin x="1580" y="-4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53701B0-CFF2-4316-B9DC-85F7A3B7717E}" type="datetimeFigureOut">
              <a:rPr lang="en-US" smtClean="0"/>
              <a:t>7/26/2023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EF6B41E-F66D-4F5F-94E1-1C9C042EDDDE}" type="slidenum">
              <a:rPr lang="en-US" smtClean="0"/>
              <a:t>‹#›</a:t>
            </a:fld>
            <a:endParaRPr lang="en-US" dirty="0"/>
          </a:p>
        </p:txBody>
      </p:sp>
    </p:spTree>
    <p:extLst>
      <p:ext uri="{BB962C8B-B14F-4D97-AF65-F5344CB8AC3E}">
        <p14:creationId xmlns:p14="http://schemas.microsoft.com/office/powerpoint/2010/main" val="320504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rants.gov/web/grants/view-opportunity.html?oppId=34753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omensequitycenter.org/wp-content/uploads/2017/10/Womens-Committees-Best-Practice_revision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ol.gov/agencies/wb/topics/featured-childcar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ol.gov/agencies/wb"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l.gov/agencies/wb/data/occupati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ol.gov/sites/dolgov/files/WB/media/BearingTheCostReport.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dol.gov/sites/dolgov/files/WB/media/BearingTheCostReportFactSheet.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pprenticeship.gov/?utm_source=dol_gov_agencies_eta_apprenticeship&amp;utm_medium=text&amp;utm_campaign=apprenticeship_homepag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dol.gov/agencies/wb/data/earnings/median-annual-sex-race-hispanic-ethnicit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ol.gov/agencies/wb/grants/want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omensequitycenter.org/wp-content/uploads/2017/10/Growing-the-Number-in-the-Trades.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omensequitycenter.org/wp-content/uploads/2017/10/Women-Only-Pre-Apprenticeship-Programs_low-re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F6B41E-F66D-4F5F-94E1-1C9C042EDDDE}" type="slidenum">
              <a:rPr lang="en-US" smtClean="0"/>
              <a:t>1</a:t>
            </a:fld>
            <a:endParaRPr lang="en-US" dirty="0"/>
          </a:p>
        </p:txBody>
      </p:sp>
    </p:spTree>
    <p:extLst>
      <p:ext uri="{BB962C8B-B14F-4D97-AF65-F5344CB8AC3E}">
        <p14:creationId xmlns:p14="http://schemas.microsoft.com/office/powerpoint/2010/main" val="72590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Pre-apprenticeship training and increasing the number of apprentices from underrepresented communities is especially important in the unique moment the U.S. is currently in with the billions of dollars </a:t>
            </a:r>
            <a:r>
              <a:rPr lang="en-US" sz="1800">
                <a:effectLst/>
                <a:latin typeface="Calibri"/>
                <a:ea typeface="Calibri" panose="020F0502020204030204" pitchFamily="34" charset="0"/>
                <a:cs typeface="Calibri"/>
              </a:rPr>
              <a:t>already being allocated across the country for infrastructure, manufacturing, and technology.</a:t>
            </a:r>
            <a:r>
              <a:rPr lang="en-US" sz="1800">
                <a:latin typeface="Calibri"/>
                <a:ea typeface="Calibri" panose="020F0502020204030204" pitchFamily="34" charset="0"/>
                <a:cs typeface="Calibri"/>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a:ea typeface="Calibri" panose="020F0502020204030204" pitchFamily="34" charset="0"/>
                <a:cs typeface="Calibri"/>
              </a:rPr>
              <a:t>At the same time that many women are re-evaluating their employment options following the pandemic, in many localities, this influx of federal investments will require employers to look for workers they would not traditionally seek out, like women and people of color.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a:ea typeface="Calibri" panose="020F0502020204030204" pitchFamily="34" charset="0"/>
                <a:cs typeface="Calibri"/>
              </a:rPr>
              <a:t>We have a once in a lifetime opportunity to rebuild an economy that is inclusive and welcoming for all people.</a:t>
            </a:r>
          </a:p>
          <a:p>
            <a:pPr>
              <a:defRPr/>
            </a:pPr>
            <a:r>
              <a:rPr lang="en-US" sz="1800">
                <a:solidFill>
                  <a:srgbClr val="000000"/>
                </a:solidFill>
                <a:effectLst/>
                <a:latin typeface="Calibri"/>
                <a:ea typeface="Calibri" panose="020F0502020204030204" pitchFamily="34" charset="0"/>
                <a:cs typeface="Calibri"/>
              </a:rPr>
              <a:t>To capitalize on this moment, our FY23 WANTO program is </a:t>
            </a:r>
            <a:r>
              <a:rPr lang="en-US" sz="1800">
                <a:effectLst/>
                <a:latin typeface="Calibri"/>
                <a:ea typeface="Calibri" panose="020F0502020204030204" pitchFamily="34" charset="0"/>
                <a:cs typeface="Calibri"/>
              </a:rPr>
              <a:t>giving preference to applicants that plan </a:t>
            </a:r>
            <a:r>
              <a:rPr lang="en-US" sz="1800">
                <a:latin typeface="Calibri"/>
                <a:ea typeface="Calibri" panose="020F0502020204030204" pitchFamily="34" charset="0"/>
                <a:cs typeface="Calibri"/>
              </a:rPr>
              <a:t>to</a:t>
            </a:r>
            <a:r>
              <a:rPr lang="en-US" sz="1800">
                <a:effectLst/>
                <a:latin typeface="Calibri"/>
                <a:ea typeface="Calibri" panose="020F0502020204030204" pitchFamily="34" charset="0"/>
                <a:cs typeface="Calibri"/>
              </a:rPr>
              <a:t> accelerate local or state government agency efforts to increase women’s inclusion and equity in projects funded through the </a:t>
            </a:r>
            <a:r>
              <a:rPr lang="en-US" sz="1800">
                <a:latin typeface="Calibri"/>
                <a:ea typeface="Calibri" panose="020F0502020204030204" pitchFamily="34" charset="0"/>
                <a:cs typeface="Calibri"/>
              </a:rPr>
              <a:t>Infrastructure Investment</a:t>
            </a:r>
            <a:r>
              <a:rPr lang="en-US" sz="1800">
                <a:effectLst/>
                <a:latin typeface="Calibri"/>
                <a:ea typeface="Calibri" panose="020F0502020204030204" pitchFamily="34" charset="0"/>
                <a:cs typeface="Calibri"/>
              </a:rPr>
              <a:t> and Jobs Act, CHIPS and Science Act, Inflation Reduction Act or other federal funding.</a:t>
            </a:r>
            <a:endParaRPr lang="en-US" sz="1800">
              <a:solidFill>
                <a:srgbClr val="000000"/>
              </a:solidFill>
              <a:effectLst/>
              <a:latin typeface="Calibri"/>
              <a:ea typeface="Calibri" panose="020F0502020204030204" pitchFamily="34" charset="0"/>
              <a:cs typeface="Calibri"/>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cs typeface="Calibri"/>
              </a:rPr>
              <a:t>Resources:</a:t>
            </a:r>
          </a:p>
          <a:p>
            <a:pPr algn="just"/>
            <a:r>
              <a:rPr lang="en-US" sz="1800">
                <a:cs typeface="Calibri" panose="020F0502020204030204"/>
                <a:hlinkClick r:id="rId3"/>
              </a:rPr>
              <a:t>FY23 WANTO Funding Opportunity Announcement</a:t>
            </a:r>
            <a:endParaRPr lang="en-US" sz="1800">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10</a:t>
            </a:fld>
            <a:endParaRPr lang="en-US"/>
          </a:p>
        </p:txBody>
      </p:sp>
    </p:spTree>
    <p:extLst>
      <p:ext uri="{BB962C8B-B14F-4D97-AF65-F5344CB8AC3E}">
        <p14:creationId xmlns:p14="http://schemas.microsoft.com/office/powerpoint/2010/main" val="94979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of our efforts to get more women into A/NTO has provided us with several lessons learned and key best practices. Overall, we have learned that women need unique supports and, often, careers in A/NTO are not designed with women in mind.</a:t>
            </a:r>
          </a:p>
          <a:p>
            <a:endParaRPr lang="en-US"/>
          </a:p>
          <a:p>
            <a:r>
              <a:rPr lang="en-US"/>
              <a:t>Our key best practices on recruiting and retaining women in A/NTO are the following, in the slide above they are categorized in 2 different buckets of support:</a:t>
            </a:r>
            <a:endParaRPr lang="en-US">
              <a:cs typeface="Calibri"/>
            </a:endParaRPr>
          </a:p>
          <a:p>
            <a:pPr marL="342900" indent="-342900">
              <a:buFont typeface="Arial" panose="020B0604020202020204" pitchFamily="34" charset="0"/>
              <a:buChar char="•"/>
            </a:pPr>
            <a:r>
              <a:rPr lang="en-US" sz="1800">
                <a:effectLst/>
                <a:latin typeface="Times New Roman"/>
                <a:ea typeface="Times New Roman" panose="02020603050405020304" pitchFamily="18" charset="0"/>
                <a:cs typeface="Times New Roman"/>
              </a:rPr>
              <a:t>Supportive services are essential to ensuring women are prepared and able to fully commit to pre-apprenticeship training. Supportive services can include funding for childcare, transportation, internet access, tuition assistance, and funds for work related gear/equipment. In the following slide I will pay more particular attention to child care as this is consistently a supportive service women have outlined as essential to participating in training;</a:t>
            </a:r>
            <a:r>
              <a:rPr lang="en-US" sz="1800">
                <a:latin typeface="Times New Roman"/>
                <a:ea typeface="Times New Roman" panose="02020603050405020304" pitchFamily="18" charset="0"/>
                <a:cs typeface="Times New Roman"/>
              </a:rPr>
              <a:t> </a:t>
            </a:r>
          </a:p>
          <a:p>
            <a:pPr marL="342900" marR="0" lvl="0" indent="-342900">
              <a:spcBef>
                <a:spcPts val="0"/>
              </a:spcBef>
              <a:spcAft>
                <a:spcPts val="0"/>
              </a:spcAft>
              <a:buFont typeface="Arial" panose="020B0604020202020204" pitchFamily="34" charset="0"/>
              <a:buChar char="•"/>
            </a:pPr>
            <a:r>
              <a:rPr lang="en-US" sz="1800">
                <a:effectLst/>
                <a:latin typeface="Times New Roman"/>
                <a:ea typeface="Times New Roman" panose="02020603050405020304" pitchFamily="18" charset="0"/>
                <a:cs typeface="Times New Roman"/>
              </a:rPr>
              <a:t>While supportive services are essential to recruiting and retaining women, in order for women to stay in these careers in the long run they need to feel safe and welcome. We have learned that in order to create these safe and welcoming environments, employers and training programs should provide the following:</a:t>
            </a:r>
          </a:p>
          <a:p>
            <a:pPr marL="742950" marR="0" lvl="1" indent="-285750">
              <a:spcBef>
                <a:spcPts val="0"/>
              </a:spcBef>
              <a:spcAft>
                <a:spcPts val="0"/>
              </a:spcAft>
              <a:buFont typeface="Courier New" panose="02070309020205020404" pitchFamily="49" charset="0"/>
              <a:buChar char="o"/>
            </a:pPr>
            <a:r>
              <a:rPr lang="en-US" sz="1800">
                <a:effectLst/>
                <a:latin typeface="Times New Roman"/>
                <a:ea typeface="Times New Roman" panose="02020603050405020304" pitchFamily="18" charset="0"/>
                <a:cs typeface="Times New Roman"/>
              </a:rPr>
              <a:t>Visible efforts to combat discrimination and harassment of women in the workplace</a:t>
            </a:r>
          </a:p>
          <a:p>
            <a:pPr marL="742950" lvl="1" indent="-285750">
              <a:buFont typeface="Courier New" panose="02070309020205020404" pitchFamily="49" charset="0"/>
              <a:buChar char="o"/>
              <a:defRPr/>
            </a:pPr>
            <a:r>
              <a:rPr lang="en-US" sz="1800">
                <a:effectLst/>
                <a:latin typeface="Times New Roman"/>
                <a:ea typeface="Times New Roman" panose="02020603050405020304" pitchFamily="18" charset="0"/>
                <a:cs typeface="Times New Roman"/>
              </a:rPr>
              <a:t>Work readiness/safety training;</a:t>
            </a:r>
            <a:r>
              <a:rPr lang="en-US" sz="1800">
                <a:latin typeface="Times New Roman"/>
                <a:ea typeface="Times New Roman" panose="02020603050405020304" pitchFamily="18" charset="0"/>
                <a:cs typeface="Times New Roman"/>
              </a:rPr>
              <a:t> </a:t>
            </a:r>
            <a:endParaRPr lang="en-US" sz="1800">
              <a:effectLst/>
              <a:latin typeface="Times New Roman" panose="02020603050405020304" pitchFamily="18" charset="0"/>
              <a:ea typeface="Times New Roman" panose="02020603050405020304" pitchFamily="18" charset="0"/>
              <a:cs typeface="Times New Roman"/>
            </a:endParaRPr>
          </a:p>
          <a:p>
            <a:pPr marL="742950" lvl="1" indent="-285750">
              <a:buFont typeface="Courier New" panose="02070309020205020404" pitchFamily="49" charset="0"/>
              <a:buChar char="o"/>
              <a:defRPr/>
            </a:pPr>
            <a:r>
              <a:rPr lang="en-US" sz="1800">
                <a:effectLst/>
                <a:latin typeface="Times New Roman"/>
                <a:ea typeface="Times New Roman" panose="02020603050405020304" pitchFamily="18" charset="0"/>
                <a:cs typeface="Times New Roman"/>
              </a:rPr>
              <a:t>Union membership and union committees focused on women;</a:t>
            </a:r>
            <a:r>
              <a:rPr lang="en-US" sz="1800">
                <a:latin typeface="Times New Roman"/>
                <a:ea typeface="Times New Roman" panose="02020603050405020304" pitchFamily="18" charset="0"/>
                <a:cs typeface="Times New Roman"/>
              </a:rPr>
              <a:t> </a:t>
            </a:r>
            <a:endParaRPr lang="en-US" sz="1800">
              <a:effectLst/>
              <a:latin typeface="Times New Roman" panose="02020603050405020304" pitchFamily="18" charset="0"/>
              <a:ea typeface="Times New Roman" panose="02020603050405020304" pitchFamily="18" charset="0"/>
              <a:cs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a:effectLst/>
                <a:latin typeface="Times New Roman"/>
                <a:ea typeface="Times New Roman" panose="02020603050405020304" pitchFamily="18" charset="0"/>
                <a:cs typeface="Times New Roman"/>
              </a:rPr>
              <a:t>Positive relationships with employers who have a strong track record of recruiting and retaining women.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a:effectLst/>
                <a:latin typeface="Times New Roman"/>
                <a:ea typeface="Times New Roman" panose="02020603050405020304" pitchFamily="18" charset="0"/>
                <a:cs typeface="Times New Roman"/>
              </a:rPr>
              <a:t>Featuring female role models so perspective participants can see people like them doing the work they want to do.</a:t>
            </a:r>
          </a:p>
          <a:p>
            <a:pPr marL="742950" lvl="1" indent="-285750">
              <a:buFont typeface="Courier New" panose="02070309020205020404" pitchFamily="49" charset="0"/>
              <a:buChar char="o"/>
            </a:pPr>
            <a:r>
              <a:rPr lang="en-US" sz="1800">
                <a:effectLst/>
                <a:latin typeface="Times New Roman"/>
                <a:ea typeface="Times New Roman" panose="02020603050405020304" pitchFamily="18" charset="0"/>
                <a:cs typeface="Times New Roman"/>
              </a:rPr>
              <a:t>Finally, being </a:t>
            </a:r>
            <a:r>
              <a:rPr lang="en-US" sz="1800">
                <a:effectLst/>
                <a:latin typeface="Calibri"/>
                <a:ea typeface="Calibri" panose="020F0502020204030204" pitchFamily="34" charset="0"/>
                <a:cs typeface="Calibri"/>
              </a:rPr>
              <a:t>one of only a few women in an industry can be incredibly isolating. To combat this, employers can provide participants with opportunities to talk with peers navigating similar challenges through female mentorship and </a:t>
            </a:r>
            <a:r>
              <a:rPr lang="en-US" sz="1800">
                <a:latin typeface="Calibri"/>
                <a:ea typeface="Calibri" panose="020F0502020204030204" pitchFamily="34" charset="0"/>
                <a:cs typeface="Calibri"/>
              </a:rPr>
              <a:t>setting up</a:t>
            </a:r>
            <a:r>
              <a:rPr lang="en-US" sz="1800">
                <a:effectLst/>
                <a:latin typeface="Calibri"/>
                <a:ea typeface="Calibri" panose="020F0502020204030204" pitchFamily="34" charset="0"/>
                <a:cs typeface="Calibri"/>
              </a:rPr>
              <a:t> support </a:t>
            </a:r>
            <a:r>
              <a:rPr lang="en-US" sz="1800">
                <a:latin typeface="Calibri"/>
                <a:ea typeface="Calibri" panose="020F0502020204030204" pitchFamily="34" charset="0"/>
                <a:cs typeface="Calibri"/>
              </a:rPr>
              <a:t>groups</a:t>
            </a:r>
          </a:p>
          <a:p>
            <a:pPr lvl="0"/>
            <a:endParaRPr lang="en-US">
              <a:cs typeface="Calibri" panose="020F0502020204030204"/>
            </a:endParaRPr>
          </a:p>
          <a:p>
            <a:pPr lvl="0"/>
            <a:r>
              <a:rPr lang="en-US">
                <a:cs typeface="Calibri" panose="020F0502020204030204"/>
              </a:rPr>
              <a:t>Resources: </a:t>
            </a:r>
          </a:p>
          <a:p>
            <a:r>
              <a:rPr lang="en-US" b="0" i="0">
                <a:solidFill>
                  <a:srgbClr val="000000"/>
                </a:solidFill>
                <a:effectLst/>
                <a:latin typeface="Calibri"/>
                <a:cs typeface="Calibri"/>
                <a:hlinkClick r:id="rId3"/>
              </a:rPr>
              <a:t>Women's Committees: A Key to Recruiting and Retaining</a:t>
            </a:r>
            <a:r>
              <a:rPr lang="en-US">
                <a:solidFill>
                  <a:srgbClr val="000000"/>
                </a:solidFill>
                <a:latin typeface="Calibri"/>
                <a:cs typeface="Calibri"/>
                <a:hlinkClick r:id="rId3"/>
              </a:rPr>
              <a:t> </a:t>
            </a:r>
            <a:r>
              <a:rPr lang="en-US" b="0" i="0">
                <a:solidFill>
                  <a:srgbClr val="000000"/>
                </a:solidFill>
                <a:effectLst/>
                <a:latin typeface="Calibri"/>
                <a:cs typeface="Calibri"/>
                <a:hlinkClick r:id="rId3"/>
              </a:rPr>
              <a:t>Women Apprentices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11</a:t>
            </a:fld>
            <a:endParaRPr lang="en-US"/>
          </a:p>
        </p:txBody>
      </p:sp>
    </p:spTree>
    <p:extLst>
      <p:ext uri="{BB962C8B-B14F-4D97-AF65-F5344CB8AC3E}">
        <p14:creationId xmlns:p14="http://schemas.microsoft.com/office/powerpoint/2010/main" val="182308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all of our best practices will help get more women into A/NTO, I want to put particular emphasis on the importance of providing child care.</a:t>
            </a:r>
          </a:p>
          <a:p>
            <a:endParaRPr lang="en-US"/>
          </a:p>
          <a:p>
            <a:r>
              <a:rPr lang="en-US"/>
              <a:t>Again the lack of resources and thought for child care options is an example of how apprenticeship programs were traditionally designed without women in mind. </a:t>
            </a:r>
          </a:p>
          <a:p>
            <a:endParaRPr lang="en-US">
              <a:cs typeface="Calibri" panose="020F0502020204030204"/>
            </a:endParaRPr>
          </a:p>
          <a:p>
            <a:r>
              <a:rPr lang="en-US"/>
              <a:t>Consistently, we hear this is one of the biggest barriers to entry for many women as child care is expensive; even more expensive and less attainable for child care outside the 9 to 5 window which </a:t>
            </a:r>
            <a:r>
              <a:rPr lang="en-US" sz="1800">
                <a:effectLst/>
                <a:latin typeface="Calibri"/>
                <a:ea typeface="Calibri" panose="020F0502020204030204" pitchFamily="34" charset="0"/>
                <a:cs typeface="Calibri"/>
              </a:rPr>
              <a:t>is needed for many women who need to be onsite early in the morning, is even more expensive and less attainable.</a:t>
            </a:r>
            <a:r>
              <a:rPr lang="en-US" sz="1800">
                <a:latin typeface="Calibri"/>
                <a:ea typeface="Calibri" panose="020F0502020204030204" pitchFamily="34" charset="0"/>
                <a:cs typeface="Calibri"/>
              </a:rPr>
              <a:t> </a:t>
            </a:r>
            <a:endParaRPr lang="en-US" sz="1800">
              <a:effectLst/>
              <a:latin typeface="Calibri" panose="020F0502020204030204" pitchFamily="34" charset="0"/>
              <a:ea typeface="Calibri" panose="020F0502020204030204" pitchFamily="34" charset="0"/>
              <a:cs typeface="Calibri"/>
            </a:endParaRPr>
          </a:p>
          <a:p>
            <a:endParaRPr lang="en-US" sz="1800">
              <a:effectLst/>
              <a:latin typeface="Calibri" panose="020F0502020204030204" pitchFamily="34" charset="0"/>
              <a:cs typeface="Times New Roman" panose="02020603050405020304" pitchFamily="18" charset="0"/>
            </a:endParaRPr>
          </a:p>
          <a:p>
            <a:r>
              <a:rPr lang="en-US" sz="1800">
                <a:latin typeface="Calibri"/>
                <a:cs typeface="Calibri"/>
              </a:rPr>
              <a:t>Resources:</a:t>
            </a:r>
          </a:p>
          <a:p>
            <a:r>
              <a:rPr lang="en-US" sz="1800">
                <a:latin typeface="Calibri"/>
                <a:cs typeface="Calibri"/>
                <a:hlinkClick r:id="rId3"/>
              </a:rPr>
              <a:t>WB National Database of Childcare Prices</a:t>
            </a:r>
            <a:endParaRPr lang="en-US" sz="1800">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12</a:t>
            </a:fld>
            <a:endParaRPr lang="en-US"/>
          </a:p>
        </p:txBody>
      </p:sp>
    </p:spTree>
    <p:extLst>
      <p:ext uri="{BB962C8B-B14F-4D97-AF65-F5344CB8AC3E}">
        <p14:creationId xmlns:p14="http://schemas.microsoft.com/office/powerpoint/2010/main" val="96438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F6B41E-F66D-4F5F-94E1-1C9C042EDDDE}" type="slidenum">
              <a:rPr lang="en-US" smtClean="0"/>
              <a:t>13</a:t>
            </a:fld>
            <a:endParaRPr lang="en-US" dirty="0"/>
          </a:p>
        </p:txBody>
      </p:sp>
    </p:spTree>
    <p:extLst>
      <p:ext uri="{BB962C8B-B14F-4D97-AF65-F5344CB8AC3E}">
        <p14:creationId xmlns:p14="http://schemas.microsoft.com/office/powerpoint/2010/main" val="331163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those of you unfamiliar, the Women’s Bureau is the only federal agency with an explicit mandate from Congress to work exclusively on issues that affect women in the workplace and represent the needs of wage-earning women in the public policy process.</a:t>
            </a:r>
            <a:endParaRPr lang="en-US" dirty="0"/>
          </a:p>
        </p:txBody>
      </p:sp>
      <p:sp>
        <p:nvSpPr>
          <p:cNvPr id="4" name="Slide Number Placeholder 3"/>
          <p:cNvSpPr>
            <a:spLocks noGrp="1"/>
          </p:cNvSpPr>
          <p:nvPr>
            <p:ph type="sldNum" sz="quarter" idx="5"/>
          </p:nvPr>
        </p:nvSpPr>
        <p:spPr/>
        <p:txBody>
          <a:bodyPr/>
          <a:lstStyle/>
          <a:p>
            <a:fld id="{7EF6B41E-F66D-4F5F-94E1-1C9C042EDDDE}" type="slidenum">
              <a:rPr lang="en-US" smtClean="0"/>
              <a:t>2</a:t>
            </a:fld>
            <a:endParaRPr lang="en-US" dirty="0"/>
          </a:p>
        </p:txBody>
      </p:sp>
    </p:spTree>
    <p:extLst>
      <p:ext uri="{BB962C8B-B14F-4D97-AF65-F5344CB8AC3E}">
        <p14:creationId xmlns:p14="http://schemas.microsoft.com/office/powerpoint/2010/main" val="73090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Our agency was created by law in 1920 to formulate standards and policies to promote the welfare of wage-earning women, improve their working conditions, increase their efficiency, and advance their opportunities for profitable employment.   </a:t>
            </a:r>
          </a:p>
          <a:p>
            <a:pPr marL="171450" indent="-171450">
              <a:buFont typeface="Arial"/>
              <a:buChar char="•"/>
            </a:pPr>
            <a:r>
              <a:rPr lang="en-US"/>
              <a:t>We accomplish our mission through a combination of research and policy analysis, grant making, and education and outreach. Our focus areas are: </a:t>
            </a:r>
            <a:endParaRPr lang="en-US">
              <a:cs typeface="Calibri"/>
            </a:endParaRPr>
          </a:p>
          <a:p>
            <a:pPr marL="628650" lvl="1" indent="-171450">
              <a:buFont typeface="Arial"/>
              <a:buChar char="•"/>
            </a:pPr>
            <a:r>
              <a:rPr lang="en-US"/>
              <a:t>Improving pay and working conditions in key, female-dominated sectors   </a:t>
            </a:r>
            <a:endParaRPr lang="en-US">
              <a:cs typeface="Calibri"/>
            </a:endParaRPr>
          </a:p>
          <a:p>
            <a:pPr marL="628650" lvl="1" indent="-171450">
              <a:buFont typeface="Arial"/>
              <a:buChar char="•"/>
            </a:pPr>
            <a:r>
              <a:rPr lang="en-US"/>
              <a:t>Getting more women in pathways to high-wage jobs   </a:t>
            </a:r>
            <a:endParaRPr lang="en-US">
              <a:cs typeface="Calibri"/>
            </a:endParaRPr>
          </a:p>
          <a:p>
            <a:pPr marL="628650" lvl="1" indent="-171450">
              <a:buFont typeface="Arial"/>
              <a:buChar char="•"/>
            </a:pPr>
            <a:r>
              <a:rPr lang="en-US"/>
              <a:t>Expanding access to paid leave and affordable child and elder care </a:t>
            </a:r>
            <a:endParaRPr lang="en-US">
              <a:cs typeface="Calibri"/>
            </a:endParaRPr>
          </a:p>
          <a:p>
            <a:pPr marL="628650" lvl="1" indent="-171450">
              <a:buFont typeface="Arial"/>
              <a:buChar char="•"/>
            </a:pPr>
            <a:r>
              <a:rPr lang="en-US"/>
              <a:t>Ensuring workers know and can exercise their rights in the workplace   </a:t>
            </a:r>
            <a:endParaRPr lang="en-US">
              <a:cs typeface="Calibri"/>
            </a:endParaRPr>
          </a:p>
          <a:p>
            <a:pPr marL="628650" lvl="1" indent="-171450">
              <a:buFont typeface="Arial"/>
              <a:buChar char="•"/>
            </a:pPr>
            <a:r>
              <a:rPr lang="en-US"/>
              <a:t>Eliminating pay inequity, and gender-based discrimination and harassment in the workplace</a:t>
            </a:r>
            <a:endParaRPr lang="en-US">
              <a:cs typeface="Calibri"/>
            </a:endParaRPr>
          </a:p>
          <a:p>
            <a:r>
              <a:rPr lang="en-US">
                <a:cs typeface="Calibri"/>
              </a:rPr>
              <a:t>Resources: </a:t>
            </a:r>
          </a:p>
          <a:p>
            <a:r>
              <a:rPr lang="en-US">
                <a:cs typeface="Calibri"/>
                <a:hlinkClick r:id="rId3"/>
              </a:rPr>
              <a:t>Women's Bureau home page</a:t>
            </a:r>
          </a:p>
        </p:txBody>
      </p:sp>
      <p:sp>
        <p:nvSpPr>
          <p:cNvPr id="4" name="Slide Number Placeholder 3"/>
          <p:cNvSpPr>
            <a:spLocks noGrp="1"/>
          </p:cNvSpPr>
          <p:nvPr>
            <p:ph type="sldNum" sz="quarter" idx="5"/>
          </p:nvPr>
        </p:nvSpPr>
        <p:spPr/>
        <p:txBody>
          <a:bodyPr/>
          <a:lstStyle/>
          <a:p>
            <a:fld id="{7EF6B41E-F66D-4F5F-94E1-1C9C042EDDDE}" type="slidenum">
              <a:rPr lang="en-US" smtClean="0"/>
              <a:t>3</a:t>
            </a:fld>
            <a:endParaRPr lang="en-US" dirty="0"/>
          </a:p>
        </p:txBody>
      </p:sp>
    </p:spTree>
    <p:extLst>
      <p:ext uri="{BB962C8B-B14F-4D97-AF65-F5344CB8AC3E}">
        <p14:creationId xmlns:p14="http://schemas.microsoft.com/office/powerpoint/2010/main" val="325495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Turning now </a:t>
            </a:r>
            <a:r>
              <a:rPr lang="en-US"/>
              <a:t>to a topic of research and analysis that has always been a focus of ours, but one that we are paying particular attention to following the Covid-19 pandemic. This topic is occupational segregation.</a:t>
            </a:r>
          </a:p>
          <a:p>
            <a:endParaRPr lang="en-US">
              <a:cs typeface="Calibri"/>
            </a:endParaRPr>
          </a:p>
          <a:p>
            <a:r>
              <a:rPr lang="en-US">
                <a:cs typeface="Calibri"/>
              </a:rPr>
              <a:t>Resources:</a:t>
            </a:r>
          </a:p>
          <a:p>
            <a:r>
              <a:rPr lang="en-US">
                <a:cs typeface="Calibri"/>
                <a:hlinkClick r:id="rId3"/>
              </a:rPr>
              <a:t>WB Data and Stats on Employment and Earnings by Occupation</a:t>
            </a:r>
            <a:endParaRPr lang="en-US">
              <a:cs typeface="Calibri"/>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4</a:t>
            </a:fld>
            <a:endParaRPr lang="en-US"/>
          </a:p>
        </p:txBody>
      </p:sp>
    </p:spTree>
    <p:extLst>
      <p:ext uri="{BB962C8B-B14F-4D97-AF65-F5344CB8AC3E}">
        <p14:creationId xmlns:p14="http://schemas.microsoft.com/office/powerpoint/2010/main" val="121360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Calibri"/>
                <a:ea typeface="Calibri" panose="020F0502020204030204" pitchFamily="34" charset="0"/>
                <a:cs typeface="Calibri"/>
              </a:rPr>
              <a:t>In March 2022, we published a groundbreaking report entitled “Bearing the Cost: How Overrepresentation in Undervalued Jobs Disadvantaged Women During the Pandemic.”</a:t>
            </a:r>
            <a:r>
              <a:rPr lang="en-US">
                <a:solidFill>
                  <a:srgbClr val="000000"/>
                </a:solidFill>
                <a:latin typeface="Calibri"/>
                <a:ea typeface="Calibri" panose="020F0502020204030204" pitchFamily="34" charset="0"/>
                <a:cs typeface="Calibri"/>
              </a:rPr>
              <a:t> </a:t>
            </a:r>
            <a:endParaRPr lang="en-US" sz="120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endParaRPr lang="en-US" sz="1200">
              <a:solidFill>
                <a:srgbClr val="000000"/>
              </a:solidFill>
              <a:effectLst/>
              <a:latin typeface="Calibri" panose="020F0502020204030204" pitchFamily="34" charset="0"/>
              <a:ea typeface="Calibri" panose="020F0502020204030204" pitchFamily="34" charset="0"/>
            </a:endParaRPr>
          </a:p>
          <a:p>
            <a:r>
              <a:rPr lang="en-US" sz="1200">
                <a:solidFill>
                  <a:srgbClr val="000000"/>
                </a:solidFill>
                <a:effectLst/>
                <a:latin typeface="Calibri"/>
                <a:ea typeface="Calibri" panose="020F0502020204030204" pitchFamily="34" charset="0"/>
                <a:cs typeface="Calibri"/>
              </a:rPr>
              <a:t>This report not only analyzed the consequences of occupational segregation but also shows how the causes were largely exacerbated by the pandemic and continue to linger as we recovery.</a:t>
            </a:r>
            <a:r>
              <a:rPr lang="en-US">
                <a:solidFill>
                  <a:srgbClr val="000000"/>
                </a:solidFill>
                <a:latin typeface="Calibri"/>
                <a:ea typeface="Calibri" panose="020F0502020204030204" pitchFamily="34" charset="0"/>
                <a:cs typeface="Calibri"/>
              </a:rPr>
              <a:t> </a:t>
            </a:r>
            <a:endParaRPr lang="en-US" sz="1200">
              <a:solidFill>
                <a:srgbClr val="000000"/>
              </a:solidFill>
              <a:effectLst/>
              <a:latin typeface="Calibri" panose="020F0502020204030204" pitchFamily="34" charset="0"/>
              <a:ea typeface="Calibri" panose="020F0502020204030204" pitchFamily="34" charset="0"/>
              <a:cs typeface="Calibri"/>
            </a:endParaRP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a:ea typeface="Calibri" panose="020F0502020204030204" pitchFamily="34" charset="0"/>
                <a:cs typeface="Calibri"/>
              </a:rPr>
              <a:t>There are many factors that contribute to occupational segregation that were exacerbated by the COVID-19 pandemic:</a:t>
            </a: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Social norms and stereotypes can pressure workers into jobs stereotypical to their gender or race/ ethnicity. For example, the belief that women are better at “caring” occupations, or that men are better at dangerous or more physically demanding work.</a:t>
            </a: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Educational attainment, sorting, and training gaps can create barriers for women entering certain occupations, especially as they are less likely to study math or science or participate in vocational training programs and registered apprenticeships.</a:t>
            </a: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Uneven family caregiving responsibilities that are disproportionately performed by women limit the time they can spend on paid work and the types of jobs they can accept</a:t>
            </a:r>
          </a:p>
          <a:p>
            <a:pPr marL="285750" indent="-285750">
              <a:lnSpc>
                <a:spcPct val="107000"/>
              </a:lnSpc>
              <a:spcAft>
                <a:spcPts val="800"/>
              </a:spcAft>
              <a:buFont typeface="Arial" panose="020B0604020202020204" pitchFamily="34" charset="0"/>
              <a:buChar char="•"/>
            </a:pPr>
            <a:r>
              <a:rPr lang="en-US" sz="1200">
                <a:effectLst/>
                <a:latin typeface="Calibri"/>
                <a:ea typeface="Calibri" panose="020F0502020204030204" pitchFamily="34" charset="0"/>
                <a:cs typeface="Calibri"/>
              </a:rPr>
              <a:t>Networks and mentors, especially of the same gender or race/ethnicity, can help women get referrals for job openings, hiring, or promotions, but these are limited in non-traditional jobs for women.</a:t>
            </a:r>
            <a:r>
              <a:rPr lang="en-US">
                <a:latin typeface="Calibri"/>
                <a:ea typeface="Calibri" panose="020F0502020204030204" pitchFamily="34" charset="0"/>
                <a:cs typeface="Calibri"/>
              </a:rPr>
              <a:t> </a:t>
            </a:r>
            <a:endParaRPr lang="en-US" sz="1200">
              <a:effectLst/>
              <a:latin typeface="Calibri" panose="020F0502020204030204" pitchFamily="34" charset="0"/>
              <a:ea typeface="Calibri" panose="020F0502020204030204" pitchFamily="34" charset="0"/>
              <a:cs typeface="Calibri"/>
            </a:endParaRP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Wealth gaps and limited access to capital create barriers for women to start their own business.</a:t>
            </a: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Workplace discrimination can deter women, especially women of color, from applying for a job, deter a hiring manager from selecting women, and impact women’s evaluation and promotion.</a:t>
            </a: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Workplace culture and harassment can include hostile work environments for women and a workplace with policies that are unfriendly to workers with family caregiving responsibilities.</a:t>
            </a:r>
          </a:p>
          <a:p>
            <a:endParaRPr lang="en-US" sz="1200"/>
          </a:p>
          <a:p>
            <a:r>
              <a:rPr lang="en-US" sz="1200"/>
              <a:t>Ultimately leading to:</a:t>
            </a:r>
            <a:endParaRPr lang="en-US"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 the U.S., </a:t>
            </a:r>
            <a:r>
              <a:rPr lang="en-US" sz="1800">
                <a:effectLst/>
                <a:latin typeface="Calibri"/>
                <a:ea typeface="Calibri" panose="020F0502020204030204" pitchFamily="34" charset="0"/>
                <a:cs typeface="Calibri"/>
              </a:rPr>
              <a:t>Black women lost $39.3 billion, and Hispanic women lost $46.7 billion, in wages compared to white men due to differences in industry and occupation in 2019</a:t>
            </a:r>
          </a:p>
          <a:p>
            <a:endParaRPr lang="en-US" sz="1200"/>
          </a:p>
          <a:p>
            <a:endParaRPr lang="en-US" sz="1200"/>
          </a:p>
          <a:p>
            <a:r>
              <a:rPr lang="en-US" sz="1200"/>
              <a:t>Resources:</a:t>
            </a:r>
          </a:p>
          <a:p>
            <a:r>
              <a:rPr lang="en-US" sz="1200">
                <a:hlinkClick r:id="rId3"/>
              </a:rPr>
              <a:t>Bearing the Cost Full Report</a:t>
            </a:r>
            <a:endParaRPr lang="en-US" sz="1200"/>
          </a:p>
          <a:p>
            <a:r>
              <a:rPr lang="en-US" sz="1200">
                <a:hlinkClick r:id="rId4"/>
              </a:rPr>
              <a:t>Bearing the Cost Fact Sheet</a:t>
            </a:r>
            <a:endParaRPr lang="en-US" sz="1200"/>
          </a:p>
        </p:txBody>
      </p:sp>
      <p:sp>
        <p:nvSpPr>
          <p:cNvPr id="4" name="Slide Number Placeholder 3"/>
          <p:cNvSpPr>
            <a:spLocks noGrp="1"/>
          </p:cNvSpPr>
          <p:nvPr>
            <p:ph type="sldNum" sz="quarter" idx="5"/>
          </p:nvPr>
        </p:nvSpPr>
        <p:spPr/>
        <p:txBody>
          <a:bodyPr/>
          <a:lstStyle/>
          <a:p>
            <a:fld id="{7EF6B41E-F66D-4F5F-94E1-1C9C042EDDDE}" type="slidenum">
              <a:rPr lang="en-US" smtClean="0"/>
              <a:t>5</a:t>
            </a:fld>
            <a:endParaRPr lang="en-US"/>
          </a:p>
        </p:txBody>
      </p:sp>
    </p:spTree>
    <p:extLst>
      <p:ext uri="{BB962C8B-B14F-4D97-AF65-F5344CB8AC3E}">
        <p14:creationId xmlns:p14="http://schemas.microsoft.com/office/powerpoint/2010/main" val="26720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800">
                <a:solidFill>
                  <a:srgbClr val="000000"/>
                </a:solidFill>
                <a:effectLst/>
                <a:latin typeface="Calibri"/>
                <a:ea typeface="Calibri" panose="020F0502020204030204" pitchFamily="34" charset="0"/>
                <a:cs typeface="Calibri"/>
              </a:rPr>
              <a:t>What we did not need the pandemic to make clear is that many of the apprenticeships and nontraditional occupations for women are high paying, good jobs.</a:t>
            </a:r>
          </a:p>
          <a:p>
            <a:pPr marL="0" marR="0" lvl="0" indent="0">
              <a:spcBef>
                <a:spcPts val="0"/>
              </a:spcBef>
              <a:spcAft>
                <a:spcPts val="0"/>
              </a:spcAft>
              <a:buFont typeface="Symbol" panose="05050102010706020507" pitchFamily="18" charset="2"/>
              <a:buNone/>
            </a:pPr>
            <a:endParaRPr lang="en-US" sz="180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r>
              <a:rPr lang="en-US" sz="1800">
                <a:solidFill>
                  <a:srgbClr val="000000"/>
                </a:solidFill>
                <a:effectLst/>
                <a:latin typeface="Calibri"/>
                <a:ea typeface="Calibri" panose="020F0502020204030204" pitchFamily="34" charset="0"/>
                <a:cs typeface="Calibri"/>
              </a:rPr>
              <a:t>In the U.S. the average annual salary for a fully proficient worker who completes a Registered Apprenticeship is about $77,000 per year.</a:t>
            </a: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Calibri"/>
                <a:ea typeface="Calibri" panose="020F0502020204030204" pitchFamily="34" charset="0"/>
                <a:cs typeface="Calibri"/>
              </a:rPr>
              <a:t>To put this in perspective: in 2021, the median annual earnings for all women was about $51,000. For Black and Hispanic women, median annual earnings are even less at $47,000 and $40,000 respectively.</a:t>
            </a:r>
          </a:p>
          <a:p>
            <a:pPr marL="342900" marR="0" lvl="0" indent="-342900">
              <a:spcBef>
                <a:spcPts val="0"/>
              </a:spcBef>
              <a:spcAft>
                <a:spcPts val="0"/>
              </a:spcAft>
              <a:buFont typeface="Symbol" panose="05050102010706020507" pitchFamily="18" charset="2"/>
              <a:buChar char=""/>
            </a:pPr>
            <a:endParaRPr lang="en-US" sz="180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r>
              <a:rPr lang="en-US" sz="1800">
                <a:solidFill>
                  <a:srgbClr val="000000"/>
                </a:solidFill>
                <a:effectLst/>
                <a:latin typeface="Calibri"/>
                <a:ea typeface="Calibri" panose="020F0502020204030204" pitchFamily="34" charset="0"/>
                <a:cs typeface="Calibri"/>
              </a:rPr>
              <a:t>This shows us that women are underrepresented in apprenticeship careers, even though these are high paying and relatively more accessible than a 4-year college degree</a:t>
            </a:r>
          </a:p>
          <a:p>
            <a:pPr marL="0" marR="0" lvl="0" indent="0">
              <a:spcBef>
                <a:spcPts val="0"/>
              </a:spcBef>
              <a:spcAft>
                <a:spcPts val="0"/>
              </a:spcAft>
              <a:buFont typeface="Symbol" panose="05050102010706020507" pitchFamily="18" charset="2"/>
              <a:buNone/>
            </a:pPr>
            <a:endParaRPr lang="en-US" sz="180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r>
              <a:rPr lang="en-US" sz="1800">
                <a:solidFill>
                  <a:srgbClr val="000000"/>
                </a:solidFill>
                <a:effectLst/>
                <a:latin typeface="Calibri"/>
                <a:ea typeface="Calibri" panose="020F0502020204030204" pitchFamily="34" charset="0"/>
                <a:cs typeface="Calibri"/>
              </a:rPr>
              <a:t>Resources:</a:t>
            </a:r>
          </a:p>
          <a:p>
            <a:pPr marL="0" marR="0" lvl="0" indent="0">
              <a:spcBef>
                <a:spcPts val="0"/>
              </a:spcBef>
              <a:spcAft>
                <a:spcPts val="0"/>
              </a:spcAft>
              <a:buFont typeface="Symbol" panose="05050102010706020507" pitchFamily="18" charset="2"/>
              <a:buNone/>
            </a:pPr>
            <a:r>
              <a:rPr lang="en-US" sz="1800">
                <a:solidFill>
                  <a:srgbClr val="000000"/>
                </a:solidFill>
                <a:effectLst/>
                <a:latin typeface="Calibri"/>
                <a:ea typeface="Calibri" panose="020F0502020204030204" pitchFamily="34" charset="0"/>
                <a:cs typeface="Calibri"/>
                <a:hlinkClick r:id="rId3"/>
              </a:rPr>
              <a:t>US DOL Office of Apprenticeship</a:t>
            </a:r>
            <a:endParaRPr lang="en-US" sz="1800">
              <a:solidFill>
                <a:srgbClr val="000000"/>
              </a:solidFill>
              <a:effectLst/>
              <a:latin typeface="Calibri" panose="020F0502020204030204" pitchFamily="34" charset="0"/>
              <a:ea typeface="Calibri" panose="020F0502020204030204" pitchFamily="34" charset="0"/>
              <a:cs typeface="Calibri"/>
              <a:hlinkClick r:id="rId3"/>
            </a:endParaRPr>
          </a:p>
          <a:p>
            <a:r>
              <a:rPr lang="en-US" sz="1800">
                <a:solidFill>
                  <a:srgbClr val="000000"/>
                </a:solidFill>
                <a:latin typeface="Calibri"/>
                <a:ea typeface="Calibri" panose="020F0502020204030204" pitchFamily="34" charset="0"/>
                <a:cs typeface="Calibri"/>
                <a:hlinkClick r:id="rId4"/>
              </a:rPr>
              <a:t>WB Data and Stats on Median Annual Earnings</a:t>
            </a:r>
            <a:endParaRPr lang="en-US" sz="1800">
              <a:solidFill>
                <a:srgbClr val="000000"/>
              </a:solidFill>
              <a:effectLst/>
              <a:latin typeface="Calibri" panose="020F0502020204030204" pitchFamily="34" charset="0"/>
              <a:ea typeface="Calibri" panose="020F0502020204030204" pitchFamily="34" charset="0"/>
              <a:cs typeface="Calibri"/>
            </a:endParaRPr>
          </a:p>
          <a:p>
            <a:pPr>
              <a:buFont typeface="Symbol" panose="05050102010706020507" pitchFamily="18" charset="2"/>
            </a:pPr>
            <a:endParaRPr lang="en-US" sz="1800">
              <a:latin typeface="Calibri" panose="020F0502020204030204" pitchFamily="34" charset="0"/>
              <a:cs typeface="Calibri" panose="020F0502020204030204" pitchFamily="34" charset="0"/>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6</a:t>
            </a:fld>
            <a:endParaRPr lang="en-US"/>
          </a:p>
        </p:txBody>
      </p:sp>
    </p:spTree>
    <p:extLst>
      <p:ext uri="{BB962C8B-B14F-4D97-AF65-F5344CB8AC3E}">
        <p14:creationId xmlns:p14="http://schemas.microsoft.com/office/powerpoint/2010/main" val="12457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a:solidFill>
                  <a:srgbClr val="000000"/>
                </a:solidFill>
                <a:effectLst/>
                <a:latin typeface="Calibri"/>
                <a:ea typeface="Calibri" panose="020F0502020204030204" pitchFamily="34" charset="0"/>
                <a:cs typeface="Calibri"/>
              </a:rPr>
              <a:t>One way we are working to encourage more women to get involved with apprenticeship and nontraditional occupations (A/NTO) is through our WANTO grant program.</a:t>
            </a:r>
            <a:r>
              <a:rPr lang="en-US" sz="1800">
                <a:solidFill>
                  <a:srgbClr val="000000"/>
                </a:solidFill>
                <a:latin typeface="Calibri"/>
                <a:ea typeface="Calibri" panose="020F0502020204030204" pitchFamily="34" charset="0"/>
                <a:cs typeface="Calibri"/>
              </a:rPr>
              <a:t> </a:t>
            </a:r>
            <a:endParaRPr lang="en-US" sz="1800">
              <a:solidFill>
                <a:srgbClr val="000000"/>
              </a:solidFill>
              <a:effectLst/>
              <a:latin typeface="Calibri" panose="020F0502020204030204" pitchFamily="34" charset="0"/>
              <a:ea typeface="Calibri" panose="020F0502020204030204" pitchFamily="34" charset="0"/>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a:ea typeface="Calibri" panose="020F0502020204030204" pitchFamily="34" charset="0"/>
                <a:cs typeface="Calibri"/>
              </a:rPr>
              <a:t>The WANTO program is specific in what activities are allowable to encourage more women in A/NTO and grantees must do 1 or more of these 3 things.</a:t>
            </a:r>
            <a:r>
              <a:rPr lang="en-US" sz="1800">
                <a:latin typeface="Calibri"/>
                <a:ea typeface="Calibri" panose="020F0502020204030204" pitchFamily="34" charset="0"/>
                <a:cs typeface="Calibri"/>
              </a:rPr>
              <a:t> </a:t>
            </a:r>
            <a:endParaRPr lang="en-US"/>
          </a:p>
          <a:p>
            <a:endParaRPr lang="en-US"/>
          </a:p>
          <a:p>
            <a:r>
              <a:rPr lang="en-US"/>
              <a:t>Mo</a:t>
            </a:r>
            <a:r>
              <a:rPr lang="en-US" sz="1800">
                <a:effectLst/>
                <a:latin typeface="Calibri"/>
                <a:ea typeface="Calibri" panose="020F0502020204030204" pitchFamily="34" charset="0"/>
                <a:cs typeface="Calibri"/>
              </a:rPr>
              <a:t>st of grantees are doing a combination of these different methods with their funding.</a:t>
            </a:r>
            <a:endParaRPr lang="en-US">
              <a:latin typeface="Calibri"/>
              <a:cs typeface="Calibri"/>
            </a:endParaRPr>
          </a:p>
          <a:p>
            <a:endParaRPr lang="en-US"/>
          </a:p>
          <a:p>
            <a:r>
              <a:rPr lang="en-US"/>
              <a:t>Resources:</a:t>
            </a:r>
            <a:endParaRPr lang="en-US">
              <a:cs typeface="Calibri"/>
            </a:endParaRPr>
          </a:p>
          <a:p>
            <a:r>
              <a:rPr lang="en-US">
                <a:hlinkClick r:id="rId3"/>
              </a:rPr>
              <a:t>WANTO landing page</a:t>
            </a:r>
            <a:endParaRPr lang="en-US">
              <a:cs typeface="Calibri"/>
              <a:hlinkClick r:id="rId3"/>
            </a:endParaRPr>
          </a:p>
          <a:p>
            <a:endParaRPr lang="en-US"/>
          </a:p>
        </p:txBody>
      </p:sp>
      <p:sp>
        <p:nvSpPr>
          <p:cNvPr id="4" name="Slide Number Placeholder 3"/>
          <p:cNvSpPr>
            <a:spLocks noGrp="1"/>
          </p:cNvSpPr>
          <p:nvPr>
            <p:ph type="sldNum" sz="quarter" idx="5"/>
          </p:nvPr>
        </p:nvSpPr>
        <p:spPr/>
        <p:txBody>
          <a:bodyPr/>
          <a:lstStyle/>
          <a:p>
            <a:fld id="{7EF6B41E-F66D-4F5F-94E1-1C9C042EDDDE}" type="slidenum">
              <a:rPr lang="en-US" smtClean="0"/>
              <a:t>7</a:t>
            </a:fld>
            <a:endParaRPr lang="en-US"/>
          </a:p>
        </p:txBody>
      </p:sp>
    </p:spTree>
    <p:extLst>
      <p:ext uri="{BB962C8B-B14F-4D97-AF65-F5344CB8AC3E}">
        <p14:creationId xmlns:p14="http://schemas.microsoft.com/office/powerpoint/2010/main" val="187418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To quickly summarize WANTO’s efforts so far: Since 2017, the WANTO program under the WB has served nearly 10,000 women and awarded over $15 million to 27 fantastic, dedicated community-based organizations. And we are getting ready to award another $5 million later this year.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While our program is small compared to larger DOL apprenticeship grant programs, we are impactful with the support </a:t>
            </a:r>
            <a:r>
              <a:rPr lang="en-US" sz="1800">
                <a:solidFill>
                  <a:srgbClr val="000000"/>
                </a:solidFill>
                <a:effectLst/>
                <a:latin typeface="Calibri" panose="020F0502020204030204" pitchFamily="34" charset="0"/>
                <a:ea typeface="Calibri" panose="020F0502020204030204" pitchFamily="34" charset="0"/>
              </a:rPr>
              <a:t>we give and have created a name for ourselves in the tradeswomen community. </a:t>
            </a:r>
          </a:p>
          <a:p>
            <a:endParaRPr lang="en-US"/>
          </a:p>
        </p:txBody>
      </p:sp>
      <p:sp>
        <p:nvSpPr>
          <p:cNvPr id="4" name="Slide Number Placeholder 3"/>
          <p:cNvSpPr>
            <a:spLocks noGrp="1"/>
          </p:cNvSpPr>
          <p:nvPr>
            <p:ph type="sldNum" sz="quarter" idx="5"/>
          </p:nvPr>
        </p:nvSpPr>
        <p:spPr/>
        <p:txBody>
          <a:bodyPr/>
          <a:lstStyle/>
          <a:p>
            <a:fld id="{7EF6B41E-F66D-4F5F-94E1-1C9C042EDDDE}" type="slidenum">
              <a:rPr lang="en-US" smtClean="0"/>
              <a:t>8</a:t>
            </a:fld>
            <a:endParaRPr lang="en-US"/>
          </a:p>
        </p:txBody>
      </p:sp>
    </p:spTree>
    <p:extLst>
      <p:ext uri="{BB962C8B-B14F-4D97-AF65-F5344CB8AC3E}">
        <p14:creationId xmlns:p14="http://schemas.microsoft.com/office/powerpoint/2010/main" val="116997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years of experience administering this grant program, has shown how important pre-apprenticeship training programs are to expand outreach to underrepresented communities. To be clear, we should define what we mean by pre-apprenticeship training vs. a registered apprenticeship program.</a:t>
            </a:r>
          </a:p>
          <a:p>
            <a:endParaRPr lang="en-US"/>
          </a:p>
          <a:p>
            <a:r>
              <a:rPr lang="en-US"/>
              <a:t>Many of the traditional avenues that many people utilize to get into apprenticeships are less accessible for underrepresented groups. A few examples of these “traditional” pathways include:</a:t>
            </a:r>
            <a:endParaRPr lang="en-US">
              <a:cs typeface="Calibri"/>
            </a:endParaRPr>
          </a:p>
          <a:p>
            <a:pPr marL="171450" indent="-171450">
              <a:buFont typeface="Arial" panose="020B0604020202020204" pitchFamily="34" charset="0"/>
              <a:buChar char="•"/>
            </a:pPr>
            <a:r>
              <a:rPr lang="en-US"/>
              <a:t>A future apprentice may be taking a shop class in high school and is approached by a teacher about jobs in the trades or they listened to a guest speaker talk to the class about apprenticeship options</a:t>
            </a:r>
            <a:endParaRPr lang="en-US">
              <a:cs typeface="Calibri"/>
            </a:endParaRPr>
          </a:p>
          <a:p>
            <a:pPr marL="171450" indent="-171450">
              <a:buFont typeface="Arial" panose="020B0604020202020204" pitchFamily="34" charset="0"/>
              <a:buChar char="•"/>
            </a:pPr>
            <a:r>
              <a:rPr lang="en-US"/>
              <a:t>Many women are less exposed to tools and feel intimidated or ill prepared to begin an apprenticeship without pre-apprenticeship training</a:t>
            </a:r>
            <a:endParaRPr lang="en-US">
              <a:cs typeface="Calibri"/>
            </a:endParaRPr>
          </a:p>
          <a:p>
            <a:pPr marL="171450" indent="-171450">
              <a:buFont typeface="Arial" panose="020B0604020202020204" pitchFamily="34" charset="0"/>
              <a:buChar char="•"/>
            </a:pPr>
            <a:endParaRPr lang="en-US">
              <a:cs typeface="Calibri"/>
            </a:endParaRPr>
          </a:p>
          <a:p>
            <a:r>
              <a:rPr lang="en-US">
                <a:cs typeface="Calibri"/>
              </a:rPr>
              <a:t>Resources:</a:t>
            </a:r>
          </a:p>
          <a:p>
            <a:r>
              <a:rPr lang="en-US">
                <a:cs typeface="Calibri" panose="020F0502020204030204"/>
                <a:hlinkClick r:id="rId3"/>
              </a:rPr>
              <a:t>Growing the Numbers of Women in the Trades: Building Equity and Inclusion through Pre-apprenticeship Programs</a:t>
            </a:r>
            <a:endParaRPr lang="en-US">
              <a:cs typeface="Calibri" panose="020F0502020204030204"/>
            </a:endParaRPr>
          </a:p>
          <a:p>
            <a:r>
              <a:rPr lang="en-US">
                <a:hlinkClick r:id="rId4"/>
              </a:rPr>
              <a:t>Women-Only Pre-Apprenticeship Programs: Meeting Skills Needs and Creating Pathways to Good Jobs for Women</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9</a:t>
            </a:fld>
            <a:endParaRPr lang="en-US"/>
          </a:p>
        </p:txBody>
      </p:sp>
    </p:spTree>
    <p:extLst>
      <p:ext uri="{BB962C8B-B14F-4D97-AF65-F5344CB8AC3E}">
        <p14:creationId xmlns:p14="http://schemas.microsoft.com/office/powerpoint/2010/main" val="330112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9A984F5-AE38-484D-AA47-BB6EFFACA396}"/>
              </a:ext>
            </a:extLst>
          </p:cNvPr>
          <p:cNvSpPr>
            <a:spLocks noGrp="1"/>
          </p:cNvSpPr>
          <p:nvPr>
            <p:ph type="pic" sz="quarter" idx="11"/>
          </p:nvPr>
        </p:nvSpPr>
        <p:spPr>
          <a:xfrm>
            <a:off x="0" y="0"/>
            <a:ext cx="8605520" cy="6858000"/>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CC9F378B-E8D6-7A4C-85D6-ABDD2C96A872}"/>
              </a:ext>
            </a:extLst>
          </p:cNvPr>
          <p:cNvSpPr>
            <a:spLocks noGrp="1"/>
          </p:cNvSpPr>
          <p:nvPr>
            <p:ph type="body" sz="quarter" idx="10" hasCustomPrompt="1"/>
          </p:nvPr>
        </p:nvSpPr>
        <p:spPr>
          <a:xfrm>
            <a:off x="1066801" y="-284646"/>
            <a:ext cx="7376160" cy="3192904"/>
          </a:xfrm>
          <a:prstGeom prst="rect">
            <a:avLst/>
          </a:prstGeom>
        </p:spPr>
        <p:txBody>
          <a:bodyPr anchor="b" anchorCtr="0"/>
          <a:lstStyle>
            <a:lvl1pPr marL="0" indent="0">
              <a:buNone/>
              <a:defRPr sz="3000" b="0" i="0">
                <a:solidFill>
                  <a:srgbClr val="BF3864"/>
                </a:solidFill>
                <a:latin typeface="Georgia" panose="02040502050405020303" pitchFamily="18" charset="0"/>
              </a:defRPr>
            </a:lvl1pPr>
          </a:lstStyle>
          <a:p>
            <a:pPr lvl="0"/>
            <a:r>
              <a:rPr lang="en-US" dirty="0"/>
              <a:t>CLICK TO ADD COVER TEXT</a:t>
            </a:r>
          </a:p>
        </p:txBody>
      </p:sp>
    </p:spTree>
    <p:extLst>
      <p:ext uri="{BB962C8B-B14F-4D97-AF65-F5344CB8AC3E}">
        <p14:creationId xmlns:p14="http://schemas.microsoft.com/office/powerpoint/2010/main" val="225504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9A984F5-AE38-484D-AA47-BB6EFFACA396}"/>
              </a:ext>
            </a:extLst>
          </p:cNvPr>
          <p:cNvSpPr>
            <a:spLocks noGrp="1"/>
          </p:cNvSpPr>
          <p:nvPr>
            <p:ph type="pic" sz="quarter" idx="11"/>
          </p:nvPr>
        </p:nvSpPr>
        <p:spPr>
          <a:xfrm>
            <a:off x="0" y="0"/>
            <a:ext cx="8605520" cy="3942080"/>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CC9F378B-E8D6-7A4C-85D6-ABDD2C96A872}"/>
              </a:ext>
            </a:extLst>
          </p:cNvPr>
          <p:cNvSpPr>
            <a:spLocks noGrp="1"/>
          </p:cNvSpPr>
          <p:nvPr>
            <p:ph type="body" sz="quarter" idx="10" hasCustomPrompt="1"/>
          </p:nvPr>
        </p:nvSpPr>
        <p:spPr>
          <a:xfrm>
            <a:off x="1066801" y="-284646"/>
            <a:ext cx="7376160" cy="5029366"/>
          </a:xfrm>
          <a:prstGeom prst="rect">
            <a:avLst/>
          </a:prstGeom>
        </p:spPr>
        <p:txBody>
          <a:bodyPr anchor="b" anchorCtr="0"/>
          <a:lstStyle>
            <a:lvl1pPr marL="0" indent="0">
              <a:buNone/>
              <a:defRPr sz="3000" b="0" i="0">
                <a:solidFill>
                  <a:srgbClr val="BF3864"/>
                </a:solidFill>
                <a:latin typeface="Georgia" panose="02040502050405020303" pitchFamily="18" charset="0"/>
              </a:defRPr>
            </a:lvl1pPr>
          </a:lstStyle>
          <a:p>
            <a:pPr lvl="0"/>
            <a:r>
              <a:rPr lang="en-US" dirty="0"/>
              <a:t>CLICK TO ADD COVER TEXT</a:t>
            </a:r>
          </a:p>
        </p:txBody>
      </p:sp>
      <p:sp>
        <p:nvSpPr>
          <p:cNvPr id="3" name="Text Placeholder 2">
            <a:extLst>
              <a:ext uri="{FF2B5EF4-FFF2-40B4-BE49-F238E27FC236}">
                <a16:creationId xmlns:a16="http://schemas.microsoft.com/office/drawing/2014/main" id="{C4D55351-9CF1-D347-AEBC-C6E1DB4A6D8D}"/>
              </a:ext>
            </a:extLst>
          </p:cNvPr>
          <p:cNvSpPr>
            <a:spLocks noGrp="1"/>
          </p:cNvSpPr>
          <p:nvPr>
            <p:ph type="body" sz="quarter" idx="12" hasCustomPrompt="1"/>
          </p:nvPr>
        </p:nvSpPr>
        <p:spPr>
          <a:xfrm>
            <a:off x="1076960" y="4896485"/>
            <a:ext cx="7051675" cy="1067435"/>
          </a:xfrm>
          <a:prstGeom prst="rect">
            <a:avLst/>
          </a:prstGeom>
        </p:spPr>
        <p:txBody>
          <a:bodyPr/>
          <a:lstStyle>
            <a:lvl1pPr marL="0" indent="0">
              <a:buFontTx/>
              <a:buNone/>
              <a:defRPr sz="2400" b="0" i="0">
                <a:solidFill>
                  <a:srgbClr val="37789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Subtext Information </a:t>
            </a:r>
          </a:p>
        </p:txBody>
      </p:sp>
      <p:sp>
        <p:nvSpPr>
          <p:cNvPr id="6" name="Text Placeholder 2">
            <a:extLst>
              <a:ext uri="{FF2B5EF4-FFF2-40B4-BE49-F238E27FC236}">
                <a16:creationId xmlns:a16="http://schemas.microsoft.com/office/drawing/2014/main" id="{D9BBD2E6-11C0-B54C-868E-FB610C8DE2BD}"/>
              </a:ext>
            </a:extLst>
          </p:cNvPr>
          <p:cNvSpPr>
            <a:spLocks noGrp="1"/>
          </p:cNvSpPr>
          <p:nvPr>
            <p:ph type="body" sz="quarter" idx="13" hasCustomPrompt="1"/>
          </p:nvPr>
        </p:nvSpPr>
        <p:spPr>
          <a:xfrm>
            <a:off x="1087120" y="5719445"/>
            <a:ext cx="7051675" cy="1067435"/>
          </a:xfrm>
          <a:prstGeom prst="rect">
            <a:avLst/>
          </a:prstGeom>
        </p:spPr>
        <p:txBody>
          <a:bodyPr/>
          <a:lstStyle>
            <a:lvl1pPr marL="0" indent="0">
              <a:buFontTx/>
              <a:buNone/>
              <a:defRPr sz="1800" b="1" i="0">
                <a:solidFill>
                  <a:srgbClr val="37789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Smaller Subtext Information </a:t>
            </a:r>
          </a:p>
        </p:txBody>
      </p:sp>
    </p:spTree>
    <p:extLst>
      <p:ext uri="{BB962C8B-B14F-4D97-AF65-F5344CB8AC3E}">
        <p14:creationId xmlns:p14="http://schemas.microsoft.com/office/powerpoint/2010/main" val="420375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PARAGRAPH">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84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7E73BD-B730-2045-8140-B78018921CFC}"/>
              </a:ext>
            </a:extLst>
          </p:cNvPr>
          <p:cNvSpPr>
            <a:spLocks noGrp="1"/>
          </p:cNvSpPr>
          <p:nvPr>
            <p:ph type="pic" sz="quarter" idx="11"/>
          </p:nvPr>
        </p:nvSpPr>
        <p:spPr>
          <a:xfrm>
            <a:off x="1014608" y="0"/>
            <a:ext cx="9419572" cy="6237962"/>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370930E7-18B8-8543-817B-8053CBC9EE5E}"/>
              </a:ext>
            </a:extLst>
          </p:cNvPr>
          <p:cNvSpPr>
            <a:spLocks noGrp="1"/>
          </p:cNvSpPr>
          <p:nvPr>
            <p:ph type="body" sz="quarter" idx="10" hasCustomPrompt="1"/>
          </p:nvPr>
        </p:nvSpPr>
        <p:spPr>
          <a:xfrm>
            <a:off x="1528175" y="-524656"/>
            <a:ext cx="8133350" cy="2848131"/>
          </a:xfrm>
          <a:prstGeom prst="rect">
            <a:avLst/>
          </a:prstGeom>
        </p:spPr>
        <p:txBody>
          <a:bodyPr anchor="b" anchorCtr="0"/>
          <a:lstStyle>
            <a:lvl1pPr marL="0" indent="0">
              <a:buNone/>
              <a:defRPr sz="3000" b="0" i="0">
                <a:solidFill>
                  <a:srgbClr val="BF3864"/>
                </a:solidFill>
                <a:latin typeface="Georgia" panose="02040502050405020303" pitchFamily="18" charset="0"/>
              </a:defRPr>
            </a:lvl1pPr>
          </a:lstStyle>
          <a:p>
            <a:pPr lvl="0"/>
            <a:r>
              <a:rPr lang="en-US" dirty="0"/>
              <a:t>CLICK TO ADD COVER TEXT</a:t>
            </a:r>
          </a:p>
        </p:txBody>
      </p:sp>
    </p:spTree>
    <p:extLst>
      <p:ext uri="{BB962C8B-B14F-4D97-AF65-F5344CB8AC3E}">
        <p14:creationId xmlns:p14="http://schemas.microsoft.com/office/powerpoint/2010/main" val="54914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7E73BD-B730-2045-8140-B78018921CFC}"/>
              </a:ext>
            </a:extLst>
          </p:cNvPr>
          <p:cNvSpPr>
            <a:spLocks noGrp="1"/>
          </p:cNvSpPr>
          <p:nvPr>
            <p:ph type="pic" sz="quarter" idx="11"/>
          </p:nvPr>
        </p:nvSpPr>
        <p:spPr>
          <a:xfrm>
            <a:off x="1014608" y="0"/>
            <a:ext cx="9419572" cy="6237962"/>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370930E7-18B8-8543-817B-8053CBC9EE5E}"/>
              </a:ext>
            </a:extLst>
          </p:cNvPr>
          <p:cNvSpPr>
            <a:spLocks noGrp="1"/>
          </p:cNvSpPr>
          <p:nvPr>
            <p:ph type="body" sz="quarter" idx="10" hasCustomPrompt="1"/>
          </p:nvPr>
        </p:nvSpPr>
        <p:spPr>
          <a:xfrm>
            <a:off x="1528175" y="0"/>
            <a:ext cx="8133350" cy="6037545"/>
          </a:xfrm>
          <a:prstGeom prst="rect">
            <a:avLst/>
          </a:prstGeom>
        </p:spPr>
        <p:txBody>
          <a:bodyPr anchor="ctr" anchorCtr="0"/>
          <a:lstStyle>
            <a:lvl1pPr marL="0" indent="0">
              <a:buNone/>
              <a:defRPr sz="3000" b="0" i="0">
                <a:solidFill>
                  <a:srgbClr val="BF3864"/>
                </a:solidFill>
                <a:latin typeface="Georgia" panose="02040502050405020303" pitchFamily="18" charset="0"/>
              </a:defRPr>
            </a:lvl1pPr>
          </a:lstStyle>
          <a:p>
            <a:pPr lvl="0"/>
            <a:r>
              <a:rPr lang="en-US" dirty="0"/>
              <a:t>CLICK TO ADD A DIVIDER HEADLINE</a:t>
            </a:r>
          </a:p>
        </p:txBody>
      </p:sp>
    </p:spTree>
    <p:extLst>
      <p:ext uri="{BB962C8B-B14F-4D97-AF65-F5344CB8AC3E}">
        <p14:creationId xmlns:p14="http://schemas.microsoft.com/office/powerpoint/2010/main" val="409318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PARAGRAPH">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70930E7-18B8-8543-817B-8053CBC9EE5E}"/>
              </a:ext>
            </a:extLst>
          </p:cNvPr>
          <p:cNvSpPr>
            <a:spLocks noGrp="1"/>
          </p:cNvSpPr>
          <p:nvPr>
            <p:ph type="body" sz="quarter" idx="10" hasCustomPrompt="1"/>
          </p:nvPr>
        </p:nvSpPr>
        <p:spPr>
          <a:xfrm>
            <a:off x="1066800" y="121920"/>
            <a:ext cx="8594725" cy="1117601"/>
          </a:xfrm>
          <a:prstGeom prst="rect">
            <a:avLst/>
          </a:prstGeom>
        </p:spPr>
        <p:txBody>
          <a:bodyPr anchor="b" anchorCtr="0"/>
          <a:lstStyle>
            <a:lvl1pPr marL="0" indent="0">
              <a:buNone/>
              <a:defRPr sz="3200" b="0" i="0">
                <a:solidFill>
                  <a:srgbClr val="BF3864"/>
                </a:solidFill>
                <a:latin typeface="Georgia" panose="02040502050405020303" pitchFamily="18" charset="0"/>
              </a:defRPr>
            </a:lvl1pPr>
          </a:lstStyle>
          <a:p>
            <a:pPr lvl="0"/>
            <a:r>
              <a:rPr lang="en-US" dirty="0"/>
              <a:t>Click to add a headline</a:t>
            </a:r>
          </a:p>
        </p:txBody>
      </p:sp>
      <p:sp>
        <p:nvSpPr>
          <p:cNvPr id="10" name="Text Placeholder 9">
            <a:extLst>
              <a:ext uri="{FF2B5EF4-FFF2-40B4-BE49-F238E27FC236}">
                <a16:creationId xmlns:a16="http://schemas.microsoft.com/office/drawing/2014/main" id="{1A617960-5658-2A4D-9058-DC84E3AC9F59}"/>
              </a:ext>
            </a:extLst>
          </p:cNvPr>
          <p:cNvSpPr>
            <a:spLocks noGrp="1"/>
          </p:cNvSpPr>
          <p:nvPr>
            <p:ph type="body" sz="quarter" idx="11"/>
          </p:nvPr>
        </p:nvSpPr>
        <p:spPr>
          <a:xfrm>
            <a:off x="1066800" y="1401763"/>
            <a:ext cx="8615363" cy="5121275"/>
          </a:xfrm>
          <a:prstGeom prst="rect">
            <a:avLst/>
          </a:prstGeom>
        </p:spPr>
        <p:txBody>
          <a:bodyPr/>
          <a:lstStyle>
            <a:lvl1pPr marL="0" indent="0">
              <a:lnSpc>
                <a:spcPct val="110000"/>
              </a:lnSpc>
              <a:buNone/>
              <a:defRPr sz="2800" b="0" i="0">
                <a:solidFill>
                  <a:srgbClr val="37789C"/>
                </a:solidFill>
                <a:latin typeface="Trebuchet MS" panose="020B070302020209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056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BULLET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70930E7-18B8-8543-817B-8053CBC9EE5E}"/>
              </a:ext>
            </a:extLst>
          </p:cNvPr>
          <p:cNvSpPr>
            <a:spLocks noGrp="1"/>
          </p:cNvSpPr>
          <p:nvPr>
            <p:ph type="body" sz="quarter" idx="10" hasCustomPrompt="1"/>
          </p:nvPr>
        </p:nvSpPr>
        <p:spPr>
          <a:xfrm>
            <a:off x="1066800" y="121920"/>
            <a:ext cx="8594725" cy="1117601"/>
          </a:xfrm>
          <a:prstGeom prst="rect">
            <a:avLst/>
          </a:prstGeom>
        </p:spPr>
        <p:txBody>
          <a:bodyPr anchor="b" anchorCtr="0"/>
          <a:lstStyle>
            <a:lvl1pPr marL="0" indent="0">
              <a:buNone/>
              <a:defRPr sz="3200" b="0" i="0">
                <a:solidFill>
                  <a:srgbClr val="BF3864"/>
                </a:solidFill>
                <a:latin typeface="Georgia" panose="02040502050405020303" pitchFamily="18" charset="0"/>
              </a:defRPr>
            </a:lvl1pPr>
          </a:lstStyle>
          <a:p>
            <a:pPr lvl="0"/>
            <a:r>
              <a:rPr lang="en-US" dirty="0"/>
              <a:t>Click to add a headline</a:t>
            </a:r>
          </a:p>
        </p:txBody>
      </p:sp>
      <p:sp>
        <p:nvSpPr>
          <p:cNvPr id="10" name="Text Placeholder 9">
            <a:extLst>
              <a:ext uri="{FF2B5EF4-FFF2-40B4-BE49-F238E27FC236}">
                <a16:creationId xmlns:a16="http://schemas.microsoft.com/office/drawing/2014/main" id="{1A617960-5658-2A4D-9058-DC84E3AC9F59}"/>
              </a:ext>
            </a:extLst>
          </p:cNvPr>
          <p:cNvSpPr>
            <a:spLocks noGrp="1"/>
          </p:cNvSpPr>
          <p:nvPr>
            <p:ph type="body" sz="quarter" idx="11"/>
          </p:nvPr>
        </p:nvSpPr>
        <p:spPr>
          <a:xfrm>
            <a:off x="676406" y="1401763"/>
            <a:ext cx="9005758" cy="5121275"/>
          </a:xfrm>
          <a:prstGeom prst="rect">
            <a:avLst/>
          </a:prstGeom>
        </p:spPr>
        <p:txBody>
          <a:bodyPr/>
          <a:lstStyle>
            <a:lvl1pPr marL="342900" indent="-342900">
              <a:lnSpc>
                <a:spcPct val="110000"/>
              </a:lnSpc>
              <a:buClr>
                <a:srgbClr val="BF3864"/>
              </a:buClr>
              <a:buSzPct val="92000"/>
              <a:buFont typeface=".Lucida Grande UI Regular"/>
              <a:buChar char="►"/>
              <a:defRPr sz="2400" b="0" i="0">
                <a:solidFill>
                  <a:srgbClr val="37789C"/>
                </a:solidFill>
                <a:latin typeface="Trebuchet MS" panose="020B0703020202090204" pitchFamily="34" charset="0"/>
              </a:defRPr>
            </a:lvl1pPr>
            <a:lvl2pPr>
              <a:buClr>
                <a:srgbClr val="BF3864"/>
              </a:buClr>
              <a:defRPr sz="1800" b="1">
                <a:solidFill>
                  <a:srgbClr val="37789C"/>
                </a:solidFill>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430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HEADLINE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BF105E-01DE-6347-9B47-2C365882A5C1}"/>
              </a:ext>
            </a:extLst>
          </p:cNvPr>
          <p:cNvSpPr/>
          <p:nvPr userDrawn="1"/>
        </p:nvSpPr>
        <p:spPr>
          <a:xfrm>
            <a:off x="0" y="1352811"/>
            <a:ext cx="2530258" cy="4910203"/>
          </a:xfrm>
          <a:prstGeom prst="rect">
            <a:avLst/>
          </a:prstGeom>
          <a:solidFill>
            <a:srgbClr val="37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370930E7-18B8-8543-817B-8053CBC9EE5E}"/>
              </a:ext>
            </a:extLst>
          </p:cNvPr>
          <p:cNvSpPr>
            <a:spLocks noGrp="1"/>
          </p:cNvSpPr>
          <p:nvPr>
            <p:ph type="body" sz="quarter" idx="10" hasCustomPrompt="1"/>
          </p:nvPr>
        </p:nvSpPr>
        <p:spPr>
          <a:xfrm>
            <a:off x="1066800" y="121920"/>
            <a:ext cx="8594725" cy="1117601"/>
          </a:xfrm>
          <a:prstGeom prst="rect">
            <a:avLst/>
          </a:prstGeom>
        </p:spPr>
        <p:txBody>
          <a:bodyPr anchor="b" anchorCtr="0"/>
          <a:lstStyle>
            <a:lvl1pPr marL="0" indent="0">
              <a:buNone/>
              <a:defRPr sz="3200" b="0" i="0">
                <a:solidFill>
                  <a:srgbClr val="BF3864"/>
                </a:solidFill>
                <a:latin typeface="Georgia" panose="02040502050405020303" pitchFamily="18" charset="0"/>
              </a:defRPr>
            </a:lvl1pPr>
          </a:lstStyle>
          <a:p>
            <a:pPr lvl="0"/>
            <a:r>
              <a:rPr lang="en-US" dirty="0"/>
              <a:t>Click to add a headline</a:t>
            </a:r>
          </a:p>
        </p:txBody>
      </p:sp>
      <p:sp>
        <p:nvSpPr>
          <p:cNvPr id="10" name="Text Placeholder 9">
            <a:extLst>
              <a:ext uri="{FF2B5EF4-FFF2-40B4-BE49-F238E27FC236}">
                <a16:creationId xmlns:a16="http://schemas.microsoft.com/office/drawing/2014/main" id="{1A617960-5658-2A4D-9058-DC84E3AC9F59}"/>
              </a:ext>
            </a:extLst>
          </p:cNvPr>
          <p:cNvSpPr>
            <a:spLocks noGrp="1"/>
          </p:cNvSpPr>
          <p:nvPr>
            <p:ph type="body" sz="quarter" idx="11" hasCustomPrompt="1"/>
          </p:nvPr>
        </p:nvSpPr>
        <p:spPr>
          <a:xfrm>
            <a:off x="438412" y="1401763"/>
            <a:ext cx="1891430" cy="5121275"/>
          </a:xfrm>
          <a:prstGeom prst="rect">
            <a:avLst/>
          </a:prstGeom>
        </p:spPr>
        <p:txBody>
          <a:bodyPr anchor="ctr" anchorCtr="0"/>
          <a:lstStyle>
            <a:lvl1pPr marL="0" indent="0" algn="r">
              <a:lnSpc>
                <a:spcPct val="110000"/>
              </a:lnSpc>
              <a:buNone/>
              <a:defRPr sz="2000" b="1" i="0">
                <a:solidFill>
                  <a:schemeClr val="bg1"/>
                </a:solidFill>
                <a:latin typeface="Trebuchet MS" panose="020B0703020202090204" pitchFamily="34" charset="0"/>
              </a:defRPr>
            </a:lvl1pPr>
          </a:lstStyle>
          <a:p>
            <a:pPr lvl="0"/>
            <a:r>
              <a:rPr lang="en-US" dirty="0"/>
              <a:t>Click to add a photo caption</a:t>
            </a:r>
          </a:p>
        </p:txBody>
      </p:sp>
      <p:sp>
        <p:nvSpPr>
          <p:cNvPr id="3" name="Picture Placeholder 2">
            <a:extLst>
              <a:ext uri="{FF2B5EF4-FFF2-40B4-BE49-F238E27FC236}">
                <a16:creationId xmlns:a16="http://schemas.microsoft.com/office/drawing/2014/main" id="{87767828-4911-E644-8148-06DB8C41A6AD}"/>
              </a:ext>
            </a:extLst>
          </p:cNvPr>
          <p:cNvSpPr>
            <a:spLocks noGrp="1"/>
          </p:cNvSpPr>
          <p:nvPr>
            <p:ph type="pic" sz="quarter" idx="12"/>
          </p:nvPr>
        </p:nvSpPr>
        <p:spPr>
          <a:xfrm>
            <a:off x="2530258" y="1352811"/>
            <a:ext cx="7891397" cy="4902846"/>
          </a:xfrm>
          <a:prstGeom prst="rect">
            <a:avLst/>
          </a:prstGeom>
          <a:noFill/>
        </p:spPr>
        <p:txBody>
          <a:bodyPr/>
          <a:lstStyle/>
          <a:p>
            <a:endParaRPr lang="en-US" dirty="0"/>
          </a:p>
        </p:txBody>
      </p:sp>
    </p:spTree>
    <p:extLst>
      <p:ext uri="{BB962C8B-B14F-4D97-AF65-F5344CB8AC3E}">
        <p14:creationId xmlns:p14="http://schemas.microsoft.com/office/powerpoint/2010/main" val="241474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BF105E-01DE-6347-9B47-2C365882A5C1}"/>
              </a:ext>
            </a:extLst>
          </p:cNvPr>
          <p:cNvSpPr/>
          <p:nvPr userDrawn="1"/>
        </p:nvSpPr>
        <p:spPr>
          <a:xfrm>
            <a:off x="0" y="1"/>
            <a:ext cx="2530258" cy="6150278"/>
          </a:xfrm>
          <a:prstGeom prst="rect">
            <a:avLst/>
          </a:prstGeom>
          <a:solidFill>
            <a:srgbClr val="37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1A617960-5658-2A4D-9058-DC84E3AC9F59}"/>
              </a:ext>
            </a:extLst>
          </p:cNvPr>
          <p:cNvSpPr>
            <a:spLocks noGrp="1"/>
          </p:cNvSpPr>
          <p:nvPr>
            <p:ph type="body" sz="quarter" idx="11" hasCustomPrompt="1"/>
          </p:nvPr>
        </p:nvSpPr>
        <p:spPr>
          <a:xfrm>
            <a:off x="438412" y="0"/>
            <a:ext cx="1891430" cy="6012493"/>
          </a:xfrm>
          <a:prstGeom prst="rect">
            <a:avLst/>
          </a:prstGeom>
        </p:spPr>
        <p:txBody>
          <a:bodyPr anchor="ctr" anchorCtr="0"/>
          <a:lstStyle>
            <a:lvl1pPr marL="0" indent="0" algn="r">
              <a:lnSpc>
                <a:spcPct val="110000"/>
              </a:lnSpc>
              <a:buNone/>
              <a:defRPr sz="2000" b="1" i="0">
                <a:solidFill>
                  <a:schemeClr val="bg1"/>
                </a:solidFill>
                <a:latin typeface="Trebuchet MS" panose="020B0703020202090204" pitchFamily="34" charset="0"/>
              </a:defRPr>
            </a:lvl1pPr>
          </a:lstStyle>
          <a:p>
            <a:pPr lvl="0"/>
            <a:r>
              <a:rPr lang="en-US" dirty="0"/>
              <a:t>Click to add a photo caption</a:t>
            </a:r>
          </a:p>
        </p:txBody>
      </p:sp>
      <p:sp>
        <p:nvSpPr>
          <p:cNvPr id="3" name="Picture Placeholder 2">
            <a:extLst>
              <a:ext uri="{FF2B5EF4-FFF2-40B4-BE49-F238E27FC236}">
                <a16:creationId xmlns:a16="http://schemas.microsoft.com/office/drawing/2014/main" id="{87767828-4911-E644-8148-06DB8C41A6AD}"/>
              </a:ext>
            </a:extLst>
          </p:cNvPr>
          <p:cNvSpPr>
            <a:spLocks noGrp="1"/>
          </p:cNvSpPr>
          <p:nvPr>
            <p:ph type="pic" sz="quarter" idx="12"/>
          </p:nvPr>
        </p:nvSpPr>
        <p:spPr>
          <a:xfrm>
            <a:off x="2530258" y="0"/>
            <a:ext cx="7878871" cy="6137753"/>
          </a:xfrm>
          <a:prstGeom prst="rect">
            <a:avLst/>
          </a:prstGeom>
          <a:noFill/>
        </p:spPr>
        <p:txBody>
          <a:bodyPr/>
          <a:lstStyle/>
          <a:p>
            <a:endParaRPr lang="en-US" dirty="0"/>
          </a:p>
        </p:txBody>
      </p:sp>
    </p:spTree>
    <p:extLst>
      <p:ext uri="{BB962C8B-B14F-4D97-AF65-F5344CB8AC3E}">
        <p14:creationId xmlns:p14="http://schemas.microsoft.com/office/powerpoint/2010/main" val="65595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78F1C08C-E74E-1C4A-8BBA-44E7CC8E429D}"/>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39434519"/>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63114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B89766-74B7-EC4C-9ADC-D729BD1968D5}"/>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40443928"/>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61" r:id="rId3"/>
    <p:sldLayoutId id="2147483662" r:id="rId4"/>
    <p:sldLayoutId id="2147483663" r:id="rId5"/>
    <p:sldLayoutId id="214748366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Delamater.Eleanor.M@dol.go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mailto:Daley.Jennifer.M@dol.gov" TargetMode="External"/><Relationship Id="rId5" Type="http://schemas.openxmlformats.org/officeDocument/2006/relationships/hyperlink" Target="https://www.dol.gov/agencies/wb/contact/regions" TargetMode="External"/><Relationship Id="rId4" Type="http://schemas.openxmlformats.org/officeDocument/2006/relationships/hyperlink" Target="mailto:Roux.Mathilde.G@dol.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7077CE50-E0FE-0347-BBE5-C5757734101B}"/>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a:srcRect l="19270" r="3154"/>
          <a:stretch/>
        </p:blipFill>
        <p:spPr>
          <a:xfrm>
            <a:off x="0" y="0"/>
            <a:ext cx="8605520" cy="3942080"/>
          </a:xfrm>
        </p:spPr>
      </p:pic>
      <p:sp>
        <p:nvSpPr>
          <p:cNvPr id="8" name="Rectangle 7">
            <a:extLst>
              <a:ext uri="{FF2B5EF4-FFF2-40B4-BE49-F238E27FC236}">
                <a16:creationId xmlns:a16="http://schemas.microsoft.com/office/drawing/2014/main" id="{2E567F47-8807-8B48-83B8-1C4D9A718359}"/>
              </a:ext>
              <a:ext uri="{C183D7F6-B498-43B3-948B-1728B52AA6E4}">
                <adec:decorative xmlns:adec="http://schemas.microsoft.com/office/drawing/2017/decorative" val="1"/>
              </a:ext>
            </a:extLst>
          </p:cNvPr>
          <p:cNvSpPr/>
          <p:nvPr/>
        </p:nvSpPr>
        <p:spPr>
          <a:xfrm rot="10800000" flipV="1">
            <a:off x="-8" y="2075380"/>
            <a:ext cx="8650847" cy="2003460"/>
          </a:xfrm>
          <a:prstGeom prst="rect">
            <a:avLst/>
          </a:prstGeom>
          <a:gradFill>
            <a:gsLst>
              <a:gs pos="86000">
                <a:schemeClr val="bg1"/>
              </a:gs>
              <a:gs pos="0">
                <a:srgbClr val="FCFCF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1469800-D343-054A-8472-86999E8FBA70}"/>
              </a:ext>
            </a:extLst>
          </p:cNvPr>
          <p:cNvSpPr>
            <a:spLocks noGrp="1"/>
          </p:cNvSpPr>
          <p:nvPr>
            <p:ph type="body" sz="quarter" idx="10"/>
          </p:nvPr>
        </p:nvSpPr>
        <p:spPr>
          <a:xfrm>
            <a:off x="1066801" y="0"/>
            <a:ext cx="7376160" cy="5029366"/>
          </a:xfrm>
        </p:spPr>
        <p:txBody>
          <a:bodyPr/>
          <a:lstStyle/>
          <a:p>
            <a:r>
              <a:rPr lang="en-US" sz="3400" dirty="0"/>
              <a:t>Occupational Segregation and Strategies for Recruiting and Retaining Women in A/NTO</a:t>
            </a:r>
          </a:p>
        </p:txBody>
      </p:sp>
      <p:sp>
        <p:nvSpPr>
          <p:cNvPr id="2" name="Text Placeholder 1">
            <a:extLst>
              <a:ext uri="{FF2B5EF4-FFF2-40B4-BE49-F238E27FC236}">
                <a16:creationId xmlns:a16="http://schemas.microsoft.com/office/drawing/2014/main" id="{54BF559B-637C-0B46-8A10-A0523D998691}"/>
              </a:ext>
            </a:extLst>
          </p:cNvPr>
          <p:cNvSpPr>
            <a:spLocks noGrp="1"/>
          </p:cNvSpPr>
          <p:nvPr>
            <p:ph type="body" sz="quarter" idx="12"/>
          </p:nvPr>
        </p:nvSpPr>
        <p:spPr>
          <a:xfrm>
            <a:off x="1046138" y="5057841"/>
            <a:ext cx="7051675" cy="1067435"/>
          </a:xfrm>
        </p:spPr>
        <p:txBody>
          <a:bodyPr lIns="91440" tIns="45720" rIns="91440" bIns="45720" anchor="t"/>
          <a:lstStyle/>
          <a:p>
            <a:r>
              <a:rPr lang="en-US" sz="2500" dirty="0">
                <a:latin typeface="Open Sans"/>
                <a:ea typeface="Open Sans"/>
                <a:cs typeface="Open Sans"/>
              </a:rPr>
              <a:t>Eleanor Delamater, Policy Analyst at the US </a:t>
            </a:r>
            <a:r>
              <a:rPr lang="en-US" sz="2500">
                <a:latin typeface="Open Sans"/>
                <a:ea typeface="Open Sans"/>
                <a:cs typeface="Open Sans"/>
              </a:rPr>
              <a:t>DOL’s Women’s Bureau</a:t>
            </a:r>
            <a:endParaRPr lang="en-US" sz="2500" dirty="0"/>
          </a:p>
          <a:p>
            <a:endParaRPr lang="en-US" sz="2500" dirty="0"/>
          </a:p>
        </p:txBody>
      </p:sp>
    </p:spTree>
    <p:extLst>
      <p:ext uri="{BB962C8B-B14F-4D97-AF65-F5344CB8AC3E}">
        <p14:creationId xmlns:p14="http://schemas.microsoft.com/office/powerpoint/2010/main" val="376252447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CD4D0E-1340-FB1E-799E-EC0DFEDDEBB2}"/>
              </a:ext>
            </a:extLst>
          </p:cNvPr>
          <p:cNvSpPr>
            <a:spLocks noGrp="1"/>
          </p:cNvSpPr>
          <p:nvPr>
            <p:ph type="body" sz="quarter" idx="10"/>
          </p:nvPr>
        </p:nvSpPr>
        <p:spPr/>
        <p:txBody>
          <a:bodyPr/>
          <a:lstStyle/>
          <a:p>
            <a:r>
              <a:rPr lang="en-US" dirty="0"/>
              <a:t>Infrastructure</a:t>
            </a:r>
            <a:r>
              <a:rPr lang="en-US"/>
              <a:t> Equity</a:t>
            </a:r>
            <a:endParaRPr lang="en-US" dirty="0"/>
          </a:p>
        </p:txBody>
      </p:sp>
      <p:sp>
        <p:nvSpPr>
          <p:cNvPr id="3" name="Text Placeholder 2">
            <a:extLst>
              <a:ext uri="{FF2B5EF4-FFF2-40B4-BE49-F238E27FC236}">
                <a16:creationId xmlns:a16="http://schemas.microsoft.com/office/drawing/2014/main" id="{8913EBAE-9295-54AF-79F5-FDF3CE182C03}"/>
              </a:ext>
            </a:extLst>
          </p:cNvPr>
          <p:cNvSpPr>
            <a:spLocks noGrp="1"/>
          </p:cNvSpPr>
          <p:nvPr>
            <p:ph type="body" sz="quarter" idx="11"/>
          </p:nvPr>
        </p:nvSpPr>
        <p:spPr/>
        <p:txBody>
          <a:bodyPr/>
          <a:lstStyle/>
          <a:p>
            <a:r>
              <a:rPr lang="en-US" dirty="0"/>
              <a:t>Infrastructure Investment and Jobs Act, CHIPS and Science Act, Inflation Reduction Act and other federal funding</a:t>
            </a:r>
          </a:p>
          <a:p>
            <a:r>
              <a:rPr lang="en-US" dirty="0"/>
              <a:t>Working with state and local stakeholders and sister agencies to ensure equity is baked into each project funded through these federal investments</a:t>
            </a:r>
          </a:p>
          <a:p>
            <a:r>
              <a:rPr lang="en-US" dirty="0"/>
              <a:t>The U.S. is currently in a unique position to rebuild an economy that is inclusive and welcoming for all people</a:t>
            </a:r>
          </a:p>
          <a:p>
            <a:endParaRPr lang="en-US" dirty="0"/>
          </a:p>
        </p:txBody>
      </p:sp>
    </p:spTree>
    <p:extLst>
      <p:ext uri="{BB962C8B-B14F-4D97-AF65-F5344CB8AC3E}">
        <p14:creationId xmlns:p14="http://schemas.microsoft.com/office/powerpoint/2010/main" val="142513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31E3A0-8C64-526A-54B9-E5004E55C812}"/>
              </a:ext>
            </a:extLst>
          </p:cNvPr>
          <p:cNvSpPr>
            <a:spLocks noGrp="1"/>
          </p:cNvSpPr>
          <p:nvPr>
            <p:ph type="body" sz="quarter" idx="10"/>
          </p:nvPr>
        </p:nvSpPr>
        <p:spPr/>
        <p:txBody>
          <a:bodyPr/>
          <a:lstStyle/>
          <a:p>
            <a:r>
              <a:rPr lang="en-US" dirty="0"/>
              <a:t>Women need Unique Supports</a:t>
            </a:r>
          </a:p>
        </p:txBody>
      </p:sp>
      <p:sp>
        <p:nvSpPr>
          <p:cNvPr id="3" name="Text Placeholder 2">
            <a:extLst>
              <a:ext uri="{FF2B5EF4-FFF2-40B4-BE49-F238E27FC236}">
                <a16:creationId xmlns:a16="http://schemas.microsoft.com/office/drawing/2014/main" id="{17FDB0C0-A4A2-7EF2-17E9-FDD7366427F7}"/>
              </a:ext>
            </a:extLst>
          </p:cNvPr>
          <p:cNvSpPr>
            <a:spLocks noGrp="1"/>
          </p:cNvSpPr>
          <p:nvPr>
            <p:ph type="body" sz="quarter" idx="11"/>
          </p:nvPr>
        </p:nvSpPr>
        <p:spPr/>
        <p:txBody>
          <a:bodyPr/>
          <a:lstStyle/>
          <a:p>
            <a:r>
              <a:rPr lang="en-US" dirty="0"/>
              <a:t>Our key best practices have shown us women need unique supports</a:t>
            </a:r>
          </a:p>
          <a:p>
            <a:r>
              <a:rPr lang="en-US"/>
              <a:t>Supportive services</a:t>
            </a:r>
            <a:r>
              <a:rPr lang="en-US" dirty="0"/>
              <a:t>: </a:t>
            </a:r>
            <a:r>
              <a:rPr lang="en-US"/>
              <a:t>funding </a:t>
            </a:r>
            <a:r>
              <a:rPr lang="en-US" dirty="0"/>
              <a:t>assistance for child care, transportation, internet access, tuition assistance, and funds for work related gear and equipment.</a:t>
            </a:r>
            <a:endParaRPr lang="en-US" sz="2200" dirty="0"/>
          </a:p>
          <a:p>
            <a:r>
              <a:rPr lang="en-US"/>
              <a:t>Creating </a:t>
            </a:r>
            <a:r>
              <a:rPr lang="en-US" dirty="0"/>
              <a:t>an environment that is safe and welcoming</a:t>
            </a:r>
            <a:r>
              <a:rPr lang="en-US"/>
              <a:t>:</a:t>
            </a:r>
            <a:endParaRPr lang="en-US" dirty="0"/>
          </a:p>
          <a:p>
            <a:pPr lvl="1"/>
            <a:r>
              <a:rPr lang="en-US" sz="2200" b="0" dirty="0"/>
              <a:t>Visible efforts to combat discrimination and harassment</a:t>
            </a:r>
          </a:p>
          <a:p>
            <a:pPr lvl="1"/>
            <a:r>
              <a:rPr lang="en-US" sz="2200" b="0" dirty="0"/>
              <a:t>Work readiness and safety training</a:t>
            </a:r>
          </a:p>
          <a:p>
            <a:pPr lvl="1"/>
            <a:r>
              <a:rPr lang="en-US" sz="2200" b="0" dirty="0"/>
              <a:t>Union membership</a:t>
            </a:r>
          </a:p>
          <a:p>
            <a:pPr lvl="1"/>
            <a:r>
              <a:rPr lang="en-US" sz="2200" b="0" dirty="0"/>
              <a:t>Cultivating positive employer relationships</a:t>
            </a:r>
          </a:p>
          <a:p>
            <a:pPr lvl="1"/>
            <a:r>
              <a:rPr lang="en-US" sz="2200" b="0"/>
              <a:t>Featuring </a:t>
            </a:r>
            <a:r>
              <a:rPr lang="en-US" sz="2200" b="0" dirty="0"/>
              <a:t>female role models</a:t>
            </a:r>
            <a:endParaRPr lang="en-US" sz="2200" b="0"/>
          </a:p>
          <a:p>
            <a:pPr lvl="1"/>
            <a:r>
              <a:rPr lang="en-US" sz="2200" b="0"/>
              <a:t>Female mentorship</a:t>
            </a:r>
            <a:r>
              <a:rPr lang="en-US" sz="2200" b="0" dirty="0"/>
              <a:t> and support groups</a:t>
            </a:r>
          </a:p>
        </p:txBody>
      </p:sp>
    </p:spTree>
    <p:extLst>
      <p:ext uri="{BB962C8B-B14F-4D97-AF65-F5344CB8AC3E}">
        <p14:creationId xmlns:p14="http://schemas.microsoft.com/office/powerpoint/2010/main" val="130740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847321-9155-6DA8-F41A-48F76E55E993}"/>
              </a:ext>
            </a:extLst>
          </p:cNvPr>
          <p:cNvSpPr>
            <a:spLocks noGrp="1"/>
          </p:cNvSpPr>
          <p:nvPr>
            <p:ph type="body" sz="quarter" idx="10"/>
          </p:nvPr>
        </p:nvSpPr>
        <p:spPr/>
        <p:txBody>
          <a:bodyPr/>
          <a:lstStyle/>
          <a:p>
            <a:r>
              <a:rPr lang="en-US" dirty="0"/>
              <a:t>Importance of Child Care</a:t>
            </a:r>
          </a:p>
        </p:txBody>
      </p:sp>
      <p:sp>
        <p:nvSpPr>
          <p:cNvPr id="3" name="Text Placeholder 2">
            <a:extLst>
              <a:ext uri="{FF2B5EF4-FFF2-40B4-BE49-F238E27FC236}">
                <a16:creationId xmlns:a16="http://schemas.microsoft.com/office/drawing/2014/main" id="{A43B15F1-219F-804D-C8A9-98662147B5F3}"/>
              </a:ext>
            </a:extLst>
          </p:cNvPr>
          <p:cNvSpPr>
            <a:spLocks noGrp="1"/>
          </p:cNvSpPr>
          <p:nvPr>
            <p:ph type="body" sz="quarter" idx="11"/>
          </p:nvPr>
        </p:nvSpPr>
        <p:spPr/>
        <p:txBody>
          <a:bodyPr/>
          <a:lstStyle/>
          <a:p>
            <a:r>
              <a:rPr lang="en-US" dirty="0"/>
              <a:t>Child care is expensive and a persistent barrier to entry for women who may need to take time off for unpaid training</a:t>
            </a:r>
          </a:p>
          <a:p>
            <a:r>
              <a:rPr lang="en-US" dirty="0"/>
              <a:t>WB research has found median yearly child care prices for a single child range between $5,357 and $17,171</a:t>
            </a:r>
          </a:p>
          <a:p>
            <a:r>
              <a:rPr lang="en-US" dirty="0"/>
              <a:t>This represents about 8.0% to 19.3% of family income per child</a:t>
            </a:r>
          </a:p>
          <a:p>
            <a:r>
              <a:rPr lang="en-US" dirty="0"/>
              <a:t> Child care is often more expensive and less accessible outside the 9 to 5 window</a:t>
            </a:r>
          </a:p>
        </p:txBody>
      </p:sp>
    </p:spTree>
    <p:extLst>
      <p:ext uri="{BB962C8B-B14F-4D97-AF65-F5344CB8AC3E}">
        <p14:creationId xmlns:p14="http://schemas.microsoft.com/office/powerpoint/2010/main" val="376755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p:txBody>
          <a:bodyPr/>
          <a:lstStyle/>
          <a:p>
            <a:r>
              <a:rPr lang="en-US" dirty="0"/>
              <a:t>Contact Information</a:t>
            </a:r>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a:xfrm>
            <a:off x="676405" y="1401763"/>
            <a:ext cx="11426926" cy="4890972"/>
          </a:xfrm>
        </p:spPr>
        <p:txBody>
          <a:bodyPr/>
          <a:lstStyle/>
          <a:p>
            <a:pPr marL="0" indent="0">
              <a:lnSpc>
                <a:spcPct val="100000"/>
              </a:lnSpc>
              <a:spcBef>
                <a:spcPts val="0"/>
              </a:spcBef>
              <a:buNone/>
            </a:pPr>
            <a:r>
              <a:rPr lang="en-US" sz="2800" dirty="0">
                <a:latin typeface="Trebuchet MS" panose="020B0603020202020204" pitchFamily="34" charset="0"/>
                <a:ea typeface="Times New Roman" panose="02020603050405020304" pitchFamily="18" charset="0"/>
                <a:cs typeface="Calibri" panose="020F0502020204030204" pitchFamily="34" charset="0"/>
              </a:rPr>
              <a:t>Eleanor Delamater</a:t>
            </a:r>
          </a:p>
          <a:p>
            <a:pPr marL="0" indent="0">
              <a:lnSpc>
                <a:spcPct val="100000"/>
              </a:lnSpc>
              <a:spcBef>
                <a:spcPts val="0"/>
              </a:spcBef>
              <a:buNone/>
            </a:pPr>
            <a:r>
              <a:rPr lang="en-US" sz="2800" dirty="0">
                <a:latin typeface="Trebuchet MS" panose="020B0603020202020204" pitchFamily="34" charset="0"/>
                <a:ea typeface="Times New Roman" panose="02020603050405020304" pitchFamily="18" charset="0"/>
                <a:cs typeface="Calibri" panose="020F0502020204030204" pitchFamily="34" charset="0"/>
              </a:rPr>
              <a:t>Policy Analyst</a:t>
            </a:r>
          </a:p>
          <a:p>
            <a:pPr marL="0" indent="0">
              <a:lnSpc>
                <a:spcPct val="100000"/>
              </a:lnSpc>
              <a:spcBef>
                <a:spcPts val="0"/>
              </a:spcBef>
              <a:buNone/>
            </a:pPr>
            <a:r>
              <a:rPr lang="en-US" sz="2800" dirty="0">
                <a:latin typeface="Trebuchet MS" panose="020B0603020202020204" pitchFamily="34" charset="0"/>
                <a:ea typeface="Times New Roman" panose="02020603050405020304" pitchFamily="18" charset="0"/>
                <a:cs typeface="Calibri" panose="020F0502020204030204" pitchFamily="34" charset="0"/>
                <a:hlinkClick r:id="rId3"/>
              </a:rPr>
              <a:t>D</a:t>
            </a:r>
            <a:r>
              <a:rPr lang="en-US" sz="2800" dirty="0">
                <a:effectLst/>
                <a:latin typeface="Trebuchet MS" panose="020B0603020202020204" pitchFamily="34" charset="0"/>
                <a:ea typeface="Times New Roman" panose="02020603050405020304" pitchFamily="18" charset="0"/>
                <a:cs typeface="Calibri" panose="020F0502020204030204" pitchFamily="34" charset="0"/>
                <a:hlinkClick r:id="rId3"/>
              </a:rPr>
              <a:t>elamater.Eleanor.M@dol.gov</a:t>
            </a:r>
            <a:endParaRPr lang="en-US" sz="2800" dirty="0">
              <a:effectLst/>
              <a:latin typeface="Trebuchet MS" panose="020B0603020202020204" pitchFamily="34" charset="0"/>
              <a:ea typeface="Times New Roman" panose="02020603050405020304" pitchFamily="18" charset="0"/>
              <a:cs typeface="Calibri" panose="020F0502020204030204" pitchFamily="34" charset="0"/>
            </a:endParaRPr>
          </a:p>
          <a:p>
            <a:pPr marL="0" indent="0">
              <a:lnSpc>
                <a:spcPct val="100000"/>
              </a:lnSpc>
              <a:spcBef>
                <a:spcPts val="0"/>
              </a:spcBef>
              <a:buNone/>
            </a:pPr>
            <a:endParaRPr lang="en-US" sz="2800" dirty="0">
              <a:latin typeface="Trebuchet MS" panose="020B0603020202020204" pitchFamily="34" charset="0"/>
              <a:ea typeface="Times New Roman" panose="02020603050405020304" pitchFamily="18" charset="0"/>
              <a:cs typeface="Calibri" panose="020F0502020204030204" pitchFamily="34" charset="0"/>
            </a:endParaRPr>
          </a:p>
          <a:p>
            <a:pPr marL="0" indent="0">
              <a:lnSpc>
                <a:spcPct val="100000"/>
              </a:lnSpc>
              <a:spcBef>
                <a:spcPts val="0"/>
              </a:spcBef>
              <a:buNone/>
            </a:pPr>
            <a:r>
              <a:rPr lang="en-US" sz="2800" dirty="0">
                <a:effectLst/>
                <a:latin typeface="Trebuchet MS" panose="020B0603020202020204" pitchFamily="34" charset="0"/>
                <a:ea typeface="Times New Roman" panose="02020603050405020304" pitchFamily="18" charset="0"/>
                <a:cs typeface="Calibri" panose="020F0502020204030204" pitchFamily="34" charset="0"/>
              </a:rPr>
              <a:t>Mathilde Roux</a:t>
            </a:r>
          </a:p>
          <a:p>
            <a:pPr marL="0" indent="0">
              <a:lnSpc>
                <a:spcPct val="100000"/>
              </a:lnSpc>
              <a:spcBef>
                <a:spcPts val="0"/>
              </a:spcBef>
              <a:buNone/>
            </a:pPr>
            <a:r>
              <a:rPr lang="en-US" sz="2800" dirty="0">
                <a:latin typeface="Trebuchet MS" panose="020B0603020202020204" pitchFamily="34" charset="0"/>
                <a:ea typeface="Times New Roman" panose="02020603050405020304" pitchFamily="18" charset="0"/>
                <a:cs typeface="Calibri" panose="020F0502020204030204" pitchFamily="34" charset="0"/>
              </a:rPr>
              <a:t>Policy Analyst</a:t>
            </a:r>
          </a:p>
          <a:p>
            <a:pPr marL="0" indent="0">
              <a:lnSpc>
                <a:spcPct val="100000"/>
              </a:lnSpc>
              <a:spcBef>
                <a:spcPts val="0"/>
              </a:spcBef>
              <a:buNone/>
            </a:pPr>
            <a:r>
              <a:rPr lang="en-US" sz="2800" dirty="0">
                <a:effectLst/>
                <a:latin typeface="Trebuchet MS" panose="020B0603020202020204" pitchFamily="34" charset="0"/>
                <a:ea typeface="Times New Roman" panose="02020603050405020304" pitchFamily="18" charset="0"/>
                <a:cs typeface="Calibri" panose="020F0502020204030204" pitchFamily="34" charset="0"/>
                <a:hlinkClick r:id="rId4"/>
              </a:rPr>
              <a:t>Roux.Mathilde.G@dol.gov</a:t>
            </a:r>
            <a:endParaRPr lang="en-US" sz="2800" dirty="0">
              <a:latin typeface="Trebuchet MS" panose="020B0603020202020204" pitchFamily="34" charset="0"/>
              <a:ea typeface="Times New Roman" panose="02020603050405020304" pitchFamily="18" charset="0"/>
              <a:cs typeface="Calibri" panose="020F0502020204030204" pitchFamily="34" charset="0"/>
            </a:endParaRPr>
          </a:p>
          <a:p>
            <a:pPr marL="0" indent="0">
              <a:lnSpc>
                <a:spcPct val="100000"/>
              </a:lnSpc>
              <a:spcBef>
                <a:spcPts val="0"/>
              </a:spcBef>
              <a:buNone/>
            </a:pPr>
            <a:endParaRPr lang="en-US" sz="1800" dirty="0">
              <a:latin typeface="Trebuchet MS" panose="020B0603020202020204" pitchFamily="34" charset="0"/>
              <a:hlinkClick r:id="rId5"/>
            </a:endParaRPr>
          </a:p>
          <a:p>
            <a:pPr marL="0" marR="0" lvl="0" indent="0" fontAlgn="auto">
              <a:lnSpc>
                <a:spcPct val="100000"/>
              </a:lnSpc>
              <a:spcBef>
                <a:spcPts val="0"/>
              </a:spcBef>
              <a:spcAft>
                <a:spcPts val="0"/>
              </a:spcAft>
              <a:buNone/>
              <a:tabLst/>
              <a:defRPr/>
            </a:pPr>
            <a:r>
              <a:rPr lang="en-US" sz="2800" dirty="0">
                <a:latin typeface="Trebuchet MS" panose="020B0603020202020204" pitchFamily="34" charset="0"/>
                <a:cs typeface="Calibri" panose="020F0502020204030204" pitchFamily="34" charset="0"/>
              </a:rPr>
              <a:t>Jennifer Daley</a:t>
            </a:r>
          </a:p>
          <a:p>
            <a:pPr marL="0" marR="0" lvl="0" indent="0" fontAlgn="auto">
              <a:lnSpc>
                <a:spcPct val="100000"/>
              </a:lnSpc>
              <a:spcBef>
                <a:spcPts val="0"/>
              </a:spcBef>
              <a:spcAft>
                <a:spcPts val="0"/>
              </a:spcAft>
              <a:buNone/>
              <a:tabLst/>
              <a:defRPr/>
            </a:pPr>
            <a:r>
              <a:rPr lang="en-US" sz="2800" dirty="0">
                <a:latin typeface="Trebuchet MS" panose="020B0603020202020204" pitchFamily="34" charset="0"/>
                <a:cs typeface="Calibri" panose="020F0502020204030204" pitchFamily="34" charset="0"/>
              </a:rPr>
              <a:t>Policy Analyst</a:t>
            </a:r>
          </a:p>
          <a:p>
            <a:pPr marL="0" marR="0" lvl="0" indent="0" fontAlgn="auto">
              <a:lnSpc>
                <a:spcPct val="100000"/>
              </a:lnSpc>
              <a:spcBef>
                <a:spcPts val="0"/>
              </a:spcBef>
              <a:spcAft>
                <a:spcPts val="0"/>
              </a:spcAft>
              <a:buNone/>
              <a:tabLst/>
              <a:defRPr/>
            </a:pPr>
            <a:r>
              <a:rPr lang="en-US" sz="2800" dirty="0">
                <a:latin typeface="Trebuchet MS" panose="020B0603020202020204" pitchFamily="34" charset="0"/>
                <a:cs typeface="Calibri" panose="020F0502020204030204" pitchFamily="34" charset="0"/>
                <a:hlinkClick r:id="rId6"/>
              </a:rPr>
              <a:t>Daley</a:t>
            </a:r>
            <a:r>
              <a:rPr lang="en-US" sz="2700" b="0" dirty="0">
                <a:latin typeface="Trebuchet MS" panose="020B0603020202020204" pitchFamily="34" charset="0"/>
                <a:hlinkClick r:id="rId6"/>
              </a:rPr>
              <a:t>.Jennifer.M@dol</a:t>
            </a:r>
            <a:r>
              <a:rPr lang="en-US" sz="2700" dirty="0">
                <a:latin typeface="Trebuchet MS" panose="020B0603020202020204" pitchFamily="34" charset="0"/>
                <a:hlinkClick r:id="rId6"/>
              </a:rPr>
              <a:t>.gov</a:t>
            </a:r>
            <a:endParaRPr lang="en-US" sz="2700" b="0" dirty="0">
              <a:latin typeface="Trebuchet MS" panose="020B0603020202020204" pitchFamily="34" charset="0"/>
            </a:endParaRPr>
          </a:p>
          <a:p>
            <a:pPr marL="0" lvl="0" indent="0">
              <a:buNone/>
            </a:pPr>
            <a:endParaRPr lang="en-US" sz="2700" dirty="0">
              <a:latin typeface="Trebuchet MS" panose="020B0603020202020204" pitchFamily="34" charset="0"/>
            </a:endParaRPr>
          </a:p>
          <a:p>
            <a:pPr marL="0" lvl="0" indent="0">
              <a:lnSpc>
                <a:spcPct val="100000"/>
              </a:lnSpc>
              <a:spcBef>
                <a:spcPts val="0"/>
              </a:spcBef>
              <a:buNone/>
            </a:pPr>
            <a:endParaRPr lang="en-US" sz="800" dirty="0"/>
          </a:p>
        </p:txBody>
      </p:sp>
    </p:spTree>
    <p:extLst>
      <p:ext uri="{BB962C8B-B14F-4D97-AF65-F5344CB8AC3E}">
        <p14:creationId xmlns:p14="http://schemas.microsoft.com/office/powerpoint/2010/main" val="6627937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C183D7F6-B498-43B3-948B-1728B52AA6E4}">
                <adec:decorative xmlns:adec="http://schemas.microsoft.com/office/drawing/2017/decorative" val="1"/>
              </a:ext>
            </a:extLst>
          </p:cNvPr>
          <p:cNvSpPr/>
          <p:nvPr/>
        </p:nvSpPr>
        <p:spPr>
          <a:xfrm>
            <a:off x="1796902" y="1880811"/>
            <a:ext cx="7864623" cy="2849129"/>
          </a:xfrm>
          <a:prstGeom prst="roundRect">
            <a:avLst/>
          </a:prstGeom>
          <a:gradFill flip="none" rotWithShape="1">
            <a:gsLst>
              <a:gs pos="0">
                <a:srgbClr val="37789C">
                  <a:tint val="66000"/>
                  <a:satMod val="160000"/>
                </a:srgbClr>
              </a:gs>
              <a:gs pos="50000">
                <a:srgbClr val="37789C">
                  <a:tint val="44500"/>
                  <a:satMod val="160000"/>
                </a:srgbClr>
              </a:gs>
              <a:gs pos="100000">
                <a:srgbClr val="37789C">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p:txBody>
          <a:bodyPr/>
          <a:lstStyle/>
          <a:p>
            <a:r>
              <a:rPr lang="en-US" dirty="0"/>
              <a:t>About the Women’s Bureau</a:t>
            </a:r>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a:xfrm>
            <a:off x="2059144" y="1899573"/>
            <a:ext cx="7489767" cy="5121275"/>
          </a:xfrm>
        </p:spPr>
        <p:txBody>
          <a:bodyPr/>
          <a:lstStyle/>
          <a:p>
            <a:pPr marL="0" indent="0">
              <a:buNone/>
            </a:pPr>
            <a:r>
              <a:rPr lang="en-US" b="1" dirty="0">
                <a:solidFill>
                  <a:srgbClr val="BF3864"/>
                </a:solidFill>
              </a:rPr>
              <a:t>Mission</a:t>
            </a:r>
          </a:p>
          <a:p>
            <a:pPr marL="0" indent="0">
              <a:buNone/>
            </a:pPr>
            <a:r>
              <a:rPr lang="en-US" i="1" dirty="0">
                <a:solidFill>
                  <a:srgbClr val="BF3864"/>
                </a:solidFill>
              </a:rPr>
              <a:t>The Women's Bureau develops policies and standards and conducts inquiries to safeguard the interests of working women; to advocate for their equality and economic security for themselves and their families; and to promote quality work environments.</a:t>
            </a:r>
          </a:p>
          <a:p>
            <a:pPr marL="0" indent="0">
              <a:buNone/>
            </a:pPr>
            <a:endParaRPr lang="en-US" dirty="0"/>
          </a:p>
        </p:txBody>
      </p:sp>
    </p:spTree>
    <p:extLst>
      <p:ext uri="{BB962C8B-B14F-4D97-AF65-F5344CB8AC3E}">
        <p14:creationId xmlns:p14="http://schemas.microsoft.com/office/powerpoint/2010/main" val="336222084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p:txBody>
          <a:bodyPr/>
          <a:lstStyle/>
          <a:p>
            <a:r>
              <a:rPr lang="en-US" dirty="0"/>
              <a:t>About the Women’s Bureau</a:t>
            </a:r>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p:txBody>
          <a:bodyPr lIns="91440" tIns="45720" rIns="91440" bIns="45720" anchor="t"/>
          <a:lstStyle/>
          <a:p>
            <a:r>
              <a:rPr lang="en-US">
                <a:latin typeface="Trebuchet MS"/>
              </a:rPr>
              <a:t>Established on June 5, 1920, the Women’s Bureau is the only federal agency tasked with focusing exclusively on working women.</a:t>
            </a:r>
          </a:p>
          <a:p>
            <a:r>
              <a:rPr lang="en-US">
                <a:latin typeface="Trebuchet MS"/>
              </a:rPr>
              <a:t>For over 100 years, the Women’s Bureau has served as a trusted source for research, data and statistics, advocacy, and innovation for working women and the issues they care most about.</a:t>
            </a:r>
          </a:p>
          <a:p>
            <a:r>
              <a:rPr lang="en-US" dirty="0"/>
              <a:t>Women’s Bureau approach:</a:t>
            </a:r>
          </a:p>
          <a:p>
            <a:pPr lvl="1"/>
            <a:r>
              <a:rPr lang="en-US" sz="2400" b="0" dirty="0">
                <a:latin typeface="Trebuchet MS" panose="020B0603020202020204" pitchFamily="34" charset="0"/>
              </a:rPr>
              <a:t>Research and policy analysis</a:t>
            </a:r>
          </a:p>
          <a:p>
            <a:pPr lvl="1"/>
            <a:r>
              <a:rPr lang="en-US" sz="2400" b="0" dirty="0">
                <a:latin typeface="Trebuchet MS" panose="020B0603020202020204" pitchFamily="34" charset="0"/>
              </a:rPr>
              <a:t>Grant-making</a:t>
            </a:r>
          </a:p>
          <a:p>
            <a:pPr lvl="1"/>
            <a:r>
              <a:rPr lang="en-US" sz="2400" b="0" dirty="0">
                <a:latin typeface="Trebuchet MS" panose="020B0603020202020204" pitchFamily="34" charset="0"/>
              </a:rPr>
              <a:t>Education and outreach</a:t>
            </a:r>
          </a:p>
        </p:txBody>
      </p:sp>
    </p:spTree>
    <p:extLst>
      <p:ext uri="{BB962C8B-B14F-4D97-AF65-F5344CB8AC3E}">
        <p14:creationId xmlns:p14="http://schemas.microsoft.com/office/powerpoint/2010/main" val="271644712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B9CF2-B8D1-7149-7742-4E170CCE8FDC}"/>
              </a:ext>
            </a:extLst>
          </p:cNvPr>
          <p:cNvSpPr>
            <a:spLocks noGrp="1"/>
          </p:cNvSpPr>
          <p:nvPr>
            <p:ph type="body" sz="quarter" idx="10"/>
          </p:nvPr>
        </p:nvSpPr>
        <p:spPr/>
        <p:txBody>
          <a:bodyPr/>
          <a:lstStyle/>
          <a:p>
            <a:r>
              <a:rPr lang="en-US" dirty="0"/>
              <a:t>Occupation Segregation Overview</a:t>
            </a:r>
          </a:p>
        </p:txBody>
      </p:sp>
      <p:sp>
        <p:nvSpPr>
          <p:cNvPr id="3" name="Text Placeholder 2">
            <a:extLst>
              <a:ext uri="{FF2B5EF4-FFF2-40B4-BE49-F238E27FC236}">
                <a16:creationId xmlns:a16="http://schemas.microsoft.com/office/drawing/2014/main" id="{4A37B3EF-27B2-79DA-9AA5-B5C510137F33}"/>
              </a:ext>
            </a:extLst>
          </p:cNvPr>
          <p:cNvSpPr>
            <a:spLocks noGrp="1"/>
          </p:cNvSpPr>
          <p:nvPr>
            <p:ph type="body" sz="quarter" idx="11"/>
          </p:nvPr>
        </p:nvSpPr>
        <p:spPr/>
        <p:txBody>
          <a:bodyPr lIns="91440" tIns="45720" rIns="91440" bIns="45720" anchor="t"/>
          <a:lstStyle/>
          <a:p>
            <a:r>
              <a:rPr lang="en-US">
                <a:latin typeface="Trebuchet MS"/>
              </a:rPr>
              <a:t>Occupational segregation is the over- or underrepresentation of women in certain jobs leading more women, especially women of color, to be working in sectors like leisure and hospitality or education and healthcare.</a:t>
            </a:r>
          </a:p>
          <a:p>
            <a:r>
              <a:rPr lang="en-US">
                <a:latin typeface="Trebuchet MS"/>
              </a:rPr>
              <a:t>Women-dominated jobs have fewer benefits, lower pay, and were disproportionately impacted by the pandemic as detailed in our Bearing the Cost report</a:t>
            </a:r>
          </a:p>
          <a:p>
            <a:r>
              <a:rPr lang="en-US" dirty="0"/>
              <a:t>Occupational segregation not only contributes to gender and racial wage gaps but over time leads to less security in retirement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6103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53D5E-CAE3-CBA0-5244-A9FC87F5A714}"/>
              </a:ext>
            </a:extLst>
          </p:cNvPr>
          <p:cNvSpPr>
            <a:spLocks noGrp="1"/>
          </p:cNvSpPr>
          <p:nvPr>
            <p:ph type="body" sz="quarter" idx="10"/>
          </p:nvPr>
        </p:nvSpPr>
        <p:spPr/>
        <p:txBody>
          <a:bodyPr lIns="91440" tIns="45720" rIns="91440" bIns="45720" anchor="b" anchorCtr="0"/>
          <a:lstStyle/>
          <a:p>
            <a:r>
              <a:rPr lang="en-US">
                <a:latin typeface="Georgia"/>
              </a:rPr>
              <a:t>Findings of the Bearing the Cost Report</a:t>
            </a:r>
            <a:endParaRPr lang="en-US"/>
          </a:p>
        </p:txBody>
      </p:sp>
      <p:sp>
        <p:nvSpPr>
          <p:cNvPr id="3" name="Text Placeholder 2">
            <a:extLst>
              <a:ext uri="{FF2B5EF4-FFF2-40B4-BE49-F238E27FC236}">
                <a16:creationId xmlns:a16="http://schemas.microsoft.com/office/drawing/2014/main" id="{78CCCFDA-C624-0B85-C40C-B177E069FC8C}"/>
              </a:ext>
            </a:extLst>
          </p:cNvPr>
          <p:cNvSpPr>
            <a:spLocks noGrp="1"/>
          </p:cNvSpPr>
          <p:nvPr>
            <p:ph type="body" sz="quarter" idx="11"/>
          </p:nvPr>
        </p:nvSpPr>
        <p:spPr/>
        <p:txBody>
          <a:bodyPr lIns="91440" tIns="45720" rIns="91440" bIns="45720" anchor="t"/>
          <a:lstStyle/>
          <a:p>
            <a:r>
              <a:rPr lang="en-US">
                <a:latin typeface="Trebuchet MS"/>
              </a:rPr>
              <a:t>Causes of occupation segregation that were exacerbated by the COVID-19 pandemic:</a:t>
            </a:r>
          </a:p>
          <a:p>
            <a:pPr lvl="1"/>
            <a:r>
              <a:rPr lang="en-US" b="0">
                <a:cs typeface="Calibri"/>
              </a:rPr>
              <a:t>Social norms and stereotypes</a:t>
            </a:r>
          </a:p>
          <a:p>
            <a:pPr lvl="1"/>
            <a:r>
              <a:rPr lang="en-US" b="0">
                <a:cs typeface="Calibri"/>
              </a:rPr>
              <a:t>Educational attainment, sorting, and training gaps</a:t>
            </a:r>
          </a:p>
          <a:p>
            <a:pPr lvl="1"/>
            <a:r>
              <a:rPr lang="en-US" b="0">
                <a:cs typeface="Calibri"/>
              </a:rPr>
              <a:t>Uneven family caregiving responsibilities</a:t>
            </a:r>
          </a:p>
          <a:p>
            <a:pPr lvl="1"/>
            <a:r>
              <a:rPr lang="en-US" b="0">
                <a:cs typeface="Calibri"/>
              </a:rPr>
              <a:t>Networks and mentors</a:t>
            </a:r>
          </a:p>
          <a:p>
            <a:pPr lvl="1"/>
            <a:r>
              <a:rPr lang="en-US" b="0">
                <a:cs typeface="Calibri"/>
              </a:rPr>
              <a:t>Wealth gaps</a:t>
            </a:r>
          </a:p>
          <a:p>
            <a:pPr lvl="1"/>
            <a:r>
              <a:rPr lang="en-US" b="0">
                <a:cs typeface="Calibri"/>
              </a:rPr>
              <a:t>Workplace discrimination</a:t>
            </a:r>
          </a:p>
          <a:p>
            <a:pPr lvl="1"/>
            <a:r>
              <a:rPr lang="en-US" b="0">
                <a:cs typeface="Calibri"/>
              </a:rPr>
              <a:t>Workplace culture and harassment</a:t>
            </a:r>
          </a:p>
          <a:p>
            <a:r>
              <a:rPr lang="en-US">
                <a:cs typeface="Calibri"/>
              </a:rPr>
              <a:t>Consequences of occupational segregation:</a:t>
            </a:r>
          </a:p>
          <a:p>
            <a:pPr lvl="1"/>
            <a:r>
              <a:rPr lang="en-US" b="0">
                <a:cs typeface="Calibri"/>
              </a:rPr>
              <a:t>Devaluation of jobs dominated by women, especially women of color</a:t>
            </a:r>
          </a:p>
          <a:p>
            <a:pPr lvl="1"/>
            <a:r>
              <a:rPr lang="en-US" b="0">
                <a:cs typeface="Calibri"/>
              </a:rPr>
              <a:t>Contributes to gender and racial wage gaps</a:t>
            </a:r>
          </a:p>
          <a:p>
            <a:pPr lvl="1"/>
            <a:endParaRPr lang="en-US"/>
          </a:p>
        </p:txBody>
      </p:sp>
    </p:spTree>
    <p:extLst>
      <p:ext uri="{BB962C8B-B14F-4D97-AF65-F5344CB8AC3E}">
        <p14:creationId xmlns:p14="http://schemas.microsoft.com/office/powerpoint/2010/main" val="360072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p:txBody>
          <a:bodyPr/>
          <a:lstStyle/>
          <a:p>
            <a:r>
              <a:rPr lang="en-US" dirty="0"/>
              <a:t>Women in Apprenticeship </a:t>
            </a:r>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a:xfrm>
            <a:off x="676406" y="1401763"/>
            <a:ext cx="10880594" cy="5121275"/>
          </a:xfrm>
        </p:spPr>
        <p:txBody>
          <a:bodyPr/>
          <a:lstStyle/>
          <a:p>
            <a:r>
              <a:rPr lang="en-US" dirty="0"/>
              <a:t>The average starting wage for a worker who successfully completes an apprenticeship is about $77,000 per year—these workers have significantly higher lifetime earnings than similar individuals who do not participate in apprenticeships.</a:t>
            </a:r>
            <a:endParaRPr lang="en-US" dirty="0">
              <a:latin typeface="Cambria Math" panose="02040503050406030204" pitchFamily="18" charset="0"/>
              <a:ea typeface="Cambria Math" panose="02040503050406030204" pitchFamily="18" charset="0"/>
            </a:endParaRPr>
          </a:p>
          <a:p>
            <a:r>
              <a:rPr lang="en-US" dirty="0"/>
              <a:t>While women make up nearly half of the U.S. labor force, they are only 13.8% of registered apprenticeship program participants.</a:t>
            </a:r>
            <a:endParaRPr lang="en-US" baseline="30000" dirty="0">
              <a:latin typeface="Cambria Math" panose="02040503050406030204" pitchFamily="18" charset="0"/>
              <a:ea typeface="Cambria Math" panose="02040503050406030204" pitchFamily="18" charset="0"/>
            </a:endParaRPr>
          </a:p>
          <a:p>
            <a:r>
              <a:rPr lang="en-US" dirty="0"/>
              <a:t>This shows that women are underrepresented in careers that require the completion of an apprenticeship.</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70472329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a:xfrm>
            <a:off x="677141" y="191193"/>
            <a:ext cx="10681565" cy="1117601"/>
          </a:xfrm>
        </p:spPr>
        <p:txBody>
          <a:bodyPr lIns="91440" tIns="45720" rIns="91440" bIns="45720" anchor="b" anchorCtr="0"/>
          <a:lstStyle/>
          <a:p>
            <a:r>
              <a:rPr lang="en-US" sz="2800">
                <a:latin typeface="Georgia"/>
              </a:rPr>
              <a:t>Women in Apprenticeship and Nontraditional Occupations (WANTO) Technical Assistance Grant Program</a:t>
            </a:r>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a:xfrm>
            <a:off x="676405" y="1401763"/>
            <a:ext cx="11072250" cy="4890972"/>
          </a:xfrm>
        </p:spPr>
        <p:txBody>
          <a:bodyPr/>
          <a:lstStyle/>
          <a:p>
            <a:pPr marL="0" lvl="0" indent="0">
              <a:buNone/>
            </a:pPr>
            <a:r>
              <a:rPr lang="en-US" dirty="0">
                <a:latin typeface="Trebuchet MS" panose="020B0603020202020204" pitchFamily="34" charset="0"/>
              </a:rPr>
              <a:t>The WANTO program is intended to provide technical assistance to employers and labor unions to encourage employment of women in apprenticeable occupations and nontraditional occupations (A/NTO), specifically by:</a:t>
            </a:r>
          </a:p>
          <a:p>
            <a:pPr lvl="1"/>
            <a:r>
              <a:rPr lang="en-US" sz="2400" b="0" dirty="0">
                <a:latin typeface="Trebuchet MS" panose="020B0603020202020204" pitchFamily="34" charset="0"/>
              </a:rPr>
              <a:t>Developing pre-apprenticeship, youth apprenticeship, Registered Apprenticeship (RA), or other nontraditional skills training programs designed to prepare women for careers in A/NTO;</a:t>
            </a:r>
          </a:p>
          <a:p>
            <a:pPr lvl="1"/>
            <a:r>
              <a:rPr lang="en-US" sz="2400" b="0" dirty="0">
                <a:latin typeface="Trebuchet MS" panose="020B0603020202020204" pitchFamily="34" charset="0"/>
              </a:rPr>
              <a:t>Providing ongoing orientations or other resources for employers, unions, and workers on creating a successful environment for women in A/NTO; and/or</a:t>
            </a:r>
          </a:p>
          <a:p>
            <a:pPr lvl="1"/>
            <a:r>
              <a:rPr lang="en-US" sz="2400" b="0" dirty="0">
                <a:latin typeface="Trebuchet MS" panose="020B0603020202020204" pitchFamily="34" charset="0"/>
              </a:rPr>
              <a:t>Setting up support groups, facilitating networks, and/or providing supportive services for women in A/NTO to improve their retention.</a:t>
            </a:r>
          </a:p>
        </p:txBody>
      </p:sp>
    </p:spTree>
    <p:extLst>
      <p:ext uri="{BB962C8B-B14F-4D97-AF65-F5344CB8AC3E}">
        <p14:creationId xmlns:p14="http://schemas.microsoft.com/office/powerpoint/2010/main" val="182723737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p:txBody>
          <a:bodyPr/>
          <a:lstStyle/>
          <a:p>
            <a:r>
              <a:rPr lang="en-US" dirty="0"/>
              <a:t>WANTO Technical Assistance Grant Program</a:t>
            </a:r>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a:xfrm>
            <a:off x="676405" y="1401763"/>
            <a:ext cx="11352111" cy="4691466"/>
          </a:xfrm>
        </p:spPr>
        <p:txBody>
          <a:bodyPr/>
          <a:lstStyle/>
          <a:p>
            <a:pPr lvl="0"/>
            <a:r>
              <a:rPr lang="en-US" dirty="0">
                <a:latin typeface="Trebuchet MS" panose="020B0603020202020204" pitchFamily="34" charset="0"/>
              </a:rPr>
              <a:t>WB has awarded over $15 million to 27 community-based organizations through the WANTO grant program since fiscal year 2017. And $5 million more will be awarded for FY23. </a:t>
            </a:r>
          </a:p>
          <a:p>
            <a:pPr lvl="0"/>
            <a:r>
              <a:rPr lang="en-US" dirty="0">
                <a:latin typeface="Trebuchet MS" panose="020B0603020202020204" pitchFamily="34" charset="0"/>
              </a:rPr>
              <a:t>Nearly 10,000 women were served by the WANTO grants since 2017 through participation in job related training and retention activities, including formal pre-apprenticeship and apprenticeship programs, safety training, trade exploratory classes, career counseling, mentorship programs, and support groups. </a:t>
            </a:r>
          </a:p>
          <a:p>
            <a:pPr lvl="0"/>
            <a:r>
              <a:rPr lang="en-US" dirty="0">
                <a:latin typeface="Trebuchet MS" panose="020B0603020202020204" pitchFamily="34" charset="0"/>
              </a:rPr>
              <a:t>Furthermore, 3,183 women received help with the apprenticeship application process and 2,815 women received supportive services. </a:t>
            </a:r>
          </a:p>
          <a:p>
            <a:pPr marL="0" lvl="0" indent="0">
              <a:buNone/>
            </a:pPr>
            <a:endParaRPr lang="en-US" sz="2300" dirty="0">
              <a:latin typeface="Trebuchet MS" panose="020B0603020202020204" pitchFamily="34" charset="0"/>
            </a:endParaRPr>
          </a:p>
          <a:p>
            <a:pPr lvl="0"/>
            <a:endParaRPr lang="en-US" sz="2000" dirty="0">
              <a:latin typeface="Trebuchet MS" panose="020B0603020202020204" pitchFamily="34" charset="0"/>
            </a:endParaRPr>
          </a:p>
          <a:p>
            <a:pPr lvl="0"/>
            <a:endParaRPr lang="en-US" sz="2000" dirty="0">
              <a:latin typeface="Trebuchet MS" panose="020B0603020202020204" pitchFamily="34" charset="0"/>
            </a:endParaRPr>
          </a:p>
          <a:p>
            <a:pPr lvl="0"/>
            <a:endParaRPr lang="en-US" sz="2100" dirty="0"/>
          </a:p>
          <a:p>
            <a:pPr marL="0" lvl="0" indent="0">
              <a:lnSpc>
                <a:spcPct val="100000"/>
              </a:lnSpc>
              <a:spcBef>
                <a:spcPts val="0"/>
              </a:spcBef>
              <a:buNone/>
            </a:pPr>
            <a:endParaRPr lang="en-US" sz="800" dirty="0"/>
          </a:p>
          <a:p>
            <a:pPr marL="0" lvl="0" indent="0">
              <a:lnSpc>
                <a:spcPct val="100000"/>
              </a:lnSpc>
              <a:spcBef>
                <a:spcPts val="0"/>
              </a:spcBef>
              <a:buNone/>
            </a:pPr>
            <a:endParaRPr lang="en-US" sz="800" dirty="0"/>
          </a:p>
        </p:txBody>
      </p:sp>
    </p:spTree>
    <p:extLst>
      <p:ext uri="{BB962C8B-B14F-4D97-AF65-F5344CB8AC3E}">
        <p14:creationId xmlns:p14="http://schemas.microsoft.com/office/powerpoint/2010/main" val="327611901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8F1B96-D699-3670-E044-8D41BD0421AB}"/>
              </a:ext>
            </a:extLst>
          </p:cNvPr>
          <p:cNvSpPr>
            <a:spLocks noGrp="1"/>
          </p:cNvSpPr>
          <p:nvPr>
            <p:ph type="body" sz="quarter" idx="10"/>
          </p:nvPr>
        </p:nvSpPr>
        <p:spPr>
          <a:xfrm>
            <a:off x="1066800" y="121920"/>
            <a:ext cx="9799122" cy="1117601"/>
          </a:xfrm>
        </p:spPr>
        <p:txBody>
          <a:bodyPr lIns="91440" tIns="45720" rIns="91440" bIns="45720" anchor="b" anchorCtr="0"/>
          <a:lstStyle/>
          <a:p>
            <a:r>
              <a:rPr lang="en-US">
                <a:latin typeface="Georgia"/>
              </a:rPr>
              <a:t>Pre-Apprenticeship Training vs. Apprenticeship</a:t>
            </a:r>
            <a:endParaRPr lang="en-US"/>
          </a:p>
        </p:txBody>
      </p:sp>
      <p:sp>
        <p:nvSpPr>
          <p:cNvPr id="3" name="Text Placeholder 2">
            <a:extLst>
              <a:ext uri="{FF2B5EF4-FFF2-40B4-BE49-F238E27FC236}">
                <a16:creationId xmlns:a16="http://schemas.microsoft.com/office/drawing/2014/main" id="{524DF9E9-582C-CB93-49C2-66C9D9ECDFB8}"/>
              </a:ext>
            </a:extLst>
          </p:cNvPr>
          <p:cNvSpPr>
            <a:spLocks noGrp="1"/>
          </p:cNvSpPr>
          <p:nvPr>
            <p:ph type="body" sz="quarter" idx="11"/>
          </p:nvPr>
        </p:nvSpPr>
        <p:spPr/>
        <p:txBody>
          <a:bodyPr/>
          <a:lstStyle/>
          <a:p>
            <a:r>
              <a:rPr lang="en-US" b="1"/>
              <a:t>Pre-apprenticeship</a:t>
            </a:r>
            <a:r>
              <a:rPr lang="en-US"/>
              <a:t> is a program or set of services designed to prepare individuals to enter and succeed in a Registered Apprenticeship program.</a:t>
            </a:r>
          </a:p>
          <a:p>
            <a:pPr lvl="1"/>
            <a:r>
              <a:rPr lang="en-US" b="0"/>
              <a:t>Documented partnership with at least one Registered Apprenticeship program</a:t>
            </a:r>
          </a:p>
          <a:p>
            <a:pPr lvl="1"/>
            <a:r>
              <a:rPr lang="en-US" b="0"/>
              <a:t>Pre-apprenticeships help individuals meet the entry requirements for apprenticeship programs and ensure they are prepared to be successful in their apprenticeship</a:t>
            </a:r>
          </a:p>
          <a:p>
            <a:pPr lvl="1"/>
            <a:r>
              <a:rPr lang="en-US" b="0"/>
              <a:t>A starting point toward a successful career path for underrepresented job seekers who may not be aware of this approach to obtain good jobs with opportunities for advancement. </a:t>
            </a:r>
          </a:p>
          <a:p>
            <a:r>
              <a:rPr lang="en-US" b="1"/>
              <a:t>Registered Apprenticeship</a:t>
            </a:r>
            <a:r>
              <a:rPr lang="en-US" b="0"/>
              <a:t> is an employer-driven training model.</a:t>
            </a:r>
          </a:p>
          <a:p>
            <a:pPr lvl="1"/>
            <a:r>
              <a:rPr lang="en-US" b="0"/>
              <a:t>On-the-job learning from an experienced mentor and related classroom instruction</a:t>
            </a:r>
          </a:p>
          <a:p>
            <a:pPr lvl="1"/>
            <a:r>
              <a:rPr lang="en-US" b="0"/>
              <a:t>Rooted in industry skill standards and competencies</a:t>
            </a:r>
          </a:p>
          <a:p>
            <a:pPr lvl="1"/>
            <a:r>
              <a:rPr lang="en-US" b="0"/>
              <a:t>Help companies </a:t>
            </a:r>
            <a:r>
              <a:rPr lang="en-US" sz="1800" b="0">
                <a:effectLst/>
                <a:latin typeface="Calibri" panose="020F0502020204030204" pitchFamily="34" charset="0"/>
                <a:ea typeface="Calibri" panose="020F0502020204030204" pitchFamily="34" charset="0"/>
                <a:cs typeface="Times New Roman" panose="02020603050405020304" pitchFamily="18" charset="0"/>
              </a:rPr>
              <a:t>successfully recruit, develop and retain a highly-skilled workforce</a:t>
            </a:r>
            <a:endParaRPr lang="en-US" b="0"/>
          </a:p>
        </p:txBody>
      </p:sp>
    </p:spTree>
    <p:extLst>
      <p:ext uri="{BB962C8B-B14F-4D97-AF65-F5344CB8AC3E}">
        <p14:creationId xmlns:p14="http://schemas.microsoft.com/office/powerpoint/2010/main" val="134408285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30f74aa-8393-4aa5-b2f8-3c7aae566a68" xsi:nil="true"/>
    <lcf76f155ced4ddcb4097134ff3c332f xmlns="5c0ed026-2af2-4bd4-84a6-7e6cd39ea343">
      <Terms xmlns="http://schemas.microsoft.com/office/infopath/2007/PartnerControls"/>
    </lcf76f155ced4ddcb4097134ff3c332f>
    <SharedWithUsers xmlns="5c0ed026-2af2-4bd4-84a6-7e6cd39ea343">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18" ma:contentTypeDescription="Create a new document." ma:contentTypeScope="" ma:versionID="0eb6e57147e9e94ac88f482e24ae98d6">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0cb0e752d087c7da9106e2a9c96d90e6"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508FA0-C1DA-4956-8E3E-229DCE6B1F0C}">
  <ds:schemaRefs>
    <ds:schemaRef ds:uri="http://schemas.microsoft.com/sharepoint/v3/contenttype/forms"/>
  </ds:schemaRefs>
</ds:datastoreItem>
</file>

<file path=customXml/itemProps2.xml><?xml version="1.0" encoding="utf-8"?>
<ds:datastoreItem xmlns:ds="http://schemas.openxmlformats.org/officeDocument/2006/customXml" ds:itemID="{EFDCC627-F3C1-449E-AA47-64B48D7B6C70}">
  <ds:schemaRefs>
    <ds:schemaRef ds:uri="ac1108a0-a4cb-47f1-907d-f9e0bc9ed9e0"/>
    <ds:schemaRef ds:uri="f9430e92-e60b-41b8-bf4d-24847a09af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6437340-74DE-49B5-8ECE-3EA2F5AA5B16}"/>
</file>

<file path=docProps/app.xml><?xml version="1.0" encoding="utf-8"?>
<Properties xmlns="http://schemas.openxmlformats.org/officeDocument/2006/extended-properties" xmlns:vt="http://schemas.openxmlformats.org/officeDocument/2006/docPropsVTypes">
  <TotalTime>2142</TotalTime>
  <Words>2652</Words>
  <Application>Microsoft Office PowerPoint</Application>
  <PresentationFormat>Widescreen</PresentationFormat>
  <Paragraphs>191</Paragraphs>
  <Slides>13</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.Lucida Grande UI Regular</vt:lpstr>
      <vt:lpstr>Arial</vt:lpstr>
      <vt:lpstr>Calibri</vt:lpstr>
      <vt:lpstr>Cambria Math</vt:lpstr>
      <vt:lpstr>Courier New</vt:lpstr>
      <vt:lpstr>Georgia</vt:lpstr>
      <vt:lpstr>Open Sans</vt:lpstr>
      <vt:lpstr>Symbol</vt:lpstr>
      <vt:lpstr>Times New Roman</vt:lpstr>
      <vt:lpstr>Trebuchet MS</vt:lpstr>
      <vt:lpstr>Custom Design</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D. Glover Glover</dc:creator>
  <cp:lastModifiedBy>Camacho, Maria Claudia</cp:lastModifiedBy>
  <cp:revision>127</cp:revision>
  <cp:lastPrinted>2020-01-24T19:43:40Z</cp:lastPrinted>
  <dcterms:created xsi:type="dcterms:W3CDTF">2020-01-21T18:40:15Z</dcterms:created>
  <dcterms:modified xsi:type="dcterms:W3CDTF">2023-07-26T20:38:04Z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0x0101003FD60DE7C51F8C40AF6F34765F7D2D84</vt:lpwstr>
  </property>
  <property fmtid="{D5CDD505-2E9C-101B-9397-08002B2CF9AE}" pid="3" name="MediaServiceImageTags">
    <vt:lpwstr/>
  </property>
</Properties>
</file>