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5"/>
  </p:notesMasterIdLst>
  <p:sldIdLst>
    <p:sldId id="256" r:id="rId5"/>
    <p:sldId id="305" r:id="rId6"/>
    <p:sldId id="302" r:id="rId7"/>
    <p:sldId id="489" r:id="rId8"/>
    <p:sldId id="490" r:id="rId9"/>
    <p:sldId id="3638" r:id="rId10"/>
    <p:sldId id="300" r:id="rId11"/>
    <p:sldId id="298" r:id="rId12"/>
    <p:sldId id="576" r:id="rId13"/>
    <p:sldId id="425" r:id="rId14"/>
    <p:sldId id="3345" r:id="rId15"/>
    <p:sldId id="561" r:id="rId16"/>
    <p:sldId id="486" r:id="rId17"/>
    <p:sldId id="3370" r:id="rId18"/>
    <p:sldId id="3368" r:id="rId19"/>
    <p:sldId id="3362" r:id="rId20"/>
    <p:sldId id="3630" r:id="rId21"/>
    <p:sldId id="3637" r:id="rId22"/>
    <p:sldId id="3628" r:id="rId23"/>
    <p:sldId id="274" r:id="rId24"/>
  </p:sldIdLst>
  <p:sldSz cx="121681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395"/>
    <a:srgbClr val="E941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8" d="100"/>
          <a:sy n="68" d="100"/>
        </p:scale>
        <p:origin x="54"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C6885-E9B7-4333-A4DF-4D51958FD609}" type="doc">
      <dgm:prSet loTypeId="urn:microsoft.com/office/officeart/2005/8/layout/gear1" loCatId="process" qsTypeId="urn:microsoft.com/office/officeart/2005/8/quickstyle/simple1" qsCatId="simple" csTypeId="urn:microsoft.com/office/officeart/2005/8/colors/accent1_2" csCatId="accent1" phldr="1"/>
      <dgm:spPr/>
    </dgm:pt>
    <dgm:pt modelId="{847CEFBF-ECF3-4AAF-A900-D73F27A0A4A2}">
      <dgm:prSet phldrT="[Text]" custT="1"/>
      <dgm:spPr/>
      <dgm:t>
        <a:bodyPr/>
        <a:lstStyle/>
        <a:p>
          <a:r>
            <a:rPr lang="es-DO" sz="2400" dirty="0"/>
            <a:t>Actores sociales</a:t>
          </a:r>
        </a:p>
      </dgm:t>
    </dgm:pt>
    <dgm:pt modelId="{954F5418-08B4-4309-910B-6BEA72C85908}" type="parTrans" cxnId="{506FDBAC-CA25-41FB-84D8-3FC77750E744}">
      <dgm:prSet/>
      <dgm:spPr/>
      <dgm:t>
        <a:bodyPr/>
        <a:lstStyle/>
        <a:p>
          <a:endParaRPr lang="es-DO" sz="1800"/>
        </a:p>
      </dgm:t>
    </dgm:pt>
    <dgm:pt modelId="{766E359C-1A67-4E65-9A28-F38B12F8E837}" type="sibTrans" cxnId="{506FDBAC-CA25-41FB-84D8-3FC77750E744}">
      <dgm:prSet/>
      <dgm:spPr/>
      <dgm:t>
        <a:bodyPr/>
        <a:lstStyle/>
        <a:p>
          <a:endParaRPr lang="es-DO" sz="1800"/>
        </a:p>
      </dgm:t>
    </dgm:pt>
    <dgm:pt modelId="{822A6EF2-6BC1-49D0-A164-3FA54DFC3275}">
      <dgm:prSet phldrT="[Text]" custT="1"/>
      <dgm:spPr/>
      <dgm:t>
        <a:bodyPr/>
        <a:lstStyle/>
        <a:p>
          <a:r>
            <a:rPr lang="es-DO" sz="2000" dirty="0"/>
            <a:t>Educación</a:t>
          </a:r>
        </a:p>
      </dgm:t>
    </dgm:pt>
    <dgm:pt modelId="{7E908C6E-B838-4057-8461-03BC0CF2D2D9}" type="parTrans" cxnId="{8B485131-E902-4358-AE6D-5D0137791E73}">
      <dgm:prSet/>
      <dgm:spPr/>
      <dgm:t>
        <a:bodyPr/>
        <a:lstStyle/>
        <a:p>
          <a:endParaRPr lang="es-DO" sz="1800"/>
        </a:p>
      </dgm:t>
    </dgm:pt>
    <dgm:pt modelId="{7FC84660-F0FA-4CEB-9300-539CBD2963F0}" type="sibTrans" cxnId="{8B485131-E902-4358-AE6D-5D0137791E73}">
      <dgm:prSet/>
      <dgm:spPr/>
      <dgm:t>
        <a:bodyPr/>
        <a:lstStyle/>
        <a:p>
          <a:endParaRPr lang="es-DO" sz="1800"/>
        </a:p>
      </dgm:t>
    </dgm:pt>
    <dgm:pt modelId="{41B46559-C00A-4D5A-AB3E-20243FB207A3}">
      <dgm:prSet phldrT="[Text]" custT="1"/>
      <dgm:spPr/>
      <dgm:t>
        <a:bodyPr/>
        <a:lstStyle/>
        <a:p>
          <a:r>
            <a:rPr lang="es-DO" sz="1800" dirty="0"/>
            <a:t>Trabajo</a:t>
          </a:r>
        </a:p>
      </dgm:t>
    </dgm:pt>
    <dgm:pt modelId="{8F988C6B-F983-4CC3-A772-94408B9F0C90}" type="parTrans" cxnId="{F6848ACB-AAA3-47C0-8B26-CD2E2158A92C}">
      <dgm:prSet/>
      <dgm:spPr/>
      <dgm:t>
        <a:bodyPr/>
        <a:lstStyle/>
        <a:p>
          <a:endParaRPr lang="es-DO" sz="1800"/>
        </a:p>
      </dgm:t>
    </dgm:pt>
    <dgm:pt modelId="{65D4AC4F-49DB-49B1-BB17-18196DEDA0EC}" type="sibTrans" cxnId="{F6848ACB-AAA3-47C0-8B26-CD2E2158A92C}">
      <dgm:prSet/>
      <dgm:spPr/>
      <dgm:t>
        <a:bodyPr/>
        <a:lstStyle/>
        <a:p>
          <a:endParaRPr lang="es-DO" sz="1800"/>
        </a:p>
      </dgm:t>
    </dgm:pt>
    <dgm:pt modelId="{938589B1-4F40-4377-BA90-406F27D4B176}" type="pres">
      <dgm:prSet presAssocID="{C6DC6885-E9B7-4333-A4DF-4D51958FD609}" presName="composite" presStyleCnt="0">
        <dgm:presLayoutVars>
          <dgm:chMax val="3"/>
          <dgm:animLvl val="lvl"/>
          <dgm:resizeHandles val="exact"/>
        </dgm:presLayoutVars>
      </dgm:prSet>
      <dgm:spPr/>
    </dgm:pt>
    <dgm:pt modelId="{AB8000AD-AFD9-4580-A604-1299583D13CF}" type="pres">
      <dgm:prSet presAssocID="{847CEFBF-ECF3-4AAF-A900-D73F27A0A4A2}" presName="gear1" presStyleLbl="node1" presStyleIdx="0" presStyleCnt="3" custLinFactNeighborX="824" custLinFactNeighborY="566">
        <dgm:presLayoutVars>
          <dgm:chMax val="1"/>
          <dgm:bulletEnabled val="1"/>
        </dgm:presLayoutVars>
      </dgm:prSet>
      <dgm:spPr/>
    </dgm:pt>
    <dgm:pt modelId="{AA6DE034-44B5-47C4-B19F-8319AAC67B6B}" type="pres">
      <dgm:prSet presAssocID="{847CEFBF-ECF3-4AAF-A900-D73F27A0A4A2}" presName="gear1srcNode" presStyleLbl="node1" presStyleIdx="0" presStyleCnt="3"/>
      <dgm:spPr/>
    </dgm:pt>
    <dgm:pt modelId="{4E990512-B00C-4169-8EDE-0EE5E6B7406D}" type="pres">
      <dgm:prSet presAssocID="{847CEFBF-ECF3-4AAF-A900-D73F27A0A4A2}" presName="gear1dstNode" presStyleLbl="node1" presStyleIdx="0" presStyleCnt="3"/>
      <dgm:spPr/>
    </dgm:pt>
    <dgm:pt modelId="{40B21B26-2B5C-4232-97B3-F152F7C39592}" type="pres">
      <dgm:prSet presAssocID="{822A6EF2-6BC1-49D0-A164-3FA54DFC3275}" presName="gear2" presStyleLbl="node1" presStyleIdx="1" presStyleCnt="3" custScaleX="118998" custScaleY="113090">
        <dgm:presLayoutVars>
          <dgm:chMax val="1"/>
          <dgm:bulletEnabled val="1"/>
        </dgm:presLayoutVars>
      </dgm:prSet>
      <dgm:spPr/>
    </dgm:pt>
    <dgm:pt modelId="{9C2C7DB0-94B5-406E-A72B-E7F9AAC82D3D}" type="pres">
      <dgm:prSet presAssocID="{822A6EF2-6BC1-49D0-A164-3FA54DFC3275}" presName="gear2srcNode" presStyleLbl="node1" presStyleIdx="1" presStyleCnt="3"/>
      <dgm:spPr/>
    </dgm:pt>
    <dgm:pt modelId="{E8290992-C31E-46A9-B6B8-C12107BE545F}" type="pres">
      <dgm:prSet presAssocID="{822A6EF2-6BC1-49D0-A164-3FA54DFC3275}" presName="gear2dstNode" presStyleLbl="node1" presStyleIdx="1" presStyleCnt="3"/>
      <dgm:spPr/>
    </dgm:pt>
    <dgm:pt modelId="{5D6E4BCC-A401-4A08-ACF4-D1E9B0A9DA7C}" type="pres">
      <dgm:prSet presAssocID="{41B46559-C00A-4D5A-AB3E-20243FB207A3}" presName="gear3" presStyleLbl="node1" presStyleIdx="2" presStyleCnt="3"/>
      <dgm:spPr/>
    </dgm:pt>
    <dgm:pt modelId="{C248565F-9F81-4ACF-B0B5-F3609EB69B8A}" type="pres">
      <dgm:prSet presAssocID="{41B46559-C00A-4D5A-AB3E-20243FB207A3}" presName="gear3tx" presStyleLbl="node1" presStyleIdx="2" presStyleCnt="3">
        <dgm:presLayoutVars>
          <dgm:chMax val="1"/>
          <dgm:bulletEnabled val="1"/>
        </dgm:presLayoutVars>
      </dgm:prSet>
      <dgm:spPr/>
    </dgm:pt>
    <dgm:pt modelId="{CE8771FF-3144-4A25-A9BF-3CC802C1159A}" type="pres">
      <dgm:prSet presAssocID="{41B46559-C00A-4D5A-AB3E-20243FB207A3}" presName="gear3srcNode" presStyleLbl="node1" presStyleIdx="2" presStyleCnt="3"/>
      <dgm:spPr/>
    </dgm:pt>
    <dgm:pt modelId="{F953109A-E05D-4D9C-8BC4-8C1BE0B2650E}" type="pres">
      <dgm:prSet presAssocID="{41B46559-C00A-4D5A-AB3E-20243FB207A3}" presName="gear3dstNode" presStyleLbl="node1" presStyleIdx="2" presStyleCnt="3"/>
      <dgm:spPr/>
    </dgm:pt>
    <dgm:pt modelId="{72299817-4322-492E-A292-782162B9092E}" type="pres">
      <dgm:prSet presAssocID="{766E359C-1A67-4E65-9A28-F38B12F8E837}" presName="connector1" presStyleLbl="sibTrans2D1" presStyleIdx="0" presStyleCnt="3" custLinFactNeighborX="37152" custLinFactNeighborY="-69413"/>
      <dgm:spPr/>
    </dgm:pt>
    <dgm:pt modelId="{3C5EA26B-DC2D-4D64-9232-9FBEB9A0382A}" type="pres">
      <dgm:prSet presAssocID="{7FC84660-F0FA-4CEB-9300-539CBD2963F0}" presName="connector2" presStyleLbl="sibTrans2D1" presStyleIdx="1" presStyleCnt="3" custLinFactNeighborX="-3618" custLinFactNeighborY="-1384"/>
      <dgm:spPr/>
    </dgm:pt>
    <dgm:pt modelId="{0DE7775D-AF9E-4DCD-8294-CEA85676BA67}" type="pres">
      <dgm:prSet presAssocID="{65D4AC4F-49DB-49B1-BB17-18196DEDA0EC}" presName="connector3" presStyleLbl="sibTrans2D1" presStyleIdx="2" presStyleCnt="3" custLinFactNeighborX="-2997" custLinFactNeighborY="1355"/>
      <dgm:spPr/>
    </dgm:pt>
  </dgm:ptLst>
  <dgm:cxnLst>
    <dgm:cxn modelId="{D96F9311-C1FC-435E-BB0E-28DE94DB4DD1}" type="presOf" srcId="{7FC84660-F0FA-4CEB-9300-539CBD2963F0}" destId="{3C5EA26B-DC2D-4D64-9232-9FBEB9A0382A}" srcOrd="0" destOrd="0" presId="urn:microsoft.com/office/officeart/2005/8/layout/gear1"/>
    <dgm:cxn modelId="{7DB81F26-909D-4DA4-B066-6284CC60DDF7}" type="presOf" srcId="{847CEFBF-ECF3-4AAF-A900-D73F27A0A4A2}" destId="{4E990512-B00C-4169-8EDE-0EE5E6B7406D}" srcOrd="2" destOrd="0" presId="urn:microsoft.com/office/officeart/2005/8/layout/gear1"/>
    <dgm:cxn modelId="{8AF74E26-ADF3-4FE2-B12C-56A66F0F600F}" type="presOf" srcId="{C6DC6885-E9B7-4333-A4DF-4D51958FD609}" destId="{938589B1-4F40-4377-BA90-406F27D4B176}" srcOrd="0" destOrd="0" presId="urn:microsoft.com/office/officeart/2005/8/layout/gear1"/>
    <dgm:cxn modelId="{E14B1D28-73E9-47B5-A71A-225A002D805B}" type="presOf" srcId="{41B46559-C00A-4D5A-AB3E-20243FB207A3}" destId="{F953109A-E05D-4D9C-8BC4-8C1BE0B2650E}" srcOrd="3" destOrd="0" presId="urn:microsoft.com/office/officeart/2005/8/layout/gear1"/>
    <dgm:cxn modelId="{8B485131-E902-4358-AE6D-5D0137791E73}" srcId="{C6DC6885-E9B7-4333-A4DF-4D51958FD609}" destId="{822A6EF2-6BC1-49D0-A164-3FA54DFC3275}" srcOrd="1" destOrd="0" parTransId="{7E908C6E-B838-4057-8461-03BC0CF2D2D9}" sibTransId="{7FC84660-F0FA-4CEB-9300-539CBD2963F0}"/>
    <dgm:cxn modelId="{4C43574C-8996-45C9-B383-405B87AF7572}" type="presOf" srcId="{65D4AC4F-49DB-49B1-BB17-18196DEDA0EC}" destId="{0DE7775D-AF9E-4DCD-8294-CEA85676BA67}" srcOrd="0" destOrd="0" presId="urn:microsoft.com/office/officeart/2005/8/layout/gear1"/>
    <dgm:cxn modelId="{AFC6DD7E-7691-48BE-828C-2C5AC2361500}" type="presOf" srcId="{822A6EF2-6BC1-49D0-A164-3FA54DFC3275}" destId="{E8290992-C31E-46A9-B6B8-C12107BE545F}" srcOrd="2" destOrd="0" presId="urn:microsoft.com/office/officeart/2005/8/layout/gear1"/>
    <dgm:cxn modelId="{B5C37F83-CD11-420B-9D37-30ACDEC34A86}" type="presOf" srcId="{847CEFBF-ECF3-4AAF-A900-D73F27A0A4A2}" destId="{AA6DE034-44B5-47C4-B19F-8319AAC67B6B}" srcOrd="1" destOrd="0" presId="urn:microsoft.com/office/officeart/2005/8/layout/gear1"/>
    <dgm:cxn modelId="{E7CA3389-95F9-4D8D-96B2-9323C7E4D656}" type="presOf" srcId="{822A6EF2-6BC1-49D0-A164-3FA54DFC3275}" destId="{40B21B26-2B5C-4232-97B3-F152F7C39592}" srcOrd="0" destOrd="0" presId="urn:microsoft.com/office/officeart/2005/8/layout/gear1"/>
    <dgm:cxn modelId="{57F3358A-EB96-444F-9866-B7C311B64C3F}" type="presOf" srcId="{847CEFBF-ECF3-4AAF-A900-D73F27A0A4A2}" destId="{AB8000AD-AFD9-4580-A604-1299583D13CF}" srcOrd="0" destOrd="0" presId="urn:microsoft.com/office/officeart/2005/8/layout/gear1"/>
    <dgm:cxn modelId="{4DA41A8B-F9D5-46BE-9D42-019EBE5D5146}" type="presOf" srcId="{41B46559-C00A-4D5A-AB3E-20243FB207A3}" destId="{5D6E4BCC-A401-4A08-ACF4-D1E9B0A9DA7C}" srcOrd="0" destOrd="0" presId="urn:microsoft.com/office/officeart/2005/8/layout/gear1"/>
    <dgm:cxn modelId="{506FDBAC-CA25-41FB-84D8-3FC77750E744}" srcId="{C6DC6885-E9B7-4333-A4DF-4D51958FD609}" destId="{847CEFBF-ECF3-4AAF-A900-D73F27A0A4A2}" srcOrd="0" destOrd="0" parTransId="{954F5418-08B4-4309-910B-6BEA72C85908}" sibTransId="{766E359C-1A67-4E65-9A28-F38B12F8E837}"/>
    <dgm:cxn modelId="{4ED525B2-0692-4FD8-9844-1F4F61DB4550}" type="presOf" srcId="{41B46559-C00A-4D5A-AB3E-20243FB207A3}" destId="{C248565F-9F81-4ACF-B0B5-F3609EB69B8A}" srcOrd="1" destOrd="0" presId="urn:microsoft.com/office/officeart/2005/8/layout/gear1"/>
    <dgm:cxn modelId="{F6848ACB-AAA3-47C0-8B26-CD2E2158A92C}" srcId="{C6DC6885-E9B7-4333-A4DF-4D51958FD609}" destId="{41B46559-C00A-4D5A-AB3E-20243FB207A3}" srcOrd="2" destOrd="0" parTransId="{8F988C6B-F983-4CC3-A772-94408B9F0C90}" sibTransId="{65D4AC4F-49DB-49B1-BB17-18196DEDA0EC}"/>
    <dgm:cxn modelId="{1F7066D4-4A32-4366-97CD-98DAC11C0FE9}" type="presOf" srcId="{822A6EF2-6BC1-49D0-A164-3FA54DFC3275}" destId="{9C2C7DB0-94B5-406E-A72B-E7F9AAC82D3D}" srcOrd="1" destOrd="0" presId="urn:microsoft.com/office/officeart/2005/8/layout/gear1"/>
    <dgm:cxn modelId="{BD5928E0-FEA7-465A-A632-FA1810F92C39}" type="presOf" srcId="{766E359C-1A67-4E65-9A28-F38B12F8E837}" destId="{72299817-4322-492E-A292-782162B9092E}" srcOrd="0" destOrd="0" presId="urn:microsoft.com/office/officeart/2005/8/layout/gear1"/>
    <dgm:cxn modelId="{B26C91FD-9A8B-4BDB-93D6-81869267AF03}" type="presOf" srcId="{41B46559-C00A-4D5A-AB3E-20243FB207A3}" destId="{CE8771FF-3144-4A25-A9BF-3CC802C1159A}" srcOrd="2" destOrd="0" presId="urn:microsoft.com/office/officeart/2005/8/layout/gear1"/>
    <dgm:cxn modelId="{18F44986-B214-4117-AF37-B7B5E7203547}" type="presParOf" srcId="{938589B1-4F40-4377-BA90-406F27D4B176}" destId="{AB8000AD-AFD9-4580-A604-1299583D13CF}" srcOrd="0" destOrd="0" presId="urn:microsoft.com/office/officeart/2005/8/layout/gear1"/>
    <dgm:cxn modelId="{7BC0718C-34FB-4AC4-99F3-0B27CAA5689F}" type="presParOf" srcId="{938589B1-4F40-4377-BA90-406F27D4B176}" destId="{AA6DE034-44B5-47C4-B19F-8319AAC67B6B}" srcOrd="1" destOrd="0" presId="urn:microsoft.com/office/officeart/2005/8/layout/gear1"/>
    <dgm:cxn modelId="{F968118C-40D7-4BCA-AC2A-15F9EE8CA122}" type="presParOf" srcId="{938589B1-4F40-4377-BA90-406F27D4B176}" destId="{4E990512-B00C-4169-8EDE-0EE5E6B7406D}" srcOrd="2" destOrd="0" presId="urn:microsoft.com/office/officeart/2005/8/layout/gear1"/>
    <dgm:cxn modelId="{BCBF4EE3-F217-40C6-8592-93A3162166DF}" type="presParOf" srcId="{938589B1-4F40-4377-BA90-406F27D4B176}" destId="{40B21B26-2B5C-4232-97B3-F152F7C39592}" srcOrd="3" destOrd="0" presId="urn:microsoft.com/office/officeart/2005/8/layout/gear1"/>
    <dgm:cxn modelId="{0B56C2BA-5A99-44E3-99F4-F215D5633EF7}" type="presParOf" srcId="{938589B1-4F40-4377-BA90-406F27D4B176}" destId="{9C2C7DB0-94B5-406E-A72B-E7F9AAC82D3D}" srcOrd="4" destOrd="0" presId="urn:microsoft.com/office/officeart/2005/8/layout/gear1"/>
    <dgm:cxn modelId="{1C8D96F7-6BA5-487C-9965-E1E8E675EA81}" type="presParOf" srcId="{938589B1-4F40-4377-BA90-406F27D4B176}" destId="{E8290992-C31E-46A9-B6B8-C12107BE545F}" srcOrd="5" destOrd="0" presId="urn:microsoft.com/office/officeart/2005/8/layout/gear1"/>
    <dgm:cxn modelId="{D5D78508-1E18-49F0-9E48-D9421E796C8C}" type="presParOf" srcId="{938589B1-4F40-4377-BA90-406F27D4B176}" destId="{5D6E4BCC-A401-4A08-ACF4-D1E9B0A9DA7C}" srcOrd="6" destOrd="0" presId="urn:microsoft.com/office/officeart/2005/8/layout/gear1"/>
    <dgm:cxn modelId="{6B148D7E-785C-4AF6-BD03-5333FC435D13}" type="presParOf" srcId="{938589B1-4F40-4377-BA90-406F27D4B176}" destId="{C248565F-9F81-4ACF-B0B5-F3609EB69B8A}" srcOrd="7" destOrd="0" presId="urn:microsoft.com/office/officeart/2005/8/layout/gear1"/>
    <dgm:cxn modelId="{F1983117-BC64-4C6E-9871-8E9AB6211494}" type="presParOf" srcId="{938589B1-4F40-4377-BA90-406F27D4B176}" destId="{CE8771FF-3144-4A25-A9BF-3CC802C1159A}" srcOrd="8" destOrd="0" presId="urn:microsoft.com/office/officeart/2005/8/layout/gear1"/>
    <dgm:cxn modelId="{D301B713-4459-4D1C-96B2-9BBB23DE985A}" type="presParOf" srcId="{938589B1-4F40-4377-BA90-406F27D4B176}" destId="{F953109A-E05D-4D9C-8BC4-8C1BE0B2650E}" srcOrd="9" destOrd="0" presId="urn:microsoft.com/office/officeart/2005/8/layout/gear1"/>
    <dgm:cxn modelId="{6C0FCF79-E4E4-4DF1-AAB9-FD670EEDA295}" type="presParOf" srcId="{938589B1-4F40-4377-BA90-406F27D4B176}" destId="{72299817-4322-492E-A292-782162B9092E}" srcOrd="10" destOrd="0" presId="urn:microsoft.com/office/officeart/2005/8/layout/gear1"/>
    <dgm:cxn modelId="{C990998D-24CF-4EA1-A10D-A6ECCF67043A}" type="presParOf" srcId="{938589B1-4F40-4377-BA90-406F27D4B176}" destId="{3C5EA26B-DC2D-4D64-9232-9FBEB9A0382A}" srcOrd="11" destOrd="0" presId="urn:microsoft.com/office/officeart/2005/8/layout/gear1"/>
    <dgm:cxn modelId="{18E9BFB9-6DEF-4D92-A086-543ECDB6B57B}" type="presParOf" srcId="{938589B1-4F40-4377-BA90-406F27D4B176}" destId="{0DE7775D-AF9E-4DCD-8294-CEA85676BA6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000AD-AFD9-4580-A604-1299583D13CF}">
      <dsp:nvSpPr>
        <dsp:cNvPr id="0" name=""/>
        <dsp:cNvSpPr/>
      </dsp:nvSpPr>
      <dsp:spPr>
        <a:xfrm>
          <a:off x="3146685" y="2264377"/>
          <a:ext cx="2767571" cy="276757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DO" sz="2400" kern="1200" dirty="0"/>
            <a:t>Actores sociales</a:t>
          </a:r>
        </a:p>
      </dsp:txBody>
      <dsp:txXfrm>
        <a:off x="3703090" y="2912667"/>
        <a:ext cx="1654761" cy="1422589"/>
      </dsp:txXfrm>
    </dsp:sp>
    <dsp:sp modelId="{40B21B26-2B5C-4232-97B3-F152F7C39592}">
      <dsp:nvSpPr>
        <dsp:cNvPr id="0" name=""/>
        <dsp:cNvSpPr/>
      </dsp:nvSpPr>
      <dsp:spPr>
        <a:xfrm>
          <a:off x="1322463" y="1478487"/>
          <a:ext cx="2395167" cy="227625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DO" sz="2000" kern="1200" dirty="0"/>
            <a:t>Educación</a:t>
          </a:r>
        </a:p>
      </dsp:txBody>
      <dsp:txXfrm>
        <a:off x="1912802" y="2055004"/>
        <a:ext cx="1214489" cy="1123218"/>
      </dsp:txXfrm>
    </dsp:sp>
    <dsp:sp modelId="{5D6E4BCC-A401-4A08-ACF4-D1E9B0A9DA7C}">
      <dsp:nvSpPr>
        <dsp:cNvPr id="0" name=""/>
        <dsp:cNvSpPr/>
      </dsp:nvSpPr>
      <dsp:spPr>
        <a:xfrm rot="20700000">
          <a:off x="2641019" y="221611"/>
          <a:ext cx="1972113" cy="197211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DO" sz="1800" kern="1200" dirty="0"/>
            <a:t>Trabajo</a:t>
          </a:r>
        </a:p>
      </dsp:txBody>
      <dsp:txXfrm rot="-20700000">
        <a:off x="3073561" y="654153"/>
        <a:ext cx="1107028" cy="1107028"/>
      </dsp:txXfrm>
    </dsp:sp>
    <dsp:sp modelId="{72299817-4322-492E-A292-782162B9092E}">
      <dsp:nvSpPr>
        <dsp:cNvPr id="0" name=""/>
        <dsp:cNvSpPr/>
      </dsp:nvSpPr>
      <dsp:spPr>
        <a:xfrm>
          <a:off x="4236484" y="-617506"/>
          <a:ext cx="3542492" cy="3542492"/>
        </a:xfrm>
        <a:prstGeom prst="circularArrow">
          <a:avLst>
            <a:gd name="adj1" fmla="val 4688"/>
            <a:gd name="adj2" fmla="val 299029"/>
            <a:gd name="adj3" fmla="val 2533094"/>
            <a:gd name="adj4" fmla="val 1582528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5EA26B-DC2D-4D64-9232-9FBEB9A0382A}">
      <dsp:nvSpPr>
        <dsp:cNvPr id="0" name=""/>
        <dsp:cNvSpPr/>
      </dsp:nvSpPr>
      <dsp:spPr>
        <a:xfrm>
          <a:off x="1064076" y="1125654"/>
          <a:ext cx="2573841" cy="257384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7775D-AF9E-4DCD-8294-CEA85676BA67}">
      <dsp:nvSpPr>
        <dsp:cNvPr id="0" name=""/>
        <dsp:cNvSpPr/>
      </dsp:nvSpPr>
      <dsp:spPr>
        <a:xfrm>
          <a:off x="2101678" y="-176347"/>
          <a:ext cx="2775119" cy="277511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9629B-132C-4547-A8D2-C0AF3F839201}" type="datetimeFigureOut">
              <a:rPr lang="en-GB" smtClean="0"/>
              <a:t>03/05/2023</a:t>
            </a:fld>
            <a:endParaRPr lang="en-GB"/>
          </a:p>
        </p:txBody>
      </p:sp>
      <p:sp>
        <p:nvSpPr>
          <p:cNvPr id="4" name="Marcador de imagen de diapositiva 3"/>
          <p:cNvSpPr>
            <a:spLocks noGrp="1" noRot="1" noChangeAspect="1"/>
          </p:cNvSpPr>
          <p:nvPr>
            <p:ph type="sldImg" idx="2"/>
          </p:nvPr>
        </p:nvSpPr>
        <p:spPr>
          <a:xfrm>
            <a:off x="690563" y="1143000"/>
            <a:ext cx="54768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105C3-29A4-4027-8005-5C4ABE86437D}" type="slidenum">
              <a:rPr lang="en-GB" smtClean="0"/>
              <a:t>‹#›</a:t>
            </a:fld>
            <a:endParaRPr lang="en-GB"/>
          </a:p>
        </p:txBody>
      </p:sp>
    </p:spTree>
    <p:extLst>
      <p:ext uri="{BB962C8B-B14F-4D97-AF65-F5344CB8AC3E}">
        <p14:creationId xmlns:p14="http://schemas.microsoft.com/office/powerpoint/2010/main" val="109964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E92389B-CE27-6532-4BF2-7930EF33253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AB3E8A-DDC9-4693-B965-A39220812154}" type="slidenum">
              <a:rPr lang="es-UY" altLang="es-UY"/>
              <a:pPr>
                <a:spcBef>
                  <a:spcPct val="0"/>
                </a:spcBef>
              </a:pPr>
              <a:t>4</a:t>
            </a:fld>
            <a:endParaRPr lang="es-UY" altLang="es-UY"/>
          </a:p>
        </p:txBody>
      </p:sp>
      <p:sp>
        <p:nvSpPr>
          <p:cNvPr id="14339" name="Rectangle 2">
            <a:extLst>
              <a:ext uri="{FF2B5EF4-FFF2-40B4-BE49-F238E27FC236}">
                <a16:creationId xmlns:a16="http://schemas.microsoft.com/office/drawing/2014/main" id="{D6730A73-5572-DB82-CE1A-77E14909EC0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82D89040-17FD-5769-0330-8CA2A5CC3F88}"/>
              </a:ext>
            </a:extLst>
          </p:cNvPr>
          <p:cNvSpPr>
            <a:spLocks noGrp="1" noChangeArrowheads="1"/>
          </p:cNvSpPr>
          <p:nvPr>
            <p:ph type="body" idx="1"/>
          </p:nvPr>
        </p:nvSpPr>
        <p:spPr>
          <a:noFill/>
        </p:spPr>
        <p:txBody>
          <a:bodyPr/>
          <a:lstStyle/>
          <a:p>
            <a:pPr eaLnBrk="1" hangingPunct="1"/>
            <a:endParaRPr lang="es-UY" altLang="es-U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A29B41C-554C-A249-D2BC-1ABAA9BEB64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2E4F31-D04B-451C-9966-1EFA7C325904}" type="slidenum">
              <a:rPr lang="es-UY" altLang="es-UY"/>
              <a:pPr>
                <a:spcBef>
                  <a:spcPct val="0"/>
                </a:spcBef>
              </a:pPr>
              <a:t>5</a:t>
            </a:fld>
            <a:endParaRPr lang="es-UY" altLang="es-UY"/>
          </a:p>
        </p:txBody>
      </p:sp>
      <p:sp>
        <p:nvSpPr>
          <p:cNvPr id="16387" name="Rectangle 2">
            <a:extLst>
              <a:ext uri="{FF2B5EF4-FFF2-40B4-BE49-F238E27FC236}">
                <a16:creationId xmlns:a16="http://schemas.microsoft.com/office/drawing/2014/main" id="{2C2DE314-24C7-5C76-72F6-3A920DFCEFED}"/>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A4BC2414-C900-70EC-AF09-AB92888190DD}"/>
              </a:ext>
            </a:extLst>
          </p:cNvPr>
          <p:cNvSpPr>
            <a:spLocks noGrp="1" noChangeArrowheads="1"/>
          </p:cNvSpPr>
          <p:nvPr>
            <p:ph type="body" idx="1"/>
          </p:nvPr>
        </p:nvSpPr>
        <p:spPr>
          <a:noFill/>
        </p:spPr>
        <p:txBody>
          <a:bodyPr/>
          <a:lstStyle/>
          <a:p>
            <a:pPr eaLnBrk="1" hangingPunct="1"/>
            <a:endParaRPr lang="es-UY" altLang="es-U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02D0904-ABD0-BA38-434C-C9964F3982B5}"/>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71BC17E2-5A17-D2A7-B1A7-1CE413CBFD09}"/>
              </a:ext>
            </a:extLst>
          </p:cNvPr>
          <p:cNvSpPr>
            <a:spLocks noGrp="1"/>
          </p:cNvSpPr>
          <p:nvPr>
            <p:ph type="body" idx="1"/>
          </p:nvPr>
        </p:nvSpPr>
        <p:spPr>
          <a:noFill/>
        </p:spPr>
        <p:txBody>
          <a:bodyPr/>
          <a:lstStyle/>
          <a:p>
            <a:endParaRPr lang="es-UY" altLang="es-UY"/>
          </a:p>
        </p:txBody>
      </p:sp>
      <p:sp>
        <p:nvSpPr>
          <p:cNvPr id="23556" name="Slide Number Placeholder 3">
            <a:extLst>
              <a:ext uri="{FF2B5EF4-FFF2-40B4-BE49-F238E27FC236}">
                <a16:creationId xmlns:a16="http://schemas.microsoft.com/office/drawing/2014/main" id="{8EF82E10-E82C-0A22-FFC5-C0D2B92E6890}"/>
              </a:ext>
            </a:extLst>
          </p:cNvPr>
          <p:cNvSpPr>
            <a:spLocks noGrp="1"/>
          </p:cNvSpPr>
          <p:nvPr>
            <p:ph type="sldNum" sz="quarter" idx="5"/>
          </p:nvPr>
        </p:nvSpPr>
        <p:spPr>
          <a:noFill/>
        </p:spPr>
        <p:txBody>
          <a:bodyPr/>
          <a:lstStyle>
            <a:lvl1pPr defTabSz="739775">
              <a:defRPr sz="2000">
                <a:solidFill>
                  <a:schemeClr val="tx1"/>
                </a:solidFill>
                <a:latin typeface="Arial" panose="020B0604020202020204" pitchFamily="34" charset="0"/>
              </a:defRPr>
            </a:lvl1pPr>
            <a:lvl2pPr marL="742950" indent="-285750" defTabSz="739775">
              <a:defRPr sz="2000">
                <a:solidFill>
                  <a:schemeClr val="tx1"/>
                </a:solidFill>
                <a:latin typeface="Arial" panose="020B0604020202020204" pitchFamily="34" charset="0"/>
              </a:defRPr>
            </a:lvl2pPr>
            <a:lvl3pPr marL="1143000" indent="-228600" defTabSz="739775">
              <a:defRPr sz="2000">
                <a:solidFill>
                  <a:schemeClr val="tx1"/>
                </a:solidFill>
                <a:latin typeface="Arial" panose="020B0604020202020204" pitchFamily="34" charset="0"/>
              </a:defRPr>
            </a:lvl3pPr>
            <a:lvl4pPr marL="1600200" indent="-228600" defTabSz="739775">
              <a:defRPr sz="2000">
                <a:solidFill>
                  <a:schemeClr val="tx1"/>
                </a:solidFill>
                <a:latin typeface="Arial" panose="020B0604020202020204" pitchFamily="34" charset="0"/>
              </a:defRPr>
            </a:lvl4pPr>
            <a:lvl5pPr marL="2057400" indent="-228600" defTabSz="739775">
              <a:defRPr sz="2000">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a:solidFill>
                  <a:schemeClr val="tx1"/>
                </a:solidFill>
                <a:latin typeface="Arial" panose="020B0604020202020204" pitchFamily="34" charset="0"/>
              </a:defRPr>
            </a:lvl9pPr>
          </a:lstStyle>
          <a:p>
            <a:fld id="{572106C9-54B8-4DA5-AD6C-8C87A184858A}" type="slidenum">
              <a:rPr lang="en-US" altLang="es-UY" sz="1000">
                <a:latin typeface="Times New Roman" panose="02020603050405020304" pitchFamily="18" charset="0"/>
              </a:rPr>
              <a:pPr/>
              <a:t>9</a:t>
            </a:fld>
            <a:endParaRPr lang="en-US" altLang="es-UY" sz="10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CD58260-5112-3C77-DFB3-C7BE8667ACC6}"/>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E76C2282-B89F-E894-7D0C-1334908E697E}"/>
              </a:ext>
            </a:extLst>
          </p:cNvPr>
          <p:cNvSpPr>
            <a:spLocks noGrp="1"/>
          </p:cNvSpPr>
          <p:nvPr>
            <p:ph type="body" idx="1"/>
          </p:nvPr>
        </p:nvSpPr>
        <p:spPr>
          <a:xfrm>
            <a:off x="908050" y="4284663"/>
            <a:ext cx="5029200" cy="4116387"/>
          </a:xfrm>
          <a:noFill/>
        </p:spPr>
        <p:txBody>
          <a:bodyPr/>
          <a:lstStyle/>
          <a:p>
            <a:r>
              <a:rPr lang="en-US" altLang="es-UY">
                <a:latin typeface="Arial" panose="020B0604020202020204" pitchFamily="34" charset="0"/>
              </a:rPr>
              <a:t>The focus of quality assurance is often on the qualifications development process (making sure qualifications are good enough to enter the NQF) and on assessment and certification (making sure people who hold the new qualifications are meeting the outcomes defined in the standards). </a:t>
            </a:r>
          </a:p>
          <a:p>
            <a:pPr eaLnBrk="1" hangingPunct="1"/>
            <a:r>
              <a:rPr lang="es-MX" altLang="es-UY"/>
              <a:t>Cualificaciones pertinentes y bien diseñadas -&gt; Estándares de calidad</a:t>
            </a:r>
          </a:p>
          <a:p>
            <a:pPr eaLnBrk="1" hangingPunct="1"/>
            <a:r>
              <a:rPr lang="es-MX" altLang="es-UY"/>
              <a:t>Oferta adecuada con proveedores competentes -&gt; Acreditación y auditoria de los proveedores</a:t>
            </a:r>
          </a:p>
          <a:p>
            <a:pPr eaLnBrk="1" hangingPunct="1"/>
            <a:r>
              <a:rPr lang="es-MX" altLang="es-UY"/>
              <a:t>Certificados resultado de evaluaciones confiables -&gt; Calidad en la gestión de los organismos involucrados</a:t>
            </a:r>
          </a:p>
          <a:p>
            <a:pPr eaLnBrk="1" hangingPunct="1"/>
            <a:r>
              <a:rPr lang="es-MX" altLang="es-UY"/>
              <a:t>Garantía de calidad en las evaluaciones y certificaciones</a:t>
            </a:r>
          </a:p>
          <a:p>
            <a:endParaRPr lang="es-UY" altLang="es-UY">
              <a:latin typeface="Arial" panose="020B0604020202020204" pitchFamily="34" charset="0"/>
            </a:endParaRPr>
          </a:p>
          <a:p>
            <a:endParaRPr lang="es-UY" altLang="es-UY"/>
          </a:p>
        </p:txBody>
      </p:sp>
      <p:sp>
        <p:nvSpPr>
          <p:cNvPr id="31748" name="Slide Number Placeholder 3">
            <a:extLst>
              <a:ext uri="{FF2B5EF4-FFF2-40B4-BE49-F238E27FC236}">
                <a16:creationId xmlns:a16="http://schemas.microsoft.com/office/drawing/2014/main" id="{9212009D-2785-D744-3E4D-BBA2D5967549}"/>
              </a:ext>
            </a:extLst>
          </p:cNvPr>
          <p:cNvSpPr>
            <a:spLocks noGrp="1"/>
          </p:cNvSpPr>
          <p:nvPr>
            <p:ph type="sldNum" sz="quarter" idx="5"/>
          </p:nvPr>
        </p:nvSpPr>
        <p:spPr>
          <a:noFill/>
        </p:spPr>
        <p:txBody>
          <a:bodyPr/>
          <a:lstStyle>
            <a:lvl1pPr defTabSz="739775">
              <a:defRPr sz="2000">
                <a:solidFill>
                  <a:schemeClr val="tx1"/>
                </a:solidFill>
                <a:latin typeface="Arial" panose="020B0604020202020204" pitchFamily="34" charset="0"/>
              </a:defRPr>
            </a:lvl1pPr>
            <a:lvl2pPr marL="742950" indent="-285750" defTabSz="739775">
              <a:defRPr sz="2000">
                <a:solidFill>
                  <a:schemeClr val="tx1"/>
                </a:solidFill>
                <a:latin typeface="Arial" panose="020B0604020202020204" pitchFamily="34" charset="0"/>
              </a:defRPr>
            </a:lvl2pPr>
            <a:lvl3pPr marL="1143000" indent="-228600" defTabSz="739775">
              <a:defRPr sz="2000">
                <a:solidFill>
                  <a:schemeClr val="tx1"/>
                </a:solidFill>
                <a:latin typeface="Arial" panose="020B0604020202020204" pitchFamily="34" charset="0"/>
              </a:defRPr>
            </a:lvl3pPr>
            <a:lvl4pPr marL="1600200" indent="-228600" defTabSz="739775">
              <a:defRPr sz="2000">
                <a:solidFill>
                  <a:schemeClr val="tx1"/>
                </a:solidFill>
                <a:latin typeface="Arial" panose="020B0604020202020204" pitchFamily="34" charset="0"/>
              </a:defRPr>
            </a:lvl4pPr>
            <a:lvl5pPr marL="2057400" indent="-228600" defTabSz="739775">
              <a:defRPr sz="2000">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a:solidFill>
                  <a:schemeClr val="tx1"/>
                </a:solidFill>
                <a:latin typeface="Arial" panose="020B0604020202020204" pitchFamily="34" charset="0"/>
              </a:defRPr>
            </a:lvl9pPr>
          </a:lstStyle>
          <a:p>
            <a:fld id="{676F1268-24FC-44BE-8E54-4C2FB3E6B4AC}" type="slidenum">
              <a:rPr lang="en-US" altLang="es-UY" sz="1000">
                <a:latin typeface="Times New Roman" panose="02020603050405020304" pitchFamily="18" charset="0"/>
              </a:rPr>
              <a:pPr/>
              <a:t>10</a:t>
            </a:fld>
            <a:endParaRPr lang="en-US" altLang="es-UY" sz="10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C98D851-428F-8035-B54E-832D32E0869F}"/>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D76A154-4D18-FA9C-A352-556288BB7C60}"/>
              </a:ext>
            </a:extLst>
          </p:cNvPr>
          <p:cNvSpPr>
            <a:spLocks noGrp="1"/>
          </p:cNvSpPr>
          <p:nvPr>
            <p:ph type="body" idx="1"/>
          </p:nvPr>
        </p:nvSpPr>
        <p:spPr>
          <a:noFill/>
        </p:spPr>
        <p:txBody>
          <a:bodyPr/>
          <a:lstStyle/>
          <a:p>
            <a:endParaRPr lang="es-UY" altLang="es-UY"/>
          </a:p>
        </p:txBody>
      </p:sp>
      <p:sp>
        <p:nvSpPr>
          <p:cNvPr id="40964" name="Slide Number Placeholder 3">
            <a:extLst>
              <a:ext uri="{FF2B5EF4-FFF2-40B4-BE49-F238E27FC236}">
                <a16:creationId xmlns:a16="http://schemas.microsoft.com/office/drawing/2014/main" id="{FB70F742-C556-C219-BBCB-9A5BFF056995}"/>
              </a:ext>
            </a:extLst>
          </p:cNvPr>
          <p:cNvSpPr>
            <a:spLocks noGrp="1"/>
          </p:cNvSpPr>
          <p:nvPr>
            <p:ph type="sldNum" sz="quarter" idx="5"/>
          </p:nvPr>
        </p:nvSpPr>
        <p:spPr>
          <a:noFill/>
        </p:spPr>
        <p:txBody>
          <a:bodyPr/>
          <a:lstStyle>
            <a:lvl1pPr defTabSz="739775">
              <a:defRPr sz="2000">
                <a:solidFill>
                  <a:schemeClr val="tx1"/>
                </a:solidFill>
                <a:latin typeface="Arial" panose="020B0604020202020204" pitchFamily="34" charset="0"/>
              </a:defRPr>
            </a:lvl1pPr>
            <a:lvl2pPr marL="742950" indent="-285750" defTabSz="739775">
              <a:defRPr sz="2000">
                <a:solidFill>
                  <a:schemeClr val="tx1"/>
                </a:solidFill>
                <a:latin typeface="Arial" panose="020B0604020202020204" pitchFamily="34" charset="0"/>
              </a:defRPr>
            </a:lvl2pPr>
            <a:lvl3pPr marL="1143000" indent="-228600" defTabSz="739775">
              <a:defRPr sz="2000">
                <a:solidFill>
                  <a:schemeClr val="tx1"/>
                </a:solidFill>
                <a:latin typeface="Arial" panose="020B0604020202020204" pitchFamily="34" charset="0"/>
              </a:defRPr>
            </a:lvl3pPr>
            <a:lvl4pPr marL="1600200" indent="-228600" defTabSz="739775">
              <a:defRPr sz="2000">
                <a:solidFill>
                  <a:schemeClr val="tx1"/>
                </a:solidFill>
                <a:latin typeface="Arial" panose="020B0604020202020204" pitchFamily="34" charset="0"/>
              </a:defRPr>
            </a:lvl4pPr>
            <a:lvl5pPr marL="2057400" indent="-228600" defTabSz="739775">
              <a:defRPr sz="2000">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a:solidFill>
                  <a:schemeClr val="tx1"/>
                </a:solidFill>
                <a:latin typeface="Arial" panose="020B0604020202020204" pitchFamily="34" charset="0"/>
              </a:defRPr>
            </a:lvl9pPr>
          </a:lstStyle>
          <a:p>
            <a:fld id="{0C58380C-7F1F-4BBD-A1CD-D724273A0C4E}" type="slidenum">
              <a:rPr lang="es-UY" altLang="es-UY" sz="1000">
                <a:latin typeface="Times New Roman" panose="02020603050405020304" pitchFamily="18" charset="0"/>
              </a:rPr>
              <a:pPr/>
              <a:t>13</a:t>
            </a:fld>
            <a:endParaRPr lang="es-UY" altLang="es-UY" sz="10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EA2AD9A-0125-4D5D-A110-030223DC4D44}" type="slidenum">
              <a:rPr lang="fr-CA" smtClean="0"/>
              <a:t>17</a:t>
            </a:fld>
            <a:endParaRPr lang="fr-CA"/>
          </a:p>
        </p:txBody>
      </p:sp>
    </p:spTree>
    <p:extLst>
      <p:ext uri="{BB962C8B-B14F-4D97-AF65-F5344CB8AC3E}">
        <p14:creationId xmlns:p14="http://schemas.microsoft.com/office/powerpoint/2010/main" val="309248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1024" y="1122363"/>
            <a:ext cx="9126141" cy="2387600"/>
          </a:xfrm>
        </p:spPr>
        <p:txBody>
          <a:bodyPr anchor="b"/>
          <a:lstStyle>
            <a:lvl1pPr algn="ctr">
              <a:defRPr sz="598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1024" y="3602038"/>
            <a:ext cx="9126141" cy="1655762"/>
          </a:xfrm>
        </p:spPr>
        <p:txBody>
          <a:bodyPr/>
          <a:lstStyle>
            <a:lvl1pPr marL="0" indent="0" algn="ctr">
              <a:buNone/>
              <a:defRPr sz="2395"/>
            </a:lvl1pPr>
            <a:lvl2pPr marL="456286" indent="0" algn="ctr">
              <a:buNone/>
              <a:defRPr sz="1996"/>
            </a:lvl2pPr>
            <a:lvl3pPr marL="912571" indent="0" algn="ctr">
              <a:buNone/>
              <a:defRPr sz="1796"/>
            </a:lvl3pPr>
            <a:lvl4pPr marL="1368857" indent="0" algn="ctr">
              <a:buNone/>
              <a:defRPr sz="1597"/>
            </a:lvl4pPr>
            <a:lvl5pPr marL="1825142" indent="0" algn="ctr">
              <a:buNone/>
              <a:defRPr sz="1597"/>
            </a:lvl5pPr>
            <a:lvl6pPr marL="2281428" indent="0" algn="ctr">
              <a:buNone/>
              <a:defRPr sz="1597"/>
            </a:lvl6pPr>
            <a:lvl7pPr marL="2737714" indent="0" algn="ctr">
              <a:buNone/>
              <a:defRPr sz="1597"/>
            </a:lvl7pPr>
            <a:lvl8pPr marL="3193999" indent="0" algn="ctr">
              <a:buNone/>
              <a:defRPr sz="1597"/>
            </a:lvl8pPr>
            <a:lvl9pPr marL="3650285" indent="0" algn="ctr">
              <a:buNone/>
              <a:defRPr sz="159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06E067-960A-46D0-A807-F5815B461A49}" type="datetimeFigureOut">
              <a:rPr lang="es-CO" smtClean="0"/>
              <a:t>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290958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06E067-960A-46D0-A807-F5815B461A49}" type="datetimeFigureOut">
              <a:rPr lang="es-CO" smtClean="0"/>
              <a:t>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324279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859" y="365125"/>
            <a:ext cx="2623766"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6563" y="365125"/>
            <a:ext cx="7719194"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06E067-960A-46D0-A807-F5815B461A49}" type="datetimeFigureOut">
              <a:rPr lang="es-CO" smtClean="0"/>
              <a:t>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71070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06E067-960A-46D0-A807-F5815B461A49}" type="datetimeFigureOut">
              <a:rPr lang="es-CO" smtClean="0"/>
              <a:t>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206631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0225" y="1709739"/>
            <a:ext cx="10495062" cy="2852737"/>
          </a:xfrm>
        </p:spPr>
        <p:txBody>
          <a:bodyPr anchor="b"/>
          <a:lstStyle>
            <a:lvl1pPr>
              <a:defRPr sz="598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0225" y="4589464"/>
            <a:ext cx="10495062" cy="1500187"/>
          </a:xfrm>
        </p:spPr>
        <p:txBody>
          <a:bodyPr/>
          <a:lstStyle>
            <a:lvl1pPr marL="0" indent="0">
              <a:buNone/>
              <a:defRPr sz="2395">
                <a:solidFill>
                  <a:schemeClr val="tx1">
                    <a:tint val="75000"/>
                  </a:schemeClr>
                </a:solidFill>
              </a:defRPr>
            </a:lvl1pPr>
            <a:lvl2pPr marL="456286" indent="0">
              <a:buNone/>
              <a:defRPr sz="1996">
                <a:solidFill>
                  <a:schemeClr val="tx1">
                    <a:tint val="75000"/>
                  </a:schemeClr>
                </a:solidFill>
              </a:defRPr>
            </a:lvl2pPr>
            <a:lvl3pPr marL="912571" indent="0">
              <a:buNone/>
              <a:defRPr sz="1796">
                <a:solidFill>
                  <a:schemeClr val="tx1">
                    <a:tint val="75000"/>
                  </a:schemeClr>
                </a:solidFill>
              </a:defRPr>
            </a:lvl3pPr>
            <a:lvl4pPr marL="1368857" indent="0">
              <a:buNone/>
              <a:defRPr sz="1597">
                <a:solidFill>
                  <a:schemeClr val="tx1">
                    <a:tint val="75000"/>
                  </a:schemeClr>
                </a:solidFill>
              </a:defRPr>
            </a:lvl4pPr>
            <a:lvl5pPr marL="1825142" indent="0">
              <a:buNone/>
              <a:defRPr sz="1597">
                <a:solidFill>
                  <a:schemeClr val="tx1">
                    <a:tint val="75000"/>
                  </a:schemeClr>
                </a:solidFill>
              </a:defRPr>
            </a:lvl5pPr>
            <a:lvl6pPr marL="2281428" indent="0">
              <a:buNone/>
              <a:defRPr sz="1597">
                <a:solidFill>
                  <a:schemeClr val="tx1">
                    <a:tint val="75000"/>
                  </a:schemeClr>
                </a:solidFill>
              </a:defRPr>
            </a:lvl6pPr>
            <a:lvl7pPr marL="2737714" indent="0">
              <a:buNone/>
              <a:defRPr sz="1597">
                <a:solidFill>
                  <a:schemeClr val="tx1">
                    <a:tint val="75000"/>
                  </a:schemeClr>
                </a:solidFill>
              </a:defRPr>
            </a:lvl7pPr>
            <a:lvl8pPr marL="3193999" indent="0">
              <a:buNone/>
              <a:defRPr sz="1597">
                <a:solidFill>
                  <a:schemeClr val="tx1">
                    <a:tint val="75000"/>
                  </a:schemeClr>
                </a:solidFill>
              </a:defRPr>
            </a:lvl8pPr>
            <a:lvl9pPr marL="3650285" indent="0">
              <a:buNone/>
              <a:defRPr sz="15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06E067-960A-46D0-A807-F5815B461A49}" type="datetimeFigureOut">
              <a:rPr lang="es-CO" smtClean="0"/>
              <a:t>3/05/2023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23047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6563" y="1825625"/>
            <a:ext cx="517148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60145" y="1825625"/>
            <a:ext cx="517148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06E067-960A-46D0-A807-F5815B461A49}" type="datetimeFigureOut">
              <a:rPr lang="es-CO" smtClean="0"/>
              <a:t>3/05/2023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93458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8148" y="365126"/>
            <a:ext cx="10495062"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149" y="1681163"/>
            <a:ext cx="5147713" cy="823912"/>
          </a:xfrm>
        </p:spPr>
        <p:txBody>
          <a:bodyPr anchor="b"/>
          <a:lstStyle>
            <a:lvl1pPr marL="0" indent="0">
              <a:buNone/>
              <a:defRPr sz="2395" b="1"/>
            </a:lvl1pPr>
            <a:lvl2pPr marL="456286" indent="0">
              <a:buNone/>
              <a:defRPr sz="1996" b="1"/>
            </a:lvl2pPr>
            <a:lvl3pPr marL="912571" indent="0">
              <a:buNone/>
              <a:defRPr sz="1796" b="1"/>
            </a:lvl3pPr>
            <a:lvl4pPr marL="1368857" indent="0">
              <a:buNone/>
              <a:defRPr sz="1597" b="1"/>
            </a:lvl4pPr>
            <a:lvl5pPr marL="1825142" indent="0">
              <a:buNone/>
              <a:defRPr sz="1597" b="1"/>
            </a:lvl5pPr>
            <a:lvl6pPr marL="2281428" indent="0">
              <a:buNone/>
              <a:defRPr sz="1597" b="1"/>
            </a:lvl6pPr>
            <a:lvl7pPr marL="2737714" indent="0">
              <a:buNone/>
              <a:defRPr sz="1597" b="1"/>
            </a:lvl7pPr>
            <a:lvl8pPr marL="3193999" indent="0">
              <a:buNone/>
              <a:defRPr sz="1597" b="1"/>
            </a:lvl8pPr>
            <a:lvl9pPr marL="3650285" indent="0">
              <a:buNone/>
              <a:defRPr sz="1597" b="1"/>
            </a:lvl9pPr>
          </a:lstStyle>
          <a:p>
            <a:pPr lvl="0"/>
            <a:r>
              <a:rPr lang="es-ES"/>
              <a:t>Haga clic para modificar los estilos de texto del patrón</a:t>
            </a:r>
          </a:p>
        </p:txBody>
      </p:sp>
      <p:sp>
        <p:nvSpPr>
          <p:cNvPr id="4" name="Content Placeholder 3"/>
          <p:cNvSpPr>
            <a:spLocks noGrp="1"/>
          </p:cNvSpPr>
          <p:nvPr>
            <p:ph sz="half" idx="2"/>
          </p:nvPr>
        </p:nvSpPr>
        <p:spPr>
          <a:xfrm>
            <a:off x="838149" y="2505075"/>
            <a:ext cx="5147713"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60145" y="1681163"/>
            <a:ext cx="5173065" cy="823912"/>
          </a:xfrm>
        </p:spPr>
        <p:txBody>
          <a:bodyPr anchor="b"/>
          <a:lstStyle>
            <a:lvl1pPr marL="0" indent="0">
              <a:buNone/>
              <a:defRPr sz="2395" b="1"/>
            </a:lvl1pPr>
            <a:lvl2pPr marL="456286" indent="0">
              <a:buNone/>
              <a:defRPr sz="1996" b="1"/>
            </a:lvl2pPr>
            <a:lvl3pPr marL="912571" indent="0">
              <a:buNone/>
              <a:defRPr sz="1796" b="1"/>
            </a:lvl3pPr>
            <a:lvl4pPr marL="1368857" indent="0">
              <a:buNone/>
              <a:defRPr sz="1597" b="1"/>
            </a:lvl4pPr>
            <a:lvl5pPr marL="1825142" indent="0">
              <a:buNone/>
              <a:defRPr sz="1597" b="1"/>
            </a:lvl5pPr>
            <a:lvl6pPr marL="2281428" indent="0">
              <a:buNone/>
              <a:defRPr sz="1597" b="1"/>
            </a:lvl6pPr>
            <a:lvl7pPr marL="2737714" indent="0">
              <a:buNone/>
              <a:defRPr sz="1597" b="1"/>
            </a:lvl7pPr>
            <a:lvl8pPr marL="3193999" indent="0">
              <a:buNone/>
              <a:defRPr sz="1597" b="1"/>
            </a:lvl8pPr>
            <a:lvl9pPr marL="3650285" indent="0">
              <a:buNone/>
              <a:defRPr sz="1597" b="1"/>
            </a:lvl9pPr>
          </a:lstStyle>
          <a:p>
            <a:pPr lvl="0"/>
            <a:r>
              <a:rPr lang="es-ES"/>
              <a:t>Haga clic para modificar los estilos de texto del patrón</a:t>
            </a:r>
          </a:p>
        </p:txBody>
      </p:sp>
      <p:sp>
        <p:nvSpPr>
          <p:cNvPr id="6" name="Content Placeholder 5"/>
          <p:cNvSpPr>
            <a:spLocks noGrp="1"/>
          </p:cNvSpPr>
          <p:nvPr>
            <p:ph sz="quarter" idx="4"/>
          </p:nvPr>
        </p:nvSpPr>
        <p:spPr>
          <a:xfrm>
            <a:off x="6160145" y="2505075"/>
            <a:ext cx="5173065"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06E067-960A-46D0-A807-F5815B461A49}" type="datetimeFigureOut">
              <a:rPr lang="es-CO" smtClean="0"/>
              <a:t>3/05/2023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253776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06E067-960A-46D0-A807-F5815B461A49}" type="datetimeFigureOut">
              <a:rPr lang="es-CO" smtClean="0"/>
              <a:t>3/05/2023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189098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6E067-960A-46D0-A807-F5815B461A49}" type="datetimeFigureOut">
              <a:rPr lang="es-CO" smtClean="0"/>
              <a:t>3/05/2023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91991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8148" y="457200"/>
            <a:ext cx="3924557" cy="1600200"/>
          </a:xfrm>
        </p:spPr>
        <p:txBody>
          <a:bodyPr anchor="b"/>
          <a:lstStyle>
            <a:lvl1pPr>
              <a:defRPr sz="3194"/>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73065" y="987426"/>
            <a:ext cx="6160145" cy="4873625"/>
          </a:xfrm>
        </p:spPr>
        <p:txBody>
          <a:bodyPr/>
          <a:lstStyle>
            <a:lvl1pPr>
              <a:defRPr sz="3194"/>
            </a:lvl1pPr>
            <a:lvl2pPr>
              <a:defRPr sz="2794"/>
            </a:lvl2pPr>
            <a:lvl3pPr>
              <a:defRPr sz="2395"/>
            </a:lvl3pPr>
            <a:lvl4pPr>
              <a:defRPr sz="1996"/>
            </a:lvl4pPr>
            <a:lvl5pPr>
              <a:defRPr sz="1996"/>
            </a:lvl5pPr>
            <a:lvl6pPr>
              <a:defRPr sz="1996"/>
            </a:lvl6pPr>
            <a:lvl7pPr>
              <a:defRPr sz="1996"/>
            </a:lvl7pPr>
            <a:lvl8pPr>
              <a:defRPr sz="1996"/>
            </a:lvl8pPr>
            <a:lvl9pPr>
              <a:defRPr sz="199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8148" y="2057400"/>
            <a:ext cx="3924557" cy="3811588"/>
          </a:xfrm>
        </p:spPr>
        <p:txBody>
          <a:bodyPr/>
          <a:lstStyle>
            <a:lvl1pPr marL="0" indent="0">
              <a:buNone/>
              <a:defRPr sz="1597"/>
            </a:lvl1pPr>
            <a:lvl2pPr marL="456286" indent="0">
              <a:buNone/>
              <a:defRPr sz="1397"/>
            </a:lvl2pPr>
            <a:lvl3pPr marL="912571" indent="0">
              <a:buNone/>
              <a:defRPr sz="1198"/>
            </a:lvl3pPr>
            <a:lvl4pPr marL="1368857" indent="0">
              <a:buNone/>
              <a:defRPr sz="998"/>
            </a:lvl4pPr>
            <a:lvl5pPr marL="1825142" indent="0">
              <a:buNone/>
              <a:defRPr sz="998"/>
            </a:lvl5pPr>
            <a:lvl6pPr marL="2281428" indent="0">
              <a:buNone/>
              <a:defRPr sz="998"/>
            </a:lvl6pPr>
            <a:lvl7pPr marL="2737714" indent="0">
              <a:buNone/>
              <a:defRPr sz="998"/>
            </a:lvl7pPr>
            <a:lvl8pPr marL="3193999" indent="0">
              <a:buNone/>
              <a:defRPr sz="998"/>
            </a:lvl8pPr>
            <a:lvl9pPr marL="3650285" indent="0">
              <a:buNone/>
              <a:defRPr sz="998"/>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06E067-960A-46D0-A807-F5815B461A49}" type="datetimeFigureOut">
              <a:rPr lang="es-CO" smtClean="0"/>
              <a:t>3/05/2023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55662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8148" y="457200"/>
            <a:ext cx="3924557" cy="1600200"/>
          </a:xfrm>
        </p:spPr>
        <p:txBody>
          <a:bodyPr anchor="b"/>
          <a:lstStyle>
            <a:lvl1pPr>
              <a:defRPr sz="319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73065" y="987426"/>
            <a:ext cx="6160145" cy="4873625"/>
          </a:xfrm>
        </p:spPr>
        <p:txBody>
          <a:bodyPr anchor="t"/>
          <a:lstStyle>
            <a:lvl1pPr marL="0" indent="0">
              <a:buNone/>
              <a:defRPr sz="3194"/>
            </a:lvl1pPr>
            <a:lvl2pPr marL="456286" indent="0">
              <a:buNone/>
              <a:defRPr sz="2794"/>
            </a:lvl2pPr>
            <a:lvl3pPr marL="912571" indent="0">
              <a:buNone/>
              <a:defRPr sz="2395"/>
            </a:lvl3pPr>
            <a:lvl4pPr marL="1368857" indent="0">
              <a:buNone/>
              <a:defRPr sz="1996"/>
            </a:lvl4pPr>
            <a:lvl5pPr marL="1825142" indent="0">
              <a:buNone/>
              <a:defRPr sz="1996"/>
            </a:lvl5pPr>
            <a:lvl6pPr marL="2281428" indent="0">
              <a:buNone/>
              <a:defRPr sz="1996"/>
            </a:lvl6pPr>
            <a:lvl7pPr marL="2737714" indent="0">
              <a:buNone/>
              <a:defRPr sz="1996"/>
            </a:lvl7pPr>
            <a:lvl8pPr marL="3193999" indent="0">
              <a:buNone/>
              <a:defRPr sz="1996"/>
            </a:lvl8pPr>
            <a:lvl9pPr marL="3650285" indent="0">
              <a:buNone/>
              <a:defRPr sz="199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8148" y="2057400"/>
            <a:ext cx="3924557" cy="3811588"/>
          </a:xfrm>
        </p:spPr>
        <p:txBody>
          <a:bodyPr/>
          <a:lstStyle>
            <a:lvl1pPr marL="0" indent="0">
              <a:buNone/>
              <a:defRPr sz="1597"/>
            </a:lvl1pPr>
            <a:lvl2pPr marL="456286" indent="0">
              <a:buNone/>
              <a:defRPr sz="1397"/>
            </a:lvl2pPr>
            <a:lvl3pPr marL="912571" indent="0">
              <a:buNone/>
              <a:defRPr sz="1198"/>
            </a:lvl3pPr>
            <a:lvl4pPr marL="1368857" indent="0">
              <a:buNone/>
              <a:defRPr sz="998"/>
            </a:lvl4pPr>
            <a:lvl5pPr marL="1825142" indent="0">
              <a:buNone/>
              <a:defRPr sz="998"/>
            </a:lvl5pPr>
            <a:lvl6pPr marL="2281428" indent="0">
              <a:buNone/>
              <a:defRPr sz="998"/>
            </a:lvl6pPr>
            <a:lvl7pPr marL="2737714" indent="0">
              <a:buNone/>
              <a:defRPr sz="998"/>
            </a:lvl7pPr>
            <a:lvl8pPr marL="3193999" indent="0">
              <a:buNone/>
              <a:defRPr sz="998"/>
            </a:lvl8pPr>
            <a:lvl9pPr marL="3650285" indent="0">
              <a:buNone/>
              <a:defRPr sz="998"/>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06E067-960A-46D0-A807-F5815B461A49}" type="datetimeFigureOut">
              <a:rPr lang="es-CO" smtClean="0"/>
              <a:t>3/05/2023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00A4057-F341-461F-A9EE-CA234486C944}" type="slidenum">
              <a:rPr lang="es-CO" smtClean="0"/>
              <a:t>‹#›</a:t>
            </a:fld>
            <a:endParaRPr lang="es-CO"/>
          </a:p>
        </p:txBody>
      </p:sp>
    </p:spTree>
    <p:extLst>
      <p:ext uri="{BB962C8B-B14F-4D97-AF65-F5344CB8AC3E}">
        <p14:creationId xmlns:p14="http://schemas.microsoft.com/office/powerpoint/2010/main" val="243665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563" y="365126"/>
            <a:ext cx="10495062"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6563" y="1825625"/>
            <a:ext cx="10495062"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6563" y="6356351"/>
            <a:ext cx="2737842" cy="365125"/>
          </a:xfrm>
          <a:prstGeom prst="rect">
            <a:avLst/>
          </a:prstGeom>
        </p:spPr>
        <p:txBody>
          <a:bodyPr vert="horz" lIns="91440" tIns="45720" rIns="91440" bIns="45720" rtlCol="0" anchor="ctr"/>
          <a:lstStyle>
            <a:lvl1pPr algn="l">
              <a:defRPr sz="1198">
                <a:solidFill>
                  <a:schemeClr val="tx1">
                    <a:tint val="75000"/>
                  </a:schemeClr>
                </a:solidFill>
              </a:defRPr>
            </a:lvl1pPr>
          </a:lstStyle>
          <a:p>
            <a:fld id="{9606E067-960A-46D0-A807-F5815B461A49}" type="datetimeFigureOut">
              <a:rPr lang="es-CO" smtClean="0"/>
              <a:t>3/05/2023</a:t>
            </a:fld>
            <a:endParaRPr lang="es-CO"/>
          </a:p>
        </p:txBody>
      </p:sp>
      <p:sp>
        <p:nvSpPr>
          <p:cNvPr id="5" name="Footer Placeholder 4"/>
          <p:cNvSpPr>
            <a:spLocks noGrp="1"/>
          </p:cNvSpPr>
          <p:nvPr>
            <p:ph type="ftr" sz="quarter" idx="3"/>
          </p:nvPr>
        </p:nvSpPr>
        <p:spPr>
          <a:xfrm>
            <a:off x="4030713" y="6356351"/>
            <a:ext cx="4106763" cy="365125"/>
          </a:xfrm>
          <a:prstGeom prst="rect">
            <a:avLst/>
          </a:prstGeom>
        </p:spPr>
        <p:txBody>
          <a:bodyPr vert="horz" lIns="91440" tIns="45720" rIns="91440" bIns="45720" rtlCol="0" anchor="ctr"/>
          <a:lstStyle>
            <a:lvl1pPr algn="ctr">
              <a:defRPr sz="1198">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3783" y="6356351"/>
            <a:ext cx="2737842" cy="365125"/>
          </a:xfrm>
          <a:prstGeom prst="rect">
            <a:avLst/>
          </a:prstGeom>
        </p:spPr>
        <p:txBody>
          <a:bodyPr vert="horz" lIns="91440" tIns="45720" rIns="91440" bIns="45720" rtlCol="0" anchor="ctr"/>
          <a:lstStyle>
            <a:lvl1pPr algn="r">
              <a:defRPr sz="1198">
                <a:solidFill>
                  <a:schemeClr val="tx1">
                    <a:tint val="75000"/>
                  </a:schemeClr>
                </a:solidFill>
              </a:defRPr>
            </a:lvl1pPr>
          </a:lstStyle>
          <a:p>
            <a:fld id="{300A4057-F341-461F-A9EE-CA234486C944}" type="slidenum">
              <a:rPr lang="es-CO" smtClean="0"/>
              <a:t>‹#›</a:t>
            </a:fld>
            <a:endParaRPr lang="es-CO"/>
          </a:p>
        </p:txBody>
      </p:sp>
    </p:spTree>
    <p:extLst>
      <p:ext uri="{BB962C8B-B14F-4D97-AF65-F5344CB8AC3E}">
        <p14:creationId xmlns:p14="http://schemas.microsoft.com/office/powerpoint/2010/main" val="16858678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2571" rtl="0" eaLnBrk="1" latinLnBrk="0" hangingPunct="1">
        <a:lnSpc>
          <a:spcPct val="90000"/>
        </a:lnSpc>
        <a:spcBef>
          <a:spcPct val="0"/>
        </a:spcBef>
        <a:buNone/>
        <a:defRPr sz="4391" kern="1200">
          <a:solidFill>
            <a:schemeClr val="tx1"/>
          </a:solidFill>
          <a:latin typeface="+mj-lt"/>
          <a:ea typeface="+mj-ea"/>
          <a:cs typeface="+mj-cs"/>
        </a:defRPr>
      </a:lvl1pPr>
    </p:titleStyle>
    <p:bodyStyle>
      <a:lvl1pPr marL="228143" indent="-228143" algn="l" defTabSz="912571" rtl="0" eaLnBrk="1" latinLnBrk="0" hangingPunct="1">
        <a:lnSpc>
          <a:spcPct val="90000"/>
        </a:lnSpc>
        <a:spcBef>
          <a:spcPts val="998"/>
        </a:spcBef>
        <a:buFont typeface="Arial" panose="020B0604020202020204" pitchFamily="34" charset="0"/>
        <a:buChar char="•"/>
        <a:defRPr sz="2794" kern="1200">
          <a:solidFill>
            <a:schemeClr val="tx1"/>
          </a:solidFill>
          <a:latin typeface="+mn-lt"/>
          <a:ea typeface="+mn-ea"/>
          <a:cs typeface="+mn-cs"/>
        </a:defRPr>
      </a:lvl1pPr>
      <a:lvl2pPr marL="684428" indent="-228143" algn="l" defTabSz="912571" rtl="0" eaLnBrk="1" latinLnBrk="0" hangingPunct="1">
        <a:lnSpc>
          <a:spcPct val="90000"/>
        </a:lnSpc>
        <a:spcBef>
          <a:spcPts val="499"/>
        </a:spcBef>
        <a:buFont typeface="Arial" panose="020B0604020202020204" pitchFamily="34" charset="0"/>
        <a:buChar char="•"/>
        <a:defRPr sz="2395" kern="1200">
          <a:solidFill>
            <a:schemeClr val="tx1"/>
          </a:solidFill>
          <a:latin typeface="+mn-lt"/>
          <a:ea typeface="+mn-ea"/>
          <a:cs typeface="+mn-cs"/>
        </a:defRPr>
      </a:lvl2pPr>
      <a:lvl3pPr marL="1140714" indent="-228143" algn="l" defTabSz="912571" rtl="0" eaLnBrk="1" latinLnBrk="0" hangingPunct="1">
        <a:lnSpc>
          <a:spcPct val="90000"/>
        </a:lnSpc>
        <a:spcBef>
          <a:spcPts val="499"/>
        </a:spcBef>
        <a:buFont typeface="Arial" panose="020B0604020202020204" pitchFamily="34" charset="0"/>
        <a:buChar char="•"/>
        <a:defRPr sz="1996" kern="1200">
          <a:solidFill>
            <a:schemeClr val="tx1"/>
          </a:solidFill>
          <a:latin typeface="+mn-lt"/>
          <a:ea typeface="+mn-ea"/>
          <a:cs typeface="+mn-cs"/>
        </a:defRPr>
      </a:lvl3pPr>
      <a:lvl4pPr marL="1597000"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4pPr>
      <a:lvl5pPr marL="2053285"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5pPr>
      <a:lvl6pPr marL="2509571"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6pPr>
      <a:lvl7pPr marL="2965856"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7pPr>
      <a:lvl8pPr marL="3422142"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8pPr>
      <a:lvl9pPr marL="3878428"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9pPr>
    </p:bodyStyle>
    <p:otherStyle>
      <a:defPPr>
        <a:defRPr lang="en-US"/>
      </a:defPPr>
      <a:lvl1pPr marL="0" algn="l" defTabSz="912571" rtl="0" eaLnBrk="1" latinLnBrk="0" hangingPunct="1">
        <a:defRPr sz="1796" kern="1200">
          <a:solidFill>
            <a:schemeClr val="tx1"/>
          </a:solidFill>
          <a:latin typeface="+mn-lt"/>
          <a:ea typeface="+mn-ea"/>
          <a:cs typeface="+mn-cs"/>
        </a:defRPr>
      </a:lvl1pPr>
      <a:lvl2pPr marL="456286" algn="l" defTabSz="912571" rtl="0" eaLnBrk="1" latinLnBrk="0" hangingPunct="1">
        <a:defRPr sz="1796" kern="1200">
          <a:solidFill>
            <a:schemeClr val="tx1"/>
          </a:solidFill>
          <a:latin typeface="+mn-lt"/>
          <a:ea typeface="+mn-ea"/>
          <a:cs typeface="+mn-cs"/>
        </a:defRPr>
      </a:lvl2pPr>
      <a:lvl3pPr marL="912571" algn="l" defTabSz="912571" rtl="0" eaLnBrk="1" latinLnBrk="0" hangingPunct="1">
        <a:defRPr sz="1796" kern="1200">
          <a:solidFill>
            <a:schemeClr val="tx1"/>
          </a:solidFill>
          <a:latin typeface="+mn-lt"/>
          <a:ea typeface="+mn-ea"/>
          <a:cs typeface="+mn-cs"/>
        </a:defRPr>
      </a:lvl3pPr>
      <a:lvl4pPr marL="1368857" algn="l" defTabSz="912571" rtl="0" eaLnBrk="1" latinLnBrk="0" hangingPunct="1">
        <a:defRPr sz="1796" kern="1200">
          <a:solidFill>
            <a:schemeClr val="tx1"/>
          </a:solidFill>
          <a:latin typeface="+mn-lt"/>
          <a:ea typeface="+mn-ea"/>
          <a:cs typeface="+mn-cs"/>
        </a:defRPr>
      </a:lvl4pPr>
      <a:lvl5pPr marL="1825142" algn="l" defTabSz="912571" rtl="0" eaLnBrk="1" latinLnBrk="0" hangingPunct="1">
        <a:defRPr sz="1796" kern="1200">
          <a:solidFill>
            <a:schemeClr val="tx1"/>
          </a:solidFill>
          <a:latin typeface="+mn-lt"/>
          <a:ea typeface="+mn-ea"/>
          <a:cs typeface="+mn-cs"/>
        </a:defRPr>
      </a:lvl5pPr>
      <a:lvl6pPr marL="2281428" algn="l" defTabSz="912571" rtl="0" eaLnBrk="1" latinLnBrk="0" hangingPunct="1">
        <a:defRPr sz="1796" kern="1200">
          <a:solidFill>
            <a:schemeClr val="tx1"/>
          </a:solidFill>
          <a:latin typeface="+mn-lt"/>
          <a:ea typeface="+mn-ea"/>
          <a:cs typeface="+mn-cs"/>
        </a:defRPr>
      </a:lvl6pPr>
      <a:lvl7pPr marL="2737714" algn="l" defTabSz="912571" rtl="0" eaLnBrk="1" latinLnBrk="0" hangingPunct="1">
        <a:defRPr sz="1796" kern="1200">
          <a:solidFill>
            <a:schemeClr val="tx1"/>
          </a:solidFill>
          <a:latin typeface="+mn-lt"/>
          <a:ea typeface="+mn-ea"/>
          <a:cs typeface="+mn-cs"/>
        </a:defRPr>
      </a:lvl7pPr>
      <a:lvl8pPr marL="3193999" algn="l" defTabSz="912571" rtl="0" eaLnBrk="1" latinLnBrk="0" hangingPunct="1">
        <a:defRPr sz="1796" kern="1200">
          <a:solidFill>
            <a:schemeClr val="tx1"/>
          </a:solidFill>
          <a:latin typeface="+mn-lt"/>
          <a:ea typeface="+mn-ea"/>
          <a:cs typeface="+mn-cs"/>
        </a:defRPr>
      </a:lvl8pPr>
      <a:lvl9pPr marL="3650285" algn="l" defTabSz="912571" rtl="0" eaLnBrk="1" latinLnBrk="0" hangingPunct="1">
        <a:defRPr sz="1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sv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594B1A8-88F9-4E8F-A647-E1E71A822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3" y="0"/>
            <a:ext cx="12189381" cy="6910238"/>
          </a:xfrm>
          <a:prstGeom prst="rect">
            <a:avLst/>
          </a:prstGeom>
          <a:solidFill>
            <a:schemeClr val="accent3">
              <a:lumMod val="20000"/>
              <a:lumOff val="80000"/>
            </a:schemeClr>
          </a:solidFill>
        </p:spPr>
      </p:pic>
      <p:sp>
        <p:nvSpPr>
          <p:cNvPr id="4" name="Title 1">
            <a:extLst>
              <a:ext uri="{FF2B5EF4-FFF2-40B4-BE49-F238E27FC236}">
                <a16:creationId xmlns:a16="http://schemas.microsoft.com/office/drawing/2014/main" id="{EDD410EE-BD6D-47A3-B0A6-B6651526C8E0}"/>
              </a:ext>
            </a:extLst>
          </p:cNvPr>
          <p:cNvSpPr>
            <a:spLocks noGrp="1"/>
          </p:cNvSpPr>
          <p:nvPr>
            <p:ph type="ctrTitle"/>
          </p:nvPr>
        </p:nvSpPr>
        <p:spPr>
          <a:xfrm>
            <a:off x="3241040" y="2342525"/>
            <a:ext cx="8295610" cy="1604105"/>
          </a:xfrm>
        </p:spPr>
        <p:txBody>
          <a:bodyPr>
            <a:noAutofit/>
          </a:bodyPr>
          <a:lstStyle/>
          <a:p>
            <a:pPr algn="l"/>
            <a:r>
              <a:rPr lang="es-UY" altLang="es-UY" sz="2800" b="1" dirty="0">
                <a:solidFill>
                  <a:schemeClr val="accent1">
                    <a:lumMod val="75000"/>
                  </a:schemeClr>
                </a:solidFill>
                <a:latin typeface="Arial" panose="020B0604020202020204" pitchFamily="34" charset="0"/>
              </a:rPr>
              <a:t>Los Marcos Nacionales de Cualificaciones: Herramientas en la articulación educación-trabajo.</a:t>
            </a:r>
            <a:endParaRPr lang="en-GB" sz="2800" b="1"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Subtitle 2">
            <a:extLst>
              <a:ext uri="{FF2B5EF4-FFF2-40B4-BE49-F238E27FC236}">
                <a16:creationId xmlns:a16="http://schemas.microsoft.com/office/drawing/2014/main" id="{C52FA689-E3C6-42B9-8DDD-C376943989A7}"/>
              </a:ext>
            </a:extLst>
          </p:cNvPr>
          <p:cNvSpPr>
            <a:spLocks noGrp="1"/>
          </p:cNvSpPr>
          <p:nvPr>
            <p:ph type="subTitle" idx="1"/>
          </p:nvPr>
        </p:nvSpPr>
        <p:spPr>
          <a:xfrm>
            <a:off x="3241040" y="4061980"/>
            <a:ext cx="7229003" cy="1242939"/>
          </a:xfrm>
        </p:spPr>
        <p:txBody>
          <a:bodyPr>
            <a:normAutofit fontScale="92500" lnSpcReduction="20000"/>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s-UY" altLang="es-UY"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Fernando Vargas</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s-ES_tradnl" altLang="es-UY"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Especialista Formación Profesional</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_tradnl" sz="2000" b="1" dirty="0">
              <a:solidFill>
                <a:prstClr val="black"/>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2000" b="1" dirty="0">
                <a:solidFill>
                  <a:prstClr val="black"/>
                </a:solidFill>
                <a:latin typeface="Arial" panose="020B0604020202020204" pitchFamily="34" charset="0"/>
                <a:ea typeface="Noto Sans" panose="020B0502040504020204" pitchFamily="34" charset="0"/>
                <a:cs typeface="Noto Sans" panose="020B0502040504020204" pitchFamily="34" charset="0"/>
              </a:rPr>
              <a:t>Buenos Aires.  Mayo 4 de 2023</a:t>
            </a:r>
            <a:endParaRPr lang="es-ES" sz="1400" dirty="0">
              <a:solidFill>
                <a:srgbClr val="E9414F"/>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Gráfico 10">
            <a:extLst>
              <a:ext uri="{FF2B5EF4-FFF2-40B4-BE49-F238E27FC236}">
                <a16:creationId xmlns:a16="http://schemas.microsoft.com/office/drawing/2014/main" id="{868F07E1-F5AD-48D0-B8A6-E370032C8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6656" y="5043026"/>
            <a:ext cx="1661271" cy="1425391"/>
          </a:xfrm>
          <a:prstGeom prst="rect">
            <a:avLst/>
          </a:prstGeom>
        </p:spPr>
      </p:pic>
      <p:sp>
        <p:nvSpPr>
          <p:cNvPr id="3" name="Subtitle 2">
            <a:extLst>
              <a:ext uri="{FF2B5EF4-FFF2-40B4-BE49-F238E27FC236}">
                <a16:creationId xmlns:a16="http://schemas.microsoft.com/office/drawing/2014/main" id="{3AAEB32C-8812-6CA6-FA14-CBDD56946334}"/>
              </a:ext>
            </a:extLst>
          </p:cNvPr>
          <p:cNvSpPr txBox="1">
            <a:spLocks/>
          </p:cNvSpPr>
          <p:nvPr/>
        </p:nvSpPr>
        <p:spPr>
          <a:xfrm>
            <a:off x="278467" y="5566098"/>
            <a:ext cx="7229003" cy="902319"/>
          </a:xfrm>
          <a:prstGeom prst="rect">
            <a:avLst/>
          </a:prstGeom>
        </p:spPr>
        <p:txBody>
          <a:bodyPr vert="horz" lIns="91440" tIns="45720" rIns="91440" bIns="45720" rtlCol="0">
            <a:normAutofit/>
          </a:bodyPr>
          <a:lstStyle>
            <a:lvl1pPr marL="0" indent="0" algn="ctr" defTabSz="912571" rtl="0" eaLnBrk="1" latinLnBrk="0" hangingPunct="1">
              <a:lnSpc>
                <a:spcPct val="90000"/>
              </a:lnSpc>
              <a:spcBef>
                <a:spcPts val="998"/>
              </a:spcBef>
              <a:buFont typeface="Arial" panose="020B0604020202020204" pitchFamily="34" charset="0"/>
              <a:buNone/>
              <a:defRPr sz="2395" kern="1200">
                <a:solidFill>
                  <a:schemeClr val="tx1"/>
                </a:solidFill>
                <a:latin typeface="+mn-lt"/>
                <a:ea typeface="+mn-ea"/>
                <a:cs typeface="+mn-cs"/>
              </a:defRPr>
            </a:lvl1pPr>
            <a:lvl2pPr marL="456286" indent="0" algn="ctr" defTabSz="912571" rtl="0" eaLnBrk="1" latinLnBrk="0" hangingPunct="1">
              <a:lnSpc>
                <a:spcPct val="90000"/>
              </a:lnSpc>
              <a:spcBef>
                <a:spcPts val="499"/>
              </a:spcBef>
              <a:buFont typeface="Arial" panose="020B0604020202020204" pitchFamily="34" charset="0"/>
              <a:buNone/>
              <a:defRPr sz="1996" kern="1200">
                <a:solidFill>
                  <a:schemeClr val="tx1"/>
                </a:solidFill>
                <a:latin typeface="+mn-lt"/>
                <a:ea typeface="+mn-ea"/>
                <a:cs typeface="+mn-cs"/>
              </a:defRPr>
            </a:lvl2pPr>
            <a:lvl3pPr marL="912571" indent="0" algn="ctr" defTabSz="912571" rtl="0" eaLnBrk="1" latinLnBrk="0" hangingPunct="1">
              <a:lnSpc>
                <a:spcPct val="90000"/>
              </a:lnSpc>
              <a:spcBef>
                <a:spcPts val="499"/>
              </a:spcBef>
              <a:buFont typeface="Arial" panose="020B0604020202020204" pitchFamily="34" charset="0"/>
              <a:buNone/>
              <a:defRPr sz="1796" kern="1200">
                <a:solidFill>
                  <a:schemeClr val="tx1"/>
                </a:solidFill>
                <a:latin typeface="+mn-lt"/>
                <a:ea typeface="+mn-ea"/>
                <a:cs typeface="+mn-cs"/>
              </a:defRPr>
            </a:lvl3pPr>
            <a:lvl4pPr marL="1368857" indent="0" algn="ctr" defTabSz="912571" rtl="0" eaLnBrk="1" latinLnBrk="0" hangingPunct="1">
              <a:lnSpc>
                <a:spcPct val="90000"/>
              </a:lnSpc>
              <a:spcBef>
                <a:spcPts val="499"/>
              </a:spcBef>
              <a:buFont typeface="Arial" panose="020B0604020202020204" pitchFamily="34" charset="0"/>
              <a:buNone/>
              <a:defRPr sz="1597" kern="1200">
                <a:solidFill>
                  <a:schemeClr val="tx1"/>
                </a:solidFill>
                <a:latin typeface="+mn-lt"/>
                <a:ea typeface="+mn-ea"/>
                <a:cs typeface="+mn-cs"/>
              </a:defRPr>
            </a:lvl4pPr>
            <a:lvl5pPr marL="1825142" indent="0" algn="ctr" defTabSz="912571" rtl="0" eaLnBrk="1" latinLnBrk="0" hangingPunct="1">
              <a:lnSpc>
                <a:spcPct val="90000"/>
              </a:lnSpc>
              <a:spcBef>
                <a:spcPts val="499"/>
              </a:spcBef>
              <a:buFont typeface="Arial" panose="020B0604020202020204" pitchFamily="34" charset="0"/>
              <a:buNone/>
              <a:defRPr sz="1597" kern="1200">
                <a:solidFill>
                  <a:schemeClr val="tx1"/>
                </a:solidFill>
                <a:latin typeface="+mn-lt"/>
                <a:ea typeface="+mn-ea"/>
                <a:cs typeface="+mn-cs"/>
              </a:defRPr>
            </a:lvl5pPr>
            <a:lvl6pPr marL="2281428" indent="0" algn="ctr" defTabSz="912571" rtl="0" eaLnBrk="1" latinLnBrk="0" hangingPunct="1">
              <a:lnSpc>
                <a:spcPct val="90000"/>
              </a:lnSpc>
              <a:spcBef>
                <a:spcPts val="499"/>
              </a:spcBef>
              <a:buFont typeface="Arial" panose="020B0604020202020204" pitchFamily="34" charset="0"/>
              <a:buNone/>
              <a:defRPr sz="1597" kern="1200">
                <a:solidFill>
                  <a:schemeClr val="tx1"/>
                </a:solidFill>
                <a:latin typeface="+mn-lt"/>
                <a:ea typeface="+mn-ea"/>
                <a:cs typeface="+mn-cs"/>
              </a:defRPr>
            </a:lvl6pPr>
            <a:lvl7pPr marL="2737714" indent="0" algn="ctr" defTabSz="912571" rtl="0" eaLnBrk="1" latinLnBrk="0" hangingPunct="1">
              <a:lnSpc>
                <a:spcPct val="90000"/>
              </a:lnSpc>
              <a:spcBef>
                <a:spcPts val="499"/>
              </a:spcBef>
              <a:buFont typeface="Arial" panose="020B0604020202020204" pitchFamily="34" charset="0"/>
              <a:buNone/>
              <a:defRPr sz="1597" kern="1200">
                <a:solidFill>
                  <a:schemeClr val="tx1"/>
                </a:solidFill>
                <a:latin typeface="+mn-lt"/>
                <a:ea typeface="+mn-ea"/>
                <a:cs typeface="+mn-cs"/>
              </a:defRPr>
            </a:lvl7pPr>
            <a:lvl8pPr marL="3193999" indent="0" algn="ctr" defTabSz="912571" rtl="0" eaLnBrk="1" latinLnBrk="0" hangingPunct="1">
              <a:lnSpc>
                <a:spcPct val="90000"/>
              </a:lnSpc>
              <a:spcBef>
                <a:spcPts val="499"/>
              </a:spcBef>
              <a:buFont typeface="Arial" panose="020B0604020202020204" pitchFamily="34" charset="0"/>
              <a:buNone/>
              <a:defRPr sz="1597" kern="1200">
                <a:solidFill>
                  <a:schemeClr val="tx1"/>
                </a:solidFill>
                <a:latin typeface="+mn-lt"/>
                <a:ea typeface="+mn-ea"/>
                <a:cs typeface="+mn-cs"/>
              </a:defRPr>
            </a:lvl8pPr>
            <a:lvl9pPr marL="3650285" indent="0" algn="ctr" defTabSz="912571" rtl="0" eaLnBrk="1" latinLnBrk="0" hangingPunct="1">
              <a:lnSpc>
                <a:spcPct val="90000"/>
              </a:lnSpc>
              <a:spcBef>
                <a:spcPts val="499"/>
              </a:spcBef>
              <a:buFont typeface="Arial" panose="020B0604020202020204" pitchFamily="34" charset="0"/>
              <a:buNone/>
              <a:defRPr sz="1597" kern="1200">
                <a:solidFill>
                  <a:schemeClr val="tx1"/>
                </a:solidFill>
                <a:latin typeface="+mn-lt"/>
                <a:ea typeface="+mn-ea"/>
                <a:cs typeface="+mn-cs"/>
              </a:defRPr>
            </a:lvl9pPr>
          </a:lstStyle>
          <a:p>
            <a:pPr algn="l"/>
            <a:endParaRPr lang="es-ES" sz="1400" dirty="0">
              <a:solidFill>
                <a:srgbClr val="2B439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 name="TextBox 1">
            <a:extLst>
              <a:ext uri="{FF2B5EF4-FFF2-40B4-BE49-F238E27FC236}">
                <a16:creationId xmlns:a16="http://schemas.microsoft.com/office/drawing/2014/main" id="{1B19D5E8-3452-C3B5-8618-0D7209ACA1AB}"/>
              </a:ext>
            </a:extLst>
          </p:cNvPr>
          <p:cNvSpPr txBox="1"/>
          <p:nvPr/>
        </p:nvSpPr>
        <p:spPr>
          <a:xfrm>
            <a:off x="2488896" y="411110"/>
            <a:ext cx="8809024" cy="1077218"/>
          </a:xfrm>
          <a:prstGeom prst="rect">
            <a:avLst/>
          </a:prstGeom>
          <a:noFill/>
        </p:spPr>
        <p:txBody>
          <a:bodyPr wrap="square" rtlCol="0">
            <a:spAutoFit/>
          </a:bodyPr>
          <a:lstStyle/>
          <a:p>
            <a:r>
              <a:rPr lang="es-CO" sz="3200" b="1" dirty="0">
                <a:solidFill>
                  <a:srgbClr val="000080"/>
                </a:solidFill>
                <a:latin typeface="Arial" panose="020B0604020202020204" pitchFamily="34" charset="0"/>
                <a:ea typeface="+mj-ea"/>
                <a:cs typeface="+mj-cs"/>
              </a:rPr>
              <a:t>Taller: Hacia una mayor articulación entre la Educación y el Trabajo en las Américas.</a:t>
            </a:r>
          </a:p>
        </p:txBody>
      </p:sp>
      <p:pic>
        <p:nvPicPr>
          <p:cNvPr id="6" name="Picture 5">
            <a:extLst>
              <a:ext uri="{FF2B5EF4-FFF2-40B4-BE49-F238E27FC236}">
                <a16:creationId xmlns:a16="http://schemas.microsoft.com/office/drawing/2014/main" id="{E1D826E3-427A-37A1-7F4C-776C02A5C1D7}"/>
              </a:ext>
            </a:extLst>
          </p:cNvPr>
          <p:cNvPicPr>
            <a:picLocks noChangeAspect="1"/>
          </p:cNvPicPr>
          <p:nvPr/>
        </p:nvPicPr>
        <p:blipFill>
          <a:blip r:embed="rId5"/>
          <a:stretch>
            <a:fillRect/>
          </a:stretch>
        </p:blipFill>
        <p:spPr>
          <a:xfrm>
            <a:off x="869240" y="4557973"/>
            <a:ext cx="1619655" cy="2020986"/>
          </a:xfrm>
          <a:prstGeom prst="rect">
            <a:avLst/>
          </a:prstGeom>
        </p:spPr>
      </p:pic>
    </p:spTree>
    <p:extLst>
      <p:ext uri="{BB962C8B-B14F-4D97-AF65-F5344CB8AC3E}">
        <p14:creationId xmlns:p14="http://schemas.microsoft.com/office/powerpoint/2010/main" val="244163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BABAFC6-8D41-06A8-579F-FAE2217FBB9A}"/>
              </a:ext>
            </a:extLst>
          </p:cNvPr>
          <p:cNvSpPr>
            <a:spLocks noGrp="1"/>
          </p:cNvSpPr>
          <p:nvPr>
            <p:ph type="title"/>
          </p:nvPr>
        </p:nvSpPr>
        <p:spPr>
          <a:xfrm>
            <a:off x="4674560" y="449028"/>
            <a:ext cx="6491287" cy="1143000"/>
          </a:xfrm>
        </p:spPr>
        <p:txBody>
          <a:bodyPr/>
          <a:lstStyle/>
          <a:p>
            <a:r>
              <a:rPr lang="es-UY" altLang="es-UY" sz="3200" b="1" dirty="0">
                <a:solidFill>
                  <a:schemeClr val="accent1">
                    <a:lumMod val="75000"/>
                  </a:schemeClr>
                </a:solidFill>
                <a:effectLst>
                  <a:outerShdw blurRad="38100" dist="38100" dir="2700000" algn="tl">
                    <a:srgbClr val="000000">
                      <a:alpha val="43137"/>
                    </a:srgbClr>
                  </a:outerShdw>
                </a:effectLst>
              </a:rPr>
              <a:t>Objetivos de un MNC :</a:t>
            </a:r>
          </a:p>
        </p:txBody>
      </p:sp>
      <p:sp>
        <p:nvSpPr>
          <p:cNvPr id="31747" name="TextBox 3">
            <a:extLst>
              <a:ext uri="{FF2B5EF4-FFF2-40B4-BE49-F238E27FC236}">
                <a16:creationId xmlns:a16="http://schemas.microsoft.com/office/drawing/2014/main" id="{8FC2F269-1D49-0584-0D84-6201BC9A6CC8}"/>
              </a:ext>
            </a:extLst>
          </p:cNvPr>
          <p:cNvSpPr txBox="1">
            <a:spLocks noChangeArrowheads="1"/>
          </p:cNvSpPr>
          <p:nvPr/>
        </p:nvSpPr>
        <p:spPr bwMode="auto">
          <a:xfrm>
            <a:off x="2028032" y="2205038"/>
            <a:ext cx="8424862"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pPr>
            <a:r>
              <a:rPr lang="es-UY" altLang="es-UY" sz="2000">
                <a:latin typeface="Arial" panose="020B0604020202020204" pitchFamily="34" charset="0"/>
              </a:rPr>
              <a:t>Generar puentes entre educación y formación para el trabajo</a:t>
            </a:r>
          </a:p>
          <a:p>
            <a:pPr>
              <a:spcBef>
                <a:spcPts val="600"/>
              </a:spcBef>
            </a:pPr>
            <a:r>
              <a:rPr lang="es-UY" altLang="es-UY" sz="2000">
                <a:latin typeface="Arial" panose="020B0604020202020204" pitchFamily="34" charset="0"/>
              </a:rPr>
              <a:t>Desarrollar cualificaciones relevantes para la demanda </a:t>
            </a:r>
          </a:p>
          <a:p>
            <a:pPr>
              <a:spcBef>
                <a:spcPts val="600"/>
              </a:spcBef>
            </a:pPr>
            <a:r>
              <a:rPr lang="es-UY" altLang="es-UY" sz="2000">
                <a:latin typeface="Arial" panose="020B0604020202020204" pitchFamily="34" charset="0"/>
              </a:rPr>
              <a:t>Mejorar la valoración social de la formación profesional</a:t>
            </a:r>
          </a:p>
          <a:p>
            <a:pPr>
              <a:spcBef>
                <a:spcPts val="600"/>
              </a:spcBef>
            </a:pPr>
            <a:r>
              <a:rPr lang="es-UY" altLang="es-UY" sz="2000">
                <a:latin typeface="Arial" panose="020B0604020202020204" pitchFamily="34" charset="0"/>
              </a:rPr>
              <a:t>Crear rutas formativo laborales.  Ejemplo: de la FP a la Educación Superior.</a:t>
            </a:r>
          </a:p>
          <a:p>
            <a:pPr>
              <a:spcBef>
                <a:spcPts val="600"/>
              </a:spcBef>
            </a:pPr>
            <a:r>
              <a:rPr lang="es-UY" altLang="es-UY" sz="2000">
                <a:latin typeface="Arial" panose="020B0604020202020204" pitchFamily="34" charset="0"/>
              </a:rPr>
              <a:t> Aplicar un mismo estándar de evaluación para una cualificación, sin importar como fueron adquiridas las competencias.   </a:t>
            </a:r>
          </a:p>
          <a:p>
            <a:pPr>
              <a:spcBef>
                <a:spcPts val="600"/>
              </a:spcBef>
            </a:pPr>
            <a:r>
              <a:rPr lang="es-UY" altLang="es-UY" sz="2000">
                <a:latin typeface="Arial" panose="020B0604020202020204" pitchFamily="34" charset="0"/>
              </a:rPr>
              <a:t>Enfoque en el aseguramiento de calidad: desde la inscripción de las cualificaciones en el marco, en la evaluación y la certificación. </a:t>
            </a:r>
          </a:p>
          <a:p>
            <a:pPr>
              <a:spcBef>
                <a:spcPts val="600"/>
              </a:spcBef>
            </a:pPr>
            <a:r>
              <a:rPr lang="es-ES_tradnl" altLang="es-UY" sz="2000">
                <a:latin typeface="Arial" panose="020B0604020202020204" pitchFamily="34" charset="0"/>
              </a:rPr>
              <a:t>Mejorar la pertinencia de los programas de formación para el trabajo.</a:t>
            </a:r>
            <a:endParaRPr lang="es-UY" altLang="es-UY" sz="2000">
              <a:latin typeface="Arial" panose="020B0604020202020204" pitchFamily="34" charset="0"/>
            </a:endParaRPr>
          </a:p>
        </p:txBody>
      </p:sp>
      <p:pic>
        <p:nvPicPr>
          <p:cNvPr id="2" name="Gráfico 6">
            <a:extLst>
              <a:ext uri="{FF2B5EF4-FFF2-40B4-BE49-F238E27FC236}">
                <a16:creationId xmlns:a16="http://schemas.microsoft.com/office/drawing/2014/main" id="{882462FD-6148-6B14-5882-15933C3F14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470" y="449028"/>
            <a:ext cx="3009672" cy="794219"/>
          </a:xfrm>
          <a:prstGeom prst="rect">
            <a:avLst/>
          </a:prstGeom>
        </p:spPr>
      </p:pic>
      <p:pic>
        <p:nvPicPr>
          <p:cNvPr id="3" name="Gráfico 10">
            <a:extLst>
              <a:ext uri="{FF2B5EF4-FFF2-40B4-BE49-F238E27FC236}">
                <a16:creationId xmlns:a16="http://schemas.microsoft.com/office/drawing/2014/main" id="{CEF60878-29EB-4479-D361-540F996B67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5118" y="5432612"/>
            <a:ext cx="2463070" cy="142538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17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10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1747">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17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1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1747">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17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 calcmode="lin" valueType="num">
                                      <p:cBhvr>
                                        <p:cTn id="28" dur="10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1747">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17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1747">
                                            <p:txEl>
                                              <p:pRg st="4" end="4"/>
                                            </p:txEl>
                                          </p:spTgt>
                                        </p:tgtEl>
                                        <p:attrNameLst>
                                          <p:attrName>style.visibility</p:attrName>
                                        </p:attrNameLst>
                                      </p:cBhvr>
                                      <p:to>
                                        <p:strVal val="visible"/>
                                      </p:to>
                                    </p:set>
                                    <p:anim calcmode="lin" valueType="num">
                                      <p:cBhvr>
                                        <p:cTn id="35" dur="10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1747">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17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 calcmode="lin" valueType="num">
                                      <p:cBhvr>
                                        <p:cTn id="42" dur="10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1747">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3174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1747">
                                            <p:txEl>
                                              <p:pRg st="6" end="6"/>
                                            </p:txEl>
                                          </p:spTgt>
                                        </p:tgtEl>
                                        <p:attrNameLst>
                                          <p:attrName>style.visibility</p:attrName>
                                        </p:attrNameLst>
                                      </p:cBhvr>
                                      <p:to>
                                        <p:strVal val="visible"/>
                                      </p:to>
                                    </p:set>
                                    <p:anim calcmode="lin" valueType="num">
                                      <p:cBhvr>
                                        <p:cTn id="49" dur="10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1747">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B0C419A-92D2-47AC-BB73-42C5C472E366}"/>
              </a:ext>
            </a:extLst>
          </p:cNvPr>
          <p:cNvSpPr txBox="1"/>
          <p:nvPr/>
        </p:nvSpPr>
        <p:spPr>
          <a:xfrm>
            <a:off x="1031084" y="6355656"/>
            <a:ext cx="8030573" cy="424670"/>
          </a:xfrm>
          <a:prstGeom prst="rect">
            <a:avLst/>
          </a:prstGeom>
          <a:noFill/>
        </p:spPr>
        <p:txBody>
          <a:bodyPr wrap="square">
            <a:spAutoFit/>
          </a:bodyPr>
          <a:lstStyle/>
          <a:p>
            <a:pPr>
              <a:lnSpc>
                <a:spcPct val="107000"/>
              </a:lnSpc>
              <a:spcAft>
                <a:spcPts val="798"/>
              </a:spcAft>
            </a:pPr>
            <a:r>
              <a:rPr lang="es-CO" sz="1048" dirty="0">
                <a:solidFill>
                  <a:srgbClr val="000000"/>
                </a:solidFill>
                <a:latin typeface="Arial" panose="020B0604020202020204" pitchFamily="34" charset="0"/>
                <a:cs typeface="Arial" panose="020B0604020202020204" pitchFamily="34" charset="0"/>
              </a:rPr>
              <a:t>Fuente: GONZÁLEZ ÁVILA, L. y VARGAS ZÚÑIGA, F. (2020). Inventario analítico de marcos de cualificaciones en América Latina. OIT Cinterfor. Montevideo. Actualización 2023.</a:t>
            </a:r>
          </a:p>
        </p:txBody>
      </p:sp>
      <p:graphicFrame>
        <p:nvGraphicFramePr>
          <p:cNvPr id="8" name="Tabla 7">
            <a:extLst>
              <a:ext uri="{FF2B5EF4-FFF2-40B4-BE49-F238E27FC236}">
                <a16:creationId xmlns:a16="http://schemas.microsoft.com/office/drawing/2014/main" id="{CF01D60D-2EF8-4ED6-8DA6-0062A7B06371}"/>
              </a:ext>
            </a:extLst>
          </p:cNvPr>
          <p:cNvGraphicFramePr>
            <a:graphicFrameLocks noGrp="1"/>
          </p:cNvGraphicFramePr>
          <p:nvPr>
            <p:extLst>
              <p:ext uri="{D42A27DB-BD31-4B8C-83A1-F6EECF244321}">
                <p14:modId xmlns:p14="http://schemas.microsoft.com/office/powerpoint/2010/main" val="812083811"/>
              </p:ext>
            </p:extLst>
          </p:nvPr>
        </p:nvGraphicFramePr>
        <p:xfrm>
          <a:off x="943035" y="814001"/>
          <a:ext cx="10690936" cy="5422993"/>
        </p:xfrm>
        <a:graphic>
          <a:graphicData uri="http://schemas.openxmlformats.org/drawingml/2006/table">
            <a:tbl>
              <a:tblPr firstRow="1" firstCol="1" bandRow="1">
                <a:tableStyleId>{21E4AEA4-8DFA-4A89-87EB-49C32662AFE0}</a:tableStyleId>
              </a:tblPr>
              <a:tblGrid>
                <a:gridCol w="3481285">
                  <a:extLst>
                    <a:ext uri="{9D8B030D-6E8A-4147-A177-3AD203B41FA5}">
                      <a16:colId xmlns:a16="http://schemas.microsoft.com/office/drawing/2014/main" val="966086637"/>
                    </a:ext>
                  </a:extLst>
                </a:gridCol>
                <a:gridCol w="5126152">
                  <a:extLst>
                    <a:ext uri="{9D8B030D-6E8A-4147-A177-3AD203B41FA5}">
                      <a16:colId xmlns:a16="http://schemas.microsoft.com/office/drawing/2014/main" val="2448636520"/>
                    </a:ext>
                  </a:extLst>
                </a:gridCol>
                <a:gridCol w="2083499">
                  <a:extLst>
                    <a:ext uri="{9D8B030D-6E8A-4147-A177-3AD203B41FA5}">
                      <a16:colId xmlns:a16="http://schemas.microsoft.com/office/drawing/2014/main" val="2229490208"/>
                    </a:ext>
                  </a:extLst>
                </a:gridCol>
              </a:tblGrid>
              <a:tr h="426220">
                <a:tc>
                  <a:txBody>
                    <a:bodyPr/>
                    <a:lstStyle/>
                    <a:p>
                      <a:pPr algn="ctr">
                        <a:lnSpc>
                          <a:spcPct val="115000"/>
                        </a:lnSpc>
                        <a:spcAft>
                          <a:spcPts val="1000"/>
                        </a:spcAft>
                      </a:pPr>
                      <a:r>
                        <a:rPr lang="es-CO" sz="1600" dirty="0">
                          <a:effectLst/>
                        </a:rPr>
                        <a:t>ALCANCE</a:t>
                      </a:r>
                    </a:p>
                  </a:txBody>
                  <a:tcPr marL="44363" marR="44363" marT="0" marB="0" anchor="ctr">
                    <a:solidFill>
                      <a:schemeClr val="accent1">
                        <a:lumMod val="75000"/>
                      </a:schemeClr>
                    </a:solidFill>
                  </a:tcPr>
                </a:tc>
                <a:tc>
                  <a:txBody>
                    <a:bodyPr/>
                    <a:lstStyle/>
                    <a:p>
                      <a:pPr algn="ctr">
                        <a:lnSpc>
                          <a:spcPct val="115000"/>
                        </a:lnSpc>
                        <a:spcAft>
                          <a:spcPts val="1000"/>
                        </a:spcAft>
                      </a:pPr>
                      <a:r>
                        <a:rPr lang="es-CO" sz="1600" dirty="0">
                          <a:effectLst/>
                        </a:rPr>
                        <a:t>PAIS/REGION</a:t>
                      </a:r>
                      <a:endParaRPr lang="es-CO"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ctr">
                    <a:solidFill>
                      <a:schemeClr val="accent1">
                        <a:lumMod val="75000"/>
                      </a:schemeClr>
                    </a:solidFill>
                  </a:tcPr>
                </a:tc>
                <a:tc>
                  <a:txBody>
                    <a:bodyPr/>
                    <a:lstStyle/>
                    <a:p>
                      <a:pPr algn="ctr">
                        <a:lnSpc>
                          <a:spcPct val="115000"/>
                        </a:lnSpc>
                        <a:spcAft>
                          <a:spcPts val="1000"/>
                        </a:spcAft>
                      </a:pPr>
                      <a:r>
                        <a:rPr lang="es-CO" sz="1600" dirty="0">
                          <a:effectLst/>
                        </a:rPr>
                        <a:t>NIVELES</a:t>
                      </a:r>
                      <a:endParaRPr lang="es-CO" sz="16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ctr">
                    <a:solidFill>
                      <a:schemeClr val="accent1">
                        <a:lumMod val="75000"/>
                      </a:schemeClr>
                    </a:solidFill>
                  </a:tcPr>
                </a:tc>
                <a:extLst>
                  <a:ext uri="{0D108BD9-81ED-4DB2-BD59-A6C34878D82A}">
                    <a16:rowId xmlns:a16="http://schemas.microsoft.com/office/drawing/2014/main" val="1502717333"/>
                  </a:ext>
                </a:extLst>
              </a:tr>
              <a:tr h="331557">
                <a:tc rowSpan="9">
                  <a:txBody>
                    <a:bodyPr/>
                    <a:lstStyle/>
                    <a:p>
                      <a:pPr algn="ctr">
                        <a:lnSpc>
                          <a:spcPct val="115000"/>
                        </a:lnSpc>
                        <a:spcAft>
                          <a:spcPts val="1000"/>
                        </a:spcAft>
                      </a:pPr>
                      <a:r>
                        <a:rPr lang="es-CO" sz="1800" dirty="0">
                          <a:effectLst/>
                        </a:rPr>
                        <a:t>Marcos Nacionales  </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ctr">
                    <a:solidFill>
                      <a:schemeClr val="accent1">
                        <a:lumMod val="75000"/>
                      </a:schemeClr>
                    </a:solidFill>
                  </a:tcPr>
                </a:tc>
                <a:tc>
                  <a:txBody>
                    <a:bodyPr/>
                    <a:lstStyle/>
                    <a:p>
                      <a:pPr>
                        <a:lnSpc>
                          <a:spcPct val="115000"/>
                        </a:lnSpc>
                        <a:spcAft>
                          <a:spcPts val="1000"/>
                        </a:spcAft>
                      </a:pPr>
                      <a:r>
                        <a:rPr lang="es-CO" sz="1800" dirty="0">
                          <a:effectLst/>
                        </a:rPr>
                        <a:t>México</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9</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3401340721"/>
                  </a:ext>
                </a:extLst>
              </a:tr>
              <a:tr h="331557">
                <a:tc vMerge="1">
                  <a:txBody>
                    <a:bodyPr/>
                    <a:lstStyle/>
                    <a:p>
                      <a:endParaRPr lang="es-CO"/>
                    </a:p>
                  </a:txBody>
                  <a:tcPr/>
                </a:tc>
                <a:tc>
                  <a:txBody>
                    <a:bodyPr/>
                    <a:lstStyle/>
                    <a:p>
                      <a:pPr>
                        <a:lnSpc>
                          <a:spcPct val="115000"/>
                        </a:lnSpc>
                        <a:spcAft>
                          <a:spcPts val="1000"/>
                        </a:spcAft>
                      </a:pPr>
                      <a:r>
                        <a:rPr lang="es-CO" sz="1800" dirty="0">
                          <a:effectLst/>
                        </a:rPr>
                        <a:t>Brasil</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3208854799"/>
                  </a:ext>
                </a:extLst>
              </a:tr>
              <a:tr h="331557">
                <a:tc vMerge="1">
                  <a:txBody>
                    <a:bodyPr/>
                    <a:lstStyle/>
                    <a:p>
                      <a:endParaRPr lang="es-CO"/>
                    </a:p>
                  </a:txBody>
                  <a:tcPr/>
                </a:tc>
                <a:tc>
                  <a:txBody>
                    <a:bodyPr/>
                    <a:lstStyle/>
                    <a:p>
                      <a:pPr>
                        <a:lnSpc>
                          <a:spcPct val="115000"/>
                        </a:lnSpc>
                        <a:spcAft>
                          <a:spcPts val="1000"/>
                        </a:spcAft>
                      </a:pPr>
                      <a:r>
                        <a:rPr lang="es-CO" sz="1800" dirty="0">
                          <a:effectLst/>
                        </a:rPr>
                        <a:t>Colombia</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959615147"/>
                  </a:ext>
                </a:extLst>
              </a:tr>
              <a:tr h="331557">
                <a:tc vMerge="1">
                  <a:txBody>
                    <a:bodyPr/>
                    <a:lstStyle/>
                    <a:p>
                      <a:endParaRPr lang="es-CO"/>
                    </a:p>
                  </a:txBody>
                  <a:tcPr/>
                </a:tc>
                <a:tc>
                  <a:txBody>
                    <a:bodyPr/>
                    <a:lstStyle/>
                    <a:p>
                      <a:pPr>
                        <a:lnSpc>
                          <a:spcPct val="115000"/>
                        </a:lnSpc>
                        <a:spcAft>
                          <a:spcPts val="1000"/>
                        </a:spcAft>
                      </a:pPr>
                      <a:r>
                        <a:rPr lang="es-CO" sz="1800">
                          <a:effectLst/>
                        </a:rPr>
                        <a:t>Panamá</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2850485729"/>
                  </a:ext>
                </a:extLst>
              </a:tr>
              <a:tr h="331557">
                <a:tc vMerge="1">
                  <a:txBody>
                    <a:bodyPr/>
                    <a:lstStyle/>
                    <a:p>
                      <a:endParaRPr lang="es-CO"/>
                    </a:p>
                  </a:txBody>
                  <a:tcPr/>
                </a:tc>
                <a:tc>
                  <a:txBody>
                    <a:bodyPr/>
                    <a:lstStyle/>
                    <a:p>
                      <a:pPr>
                        <a:lnSpc>
                          <a:spcPct val="115000"/>
                        </a:lnSpc>
                        <a:spcAft>
                          <a:spcPts val="1000"/>
                        </a:spcAft>
                      </a:pPr>
                      <a:r>
                        <a:rPr lang="es-CO" sz="1800" dirty="0">
                          <a:effectLst/>
                        </a:rPr>
                        <a:t>Perú</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3156964848"/>
                  </a:ext>
                </a:extLst>
              </a:tr>
              <a:tr h="331557">
                <a:tc vMerge="1">
                  <a:txBody>
                    <a:bodyPr/>
                    <a:lstStyle/>
                    <a:p>
                      <a:endParaRPr lang="es-CO"/>
                    </a:p>
                  </a:txBody>
                  <a:tcPr/>
                </a:tc>
                <a:tc>
                  <a:txBody>
                    <a:bodyPr/>
                    <a:lstStyle/>
                    <a:p>
                      <a:pPr>
                        <a:lnSpc>
                          <a:spcPct val="115000"/>
                        </a:lnSpc>
                        <a:spcAft>
                          <a:spcPts val="1000"/>
                        </a:spcAft>
                      </a:pPr>
                      <a:r>
                        <a:rPr lang="es-CO" sz="1800" dirty="0">
                          <a:effectLst/>
                        </a:rPr>
                        <a:t>República Dominicana</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8</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1708284934"/>
                  </a:ext>
                </a:extLst>
              </a:tr>
              <a:tr h="331557">
                <a:tc vMerge="1">
                  <a:txBody>
                    <a:bodyPr/>
                    <a:lstStyle/>
                    <a:p>
                      <a:endParaRPr lang="es-CO"/>
                    </a:p>
                  </a:txBody>
                  <a:tcPr/>
                </a:tc>
                <a:tc>
                  <a:txBody>
                    <a:bodyPr/>
                    <a:lstStyle/>
                    <a:p>
                      <a:pPr>
                        <a:lnSpc>
                          <a:spcPct val="115000"/>
                        </a:lnSpc>
                        <a:spcAft>
                          <a:spcPts val="1000"/>
                        </a:spcAft>
                      </a:pPr>
                      <a:r>
                        <a:rPr lang="es-CO" sz="1800" dirty="0">
                          <a:effectLst/>
                        </a:rPr>
                        <a:t>Honduras</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dirty="0">
                          <a:effectLst/>
                        </a:rPr>
                        <a:t>6</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2041815213"/>
                  </a:ext>
                </a:extLst>
              </a:tr>
              <a:tr h="331557">
                <a:tc vMerge="1">
                  <a:txBody>
                    <a:bodyPr/>
                    <a:lstStyle/>
                    <a:p>
                      <a:endParaRPr lang="es-CO"/>
                    </a:p>
                  </a:txBody>
                  <a:tcPr/>
                </a:tc>
                <a:tc>
                  <a:txBody>
                    <a:bodyPr/>
                    <a:lstStyle/>
                    <a:p>
                      <a:pPr>
                        <a:lnSpc>
                          <a:spcPct val="115000"/>
                        </a:lnSpc>
                        <a:spcAft>
                          <a:spcPts val="1000"/>
                        </a:spcAft>
                      </a:pPr>
                      <a:r>
                        <a:rPr lang="es-CO" sz="1800" dirty="0">
                          <a:effectLst/>
                        </a:rPr>
                        <a:t>Chile</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5</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3045969857"/>
                  </a:ext>
                </a:extLst>
              </a:tr>
              <a:tr h="331557">
                <a:tc vMerge="1">
                  <a:txBody>
                    <a:bodyPr/>
                    <a:lstStyle/>
                    <a:p>
                      <a:endParaRPr lang="es-CO"/>
                    </a:p>
                  </a:txBody>
                  <a:tcPr/>
                </a:tc>
                <a:tc>
                  <a:txBody>
                    <a:bodyPr/>
                    <a:lstStyle/>
                    <a:p>
                      <a:pPr>
                        <a:lnSpc>
                          <a:spcPct val="115000"/>
                        </a:lnSpc>
                        <a:spcAft>
                          <a:spcPts val="1000"/>
                        </a:spcAft>
                      </a:pPr>
                      <a:r>
                        <a:rPr lang="es-CO" sz="1800" dirty="0">
                          <a:effectLst/>
                        </a:rPr>
                        <a:t>Costa Rica</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5</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extLst>
                  <a:ext uri="{0D108BD9-81ED-4DB2-BD59-A6C34878D82A}">
                    <a16:rowId xmlns:a16="http://schemas.microsoft.com/office/drawing/2014/main" val="36042376"/>
                  </a:ext>
                </a:extLst>
              </a:tr>
              <a:tr h="331557">
                <a:tc>
                  <a:txBody>
                    <a:bodyPr/>
                    <a:lstStyle/>
                    <a:p>
                      <a:pPr algn="ctr">
                        <a:lnSpc>
                          <a:spcPct val="115000"/>
                        </a:lnSpc>
                        <a:spcAft>
                          <a:spcPts val="1000"/>
                        </a:spcAft>
                      </a:pPr>
                      <a:r>
                        <a:rPr lang="es-CO" sz="1800" dirty="0">
                          <a:effectLst/>
                        </a:rPr>
                        <a:t>Marcos Sectoriales</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ctr">
                    <a:solidFill>
                      <a:schemeClr val="accent1">
                        <a:lumMod val="75000"/>
                      </a:schemeClr>
                    </a:solidFill>
                  </a:tcPr>
                </a:tc>
                <a:tc>
                  <a:txBody>
                    <a:bodyPr/>
                    <a:lstStyle/>
                    <a:p>
                      <a:pPr>
                        <a:lnSpc>
                          <a:spcPct val="115000"/>
                        </a:lnSpc>
                        <a:spcAft>
                          <a:spcPts val="1000"/>
                        </a:spcAft>
                      </a:pPr>
                      <a:r>
                        <a:rPr lang="es-CO" sz="1800" dirty="0">
                          <a:effectLst/>
                        </a:rPr>
                        <a:t>Minería </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a:effectLst/>
                        </a:rPr>
                        <a:t>5</a:t>
                      </a:r>
                      <a:endParaRPr lang="es-CO" sz="180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ctr"/>
                </a:tc>
                <a:extLst>
                  <a:ext uri="{0D108BD9-81ED-4DB2-BD59-A6C34878D82A}">
                    <a16:rowId xmlns:a16="http://schemas.microsoft.com/office/drawing/2014/main" val="4126309831"/>
                  </a:ext>
                </a:extLst>
              </a:tr>
              <a:tr h="307659">
                <a:tc rowSpan="5">
                  <a:txBody>
                    <a:bodyPr/>
                    <a:lstStyle/>
                    <a:p>
                      <a:pPr algn="ctr">
                        <a:lnSpc>
                          <a:spcPct val="115000"/>
                        </a:lnSpc>
                        <a:spcAft>
                          <a:spcPts val="1000"/>
                        </a:spcAft>
                      </a:pPr>
                      <a:r>
                        <a:rPr lang="es-CO" sz="1800" dirty="0">
                          <a:effectLst/>
                        </a:rPr>
                        <a:t>Marcos Regionales</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ctr">
                    <a:solidFill>
                      <a:schemeClr val="accent1">
                        <a:lumMod val="75000"/>
                      </a:schemeClr>
                    </a:solidFill>
                  </a:tcPr>
                </a:tc>
                <a:tc>
                  <a:txBody>
                    <a:bodyPr/>
                    <a:lstStyle/>
                    <a:p>
                      <a:pPr>
                        <a:lnSpc>
                          <a:spcPct val="115000"/>
                        </a:lnSpc>
                        <a:spcAft>
                          <a:spcPts val="1000"/>
                        </a:spcAft>
                      </a:pPr>
                      <a:r>
                        <a:rPr lang="es-CO" sz="1800" dirty="0">
                          <a:effectLst/>
                        </a:rPr>
                        <a:t>Educación Superior Centroamericana (MCESCA)</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dirty="0">
                          <a:effectLst/>
                        </a:rPr>
                        <a:t>5</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ctr"/>
                </a:tc>
                <a:extLst>
                  <a:ext uri="{0D108BD9-81ED-4DB2-BD59-A6C34878D82A}">
                    <a16:rowId xmlns:a16="http://schemas.microsoft.com/office/drawing/2014/main" val="1681518213"/>
                  </a:ext>
                </a:extLst>
              </a:tr>
              <a:tr h="307659">
                <a:tc vMerge="1">
                  <a:txBody>
                    <a:bodyPr/>
                    <a:lstStyle/>
                    <a:p>
                      <a:endParaRPr lang="es-CO"/>
                    </a:p>
                  </a:txBody>
                  <a:tcPr/>
                </a:tc>
                <a:tc>
                  <a:txBody>
                    <a:bodyPr/>
                    <a:lstStyle/>
                    <a:p>
                      <a:pPr marL="0" marR="0" lvl="0" indent="0" algn="l" defTabSz="912571" rtl="0" eaLnBrk="1" fontAlgn="auto" latinLnBrk="0" hangingPunct="1">
                        <a:lnSpc>
                          <a:spcPct val="115000"/>
                        </a:lnSpc>
                        <a:spcBef>
                          <a:spcPts val="0"/>
                        </a:spcBef>
                        <a:spcAft>
                          <a:spcPts val="1000"/>
                        </a:spcAft>
                        <a:buClrTx/>
                        <a:buSzTx/>
                        <a:buFontTx/>
                        <a:buNone/>
                        <a:tabLst/>
                        <a:defRPr/>
                      </a:pPr>
                      <a:r>
                        <a:rPr lang="es-CO" sz="1800" dirty="0">
                          <a:effectLst/>
                        </a:rPr>
                        <a:t>Industria Alcoholera y Azucarera (MCCAA)</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dirty="0">
                          <a:effectLst/>
                          <a:latin typeface="Calibri" panose="020F0502020204030204" pitchFamily="34" charset="0"/>
                          <a:ea typeface="Times New Roman" panose="02020603050405020304" pitchFamily="18" charset="0"/>
                          <a:cs typeface="Arial" panose="020B0604020202020204" pitchFamily="34" charset="0"/>
                        </a:rPr>
                        <a:t>8</a:t>
                      </a:r>
                    </a:p>
                  </a:txBody>
                  <a:tcPr marL="44363" marR="44363" marT="0" marB="0" anchor="ctr"/>
                </a:tc>
                <a:extLst>
                  <a:ext uri="{0D108BD9-81ED-4DB2-BD59-A6C34878D82A}">
                    <a16:rowId xmlns:a16="http://schemas.microsoft.com/office/drawing/2014/main" val="3864201070"/>
                  </a:ext>
                </a:extLst>
              </a:tr>
              <a:tr h="307659">
                <a:tc vMerge="1">
                  <a:txBody>
                    <a:bodyPr/>
                    <a:lstStyle/>
                    <a:p>
                      <a:endParaRPr lang="es-CO"/>
                    </a:p>
                  </a:txBody>
                  <a:tcPr/>
                </a:tc>
                <a:tc>
                  <a:txBody>
                    <a:bodyPr/>
                    <a:lstStyle/>
                    <a:p>
                      <a:pPr marL="0" marR="0" lvl="0" indent="0" algn="l" defTabSz="912571" rtl="0" eaLnBrk="1" fontAlgn="auto" latinLnBrk="0" hangingPunct="1">
                        <a:lnSpc>
                          <a:spcPct val="115000"/>
                        </a:lnSpc>
                        <a:spcBef>
                          <a:spcPts val="0"/>
                        </a:spcBef>
                        <a:spcAft>
                          <a:spcPts val="1000"/>
                        </a:spcAft>
                        <a:buClrTx/>
                        <a:buSzTx/>
                        <a:buFontTx/>
                        <a:buNone/>
                        <a:tabLst/>
                        <a:defRPr/>
                      </a:pPr>
                      <a:r>
                        <a:rPr lang="es-CO" sz="1800" dirty="0">
                          <a:effectLst/>
                          <a:latin typeface="Calibri" panose="020F0502020204030204" pitchFamily="34" charset="0"/>
                          <a:ea typeface="Times New Roman" panose="02020603050405020304" pitchFamily="18" charset="0"/>
                          <a:cs typeface="Arial" panose="020B0604020202020204" pitchFamily="34" charset="0"/>
                        </a:rPr>
                        <a:t>Cualificaciones Vocacionales del Caribe (CVQ)</a:t>
                      </a:r>
                    </a:p>
                  </a:txBody>
                  <a:tcPr marL="44363" marR="44363" marT="0" marB="0" anchor="b"/>
                </a:tc>
                <a:tc>
                  <a:txBody>
                    <a:bodyPr/>
                    <a:lstStyle/>
                    <a:p>
                      <a:pPr algn="ctr">
                        <a:lnSpc>
                          <a:spcPct val="115000"/>
                        </a:lnSpc>
                        <a:spcAft>
                          <a:spcPts val="1000"/>
                        </a:spcAft>
                      </a:pPr>
                      <a:r>
                        <a:rPr lang="es-CO" sz="1800" dirty="0">
                          <a:effectLst/>
                          <a:latin typeface="Calibri" panose="020F0502020204030204" pitchFamily="34" charset="0"/>
                          <a:ea typeface="Times New Roman" panose="02020603050405020304" pitchFamily="18" charset="0"/>
                          <a:cs typeface="Arial" panose="020B0604020202020204" pitchFamily="34" charset="0"/>
                        </a:rPr>
                        <a:t>5</a:t>
                      </a:r>
                    </a:p>
                  </a:txBody>
                  <a:tcPr marL="44363" marR="44363" marT="0" marB="0" anchor="ctr"/>
                </a:tc>
                <a:extLst>
                  <a:ext uri="{0D108BD9-81ED-4DB2-BD59-A6C34878D82A}">
                    <a16:rowId xmlns:a16="http://schemas.microsoft.com/office/drawing/2014/main" val="64102534"/>
                  </a:ext>
                </a:extLst>
              </a:tr>
              <a:tr h="420503">
                <a:tc vMerge="1">
                  <a:txBody>
                    <a:bodyPr/>
                    <a:lstStyle/>
                    <a:p>
                      <a:endParaRPr lang="es-CO"/>
                    </a:p>
                  </a:txBody>
                  <a:tcPr/>
                </a:tc>
                <a:tc>
                  <a:txBody>
                    <a:bodyPr/>
                    <a:lstStyle/>
                    <a:p>
                      <a:pPr marL="0" marR="0" lvl="0" indent="0" algn="l" defTabSz="912571" rtl="0" eaLnBrk="1" fontAlgn="auto" latinLnBrk="0" hangingPunct="1">
                        <a:lnSpc>
                          <a:spcPct val="115000"/>
                        </a:lnSpc>
                        <a:spcBef>
                          <a:spcPts val="0"/>
                        </a:spcBef>
                        <a:spcAft>
                          <a:spcPts val="1000"/>
                        </a:spcAft>
                        <a:buClrTx/>
                        <a:buSzTx/>
                        <a:buFontTx/>
                        <a:buNone/>
                        <a:tabLst/>
                        <a:defRPr/>
                      </a:pPr>
                      <a:r>
                        <a:rPr lang="es-CO" sz="1800" dirty="0">
                          <a:effectLst/>
                          <a:latin typeface="Calibri" panose="020F0502020204030204" pitchFamily="34" charset="0"/>
                          <a:ea typeface="Times New Roman" panose="02020603050405020304" pitchFamily="18" charset="0"/>
                          <a:cs typeface="Arial" panose="020B0604020202020204" pitchFamily="34" charset="0"/>
                        </a:rPr>
                        <a:t>MRC (OIT CINTERFOR-OEA-UNESCO) –</a:t>
                      </a:r>
                      <a:r>
                        <a:rPr lang="es-CO" sz="1800" i="0" dirty="0">
                          <a:effectLst/>
                          <a:latin typeface="Calibri" panose="020F0502020204030204" pitchFamily="34" charset="0"/>
                          <a:ea typeface="Times New Roman" panose="02020603050405020304" pitchFamily="18" charset="0"/>
                          <a:cs typeface="Arial" panose="020B0604020202020204" pitchFamily="34" charset="0"/>
                        </a:rPr>
                        <a:t>2020</a:t>
                      </a:r>
                      <a:r>
                        <a:rPr lang="es-CO" sz="1800" i="1" dirty="0">
                          <a:effectLst/>
                          <a:latin typeface="Calibri" panose="020F0502020204030204" pitchFamily="34" charset="0"/>
                          <a:ea typeface="Times New Roman" panose="02020603050405020304" pitchFamily="18" charset="0"/>
                          <a:cs typeface="Arial" panose="020B0604020202020204" pitchFamily="34" charset="0"/>
                        </a:rPr>
                        <a:t>-</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b"/>
                </a:tc>
                <a:tc>
                  <a:txBody>
                    <a:bodyPr/>
                    <a:lstStyle/>
                    <a:p>
                      <a:pPr algn="ctr">
                        <a:lnSpc>
                          <a:spcPct val="115000"/>
                        </a:lnSpc>
                        <a:spcAft>
                          <a:spcPts val="1000"/>
                        </a:spcAft>
                      </a:pPr>
                      <a:r>
                        <a:rPr lang="es-CO" sz="1800" dirty="0">
                          <a:effectLst/>
                          <a:latin typeface="Calibri" panose="020F0502020204030204" pitchFamily="34" charset="0"/>
                          <a:ea typeface="Times New Roman" panose="02020603050405020304" pitchFamily="18" charset="0"/>
                          <a:cs typeface="Arial" panose="020B0604020202020204" pitchFamily="34" charset="0"/>
                        </a:rPr>
                        <a:t>8</a:t>
                      </a:r>
                    </a:p>
                  </a:txBody>
                  <a:tcPr marL="44363" marR="44363" marT="0" marB="0" anchor="ctr"/>
                </a:tc>
                <a:extLst>
                  <a:ext uri="{0D108BD9-81ED-4DB2-BD59-A6C34878D82A}">
                    <a16:rowId xmlns:a16="http://schemas.microsoft.com/office/drawing/2014/main" val="1028774504"/>
                  </a:ext>
                </a:extLst>
              </a:tr>
              <a:tr h="337723">
                <a:tc vMerge="1">
                  <a:txBody>
                    <a:bodyPr/>
                    <a:lstStyle/>
                    <a:p>
                      <a:endParaRPr lang="es-CO"/>
                    </a:p>
                  </a:txBody>
                  <a:tcPr/>
                </a:tc>
                <a:tc>
                  <a:txBody>
                    <a:bodyPr/>
                    <a:lstStyle/>
                    <a:p>
                      <a:pPr marL="0" marR="0" lvl="0" indent="0" algn="l" defTabSz="912571" rtl="0" eaLnBrk="1" fontAlgn="auto" latinLnBrk="0" hangingPunct="1">
                        <a:lnSpc>
                          <a:spcPct val="115000"/>
                        </a:lnSpc>
                        <a:spcBef>
                          <a:spcPts val="0"/>
                        </a:spcBef>
                        <a:spcAft>
                          <a:spcPts val="1000"/>
                        </a:spcAft>
                        <a:buClrTx/>
                        <a:buSzTx/>
                        <a:buFontTx/>
                        <a:buNone/>
                        <a:tabLst/>
                        <a:defRPr/>
                      </a:pPr>
                      <a:r>
                        <a:rPr lang="es-CO" sz="1800" dirty="0">
                          <a:effectLst/>
                          <a:latin typeface="Calibri" panose="020F0502020204030204" pitchFamily="34" charset="0"/>
                          <a:ea typeface="Times New Roman" panose="02020603050405020304" pitchFamily="18" charset="0"/>
                          <a:cs typeface="Arial" panose="020B0604020202020204" pitchFamily="34" charset="0"/>
                        </a:rPr>
                        <a:t>Alianza del Pacífico (OIT CINTERFOR-CICAN) -2023-</a:t>
                      </a:r>
                    </a:p>
                  </a:txBody>
                  <a:tcPr marL="44363" marR="44363" marT="0" marB="0" anchor="b"/>
                </a:tc>
                <a:tc>
                  <a:txBody>
                    <a:bodyPr/>
                    <a:lstStyle/>
                    <a:p>
                      <a:pPr algn="ctr">
                        <a:lnSpc>
                          <a:spcPct val="115000"/>
                        </a:lnSpc>
                        <a:spcAft>
                          <a:spcPts val="1000"/>
                        </a:spcAft>
                      </a:pPr>
                      <a:r>
                        <a:rPr lang="es-CO" sz="1800" dirty="0">
                          <a:effectLst/>
                        </a:rPr>
                        <a:t>4</a:t>
                      </a:r>
                      <a:endParaRPr lang="es-CO" sz="1800" dirty="0">
                        <a:effectLst/>
                        <a:latin typeface="Calibri" panose="020F0502020204030204" pitchFamily="34" charset="0"/>
                        <a:ea typeface="Times New Roman" panose="02020603050405020304" pitchFamily="18" charset="0"/>
                        <a:cs typeface="Arial" panose="020B0604020202020204" pitchFamily="34" charset="0"/>
                      </a:endParaRPr>
                    </a:p>
                  </a:txBody>
                  <a:tcPr marL="44363" marR="44363" marT="0" marB="0" anchor="ctr"/>
                </a:tc>
                <a:extLst>
                  <a:ext uri="{0D108BD9-81ED-4DB2-BD59-A6C34878D82A}">
                    <a16:rowId xmlns:a16="http://schemas.microsoft.com/office/drawing/2014/main" val="1432519366"/>
                  </a:ext>
                </a:extLst>
              </a:tr>
            </a:tbl>
          </a:graphicData>
        </a:graphic>
      </p:graphicFrame>
      <p:sp>
        <p:nvSpPr>
          <p:cNvPr id="2" name="TextBox 1">
            <a:extLst>
              <a:ext uri="{FF2B5EF4-FFF2-40B4-BE49-F238E27FC236}">
                <a16:creationId xmlns:a16="http://schemas.microsoft.com/office/drawing/2014/main" id="{879BC481-C5DE-74C5-A38A-12BAC3B78A45}"/>
              </a:ext>
            </a:extLst>
          </p:cNvPr>
          <p:cNvSpPr txBox="1"/>
          <p:nvPr/>
        </p:nvSpPr>
        <p:spPr>
          <a:xfrm>
            <a:off x="943035" y="211431"/>
            <a:ext cx="6113212" cy="368691"/>
          </a:xfrm>
          <a:prstGeom prst="rect">
            <a:avLst/>
          </a:prstGeom>
          <a:noFill/>
        </p:spPr>
        <p:txBody>
          <a:bodyPr wrap="none" rtlCol="0">
            <a:spAutoFit/>
          </a:bodyPr>
          <a:lstStyle/>
          <a:p>
            <a:r>
              <a:rPr lang="es-CO" sz="1796" b="1" dirty="0">
                <a:solidFill>
                  <a:schemeClr val="accent1">
                    <a:lumMod val="50000"/>
                  </a:schemeClr>
                </a:solidFill>
              </a:rPr>
              <a:t>MARCOS DE CUALIFICACIONES, COBERTURA Y NIVELES EN ALC</a:t>
            </a:r>
          </a:p>
        </p:txBody>
      </p:sp>
      <p:pic>
        <p:nvPicPr>
          <p:cNvPr id="3" name="Gráfico 6">
            <a:extLst>
              <a:ext uri="{FF2B5EF4-FFF2-40B4-BE49-F238E27FC236}">
                <a16:creationId xmlns:a16="http://schemas.microsoft.com/office/drawing/2014/main" id="{17736456-2B39-0E24-6B77-BDD16EE345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61657" y="109013"/>
            <a:ext cx="2574598" cy="679408"/>
          </a:xfrm>
          <a:prstGeom prst="rect">
            <a:avLst/>
          </a:prstGeom>
        </p:spPr>
      </p:pic>
    </p:spTree>
    <p:extLst>
      <p:ext uri="{BB962C8B-B14F-4D97-AF65-F5344CB8AC3E}">
        <p14:creationId xmlns:p14="http://schemas.microsoft.com/office/powerpoint/2010/main" val="119251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BE8B-E9B1-D64B-BFE0-F2FBBE4646FE}"/>
              </a:ext>
            </a:extLst>
          </p:cNvPr>
          <p:cNvSpPr>
            <a:spLocks noGrp="1"/>
          </p:cNvSpPr>
          <p:nvPr>
            <p:ph type="title"/>
          </p:nvPr>
        </p:nvSpPr>
        <p:spPr>
          <a:xfrm>
            <a:off x="3707608" y="125413"/>
            <a:ext cx="5184775" cy="1143000"/>
          </a:xfrm>
        </p:spPr>
        <p:txBody>
          <a:bodyPr/>
          <a:lstStyle/>
          <a:p>
            <a:pPr>
              <a:defRPr/>
            </a:pPr>
            <a:r>
              <a:rPr lang="es-ES_tradnl" sz="2800" dirty="0">
                <a:solidFill>
                  <a:schemeClr val="tx2">
                    <a:lumMod val="50000"/>
                  </a:schemeClr>
                </a:solidFill>
              </a:rPr>
              <a:t>Las cualificaciones y sus rutas. Chile</a:t>
            </a:r>
            <a:endParaRPr lang="es-UY" sz="2800" dirty="0">
              <a:solidFill>
                <a:schemeClr val="tx2">
                  <a:lumMod val="50000"/>
                </a:schemeClr>
              </a:solidFill>
            </a:endParaRPr>
          </a:p>
        </p:txBody>
      </p:sp>
      <p:pic>
        <p:nvPicPr>
          <p:cNvPr id="38916" name="Imagen 6">
            <a:extLst>
              <a:ext uri="{FF2B5EF4-FFF2-40B4-BE49-F238E27FC236}">
                <a16:creationId xmlns:a16="http://schemas.microsoft.com/office/drawing/2014/main" id="{19B8075F-265C-0167-7763-F56DE50D3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826" y="968188"/>
            <a:ext cx="9870000" cy="5753287"/>
          </a:xfrm>
          <a:prstGeom prst="rect">
            <a:avLst/>
          </a:prstGeom>
          <a:noFill/>
          <a:ln>
            <a:noFill/>
          </a:ln>
          <a:effectLst>
            <a:glow>
              <a:schemeClr val="accent1">
                <a:alpha val="0"/>
              </a:schemeClr>
            </a:glow>
            <a:reflection stA="23000" endPos="65000" dist="50800" dir="5400000" sy="-100000" algn="bl" rotWithShape="0"/>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5">
            <a:extLst>
              <a:ext uri="{FF2B5EF4-FFF2-40B4-BE49-F238E27FC236}">
                <a16:creationId xmlns:a16="http://schemas.microsoft.com/office/drawing/2014/main" id="{F2785E75-6A86-50BB-ED12-8376814B4CB2}"/>
              </a:ext>
            </a:extLst>
          </p:cNvPr>
          <p:cNvSpPr txBox="1">
            <a:spLocks noChangeArrowheads="1"/>
          </p:cNvSpPr>
          <p:nvPr/>
        </p:nvSpPr>
        <p:spPr bwMode="auto">
          <a:xfrm>
            <a:off x="7812883" y="6538914"/>
            <a:ext cx="14636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s-UY" sz="1100">
                <a:latin typeface="Arial" panose="020B0604020202020204" pitchFamily="34" charset="0"/>
              </a:rPr>
              <a:t>Fuente: MCTP Chile</a:t>
            </a:r>
            <a:endParaRPr lang="es-UY" altLang="es-UY" sz="1100">
              <a:latin typeface="Arial" panose="020B06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505DBF0-80EF-A29D-C057-55D2A6FCA149}"/>
              </a:ext>
            </a:extLst>
          </p:cNvPr>
          <p:cNvGraphicFramePr/>
          <p:nvPr>
            <p:extLst>
              <p:ext uri="{D42A27DB-BD31-4B8C-83A1-F6EECF244321}">
                <p14:modId xmlns:p14="http://schemas.microsoft.com/office/powerpoint/2010/main" val="3294788438"/>
              </p:ext>
            </p:extLst>
          </p:nvPr>
        </p:nvGraphicFramePr>
        <p:xfrm>
          <a:off x="1907630" y="1565403"/>
          <a:ext cx="6750957" cy="503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FFB3EEA-82DF-0BDD-E5E0-14569AE8173F}"/>
              </a:ext>
            </a:extLst>
          </p:cNvPr>
          <p:cNvSpPr txBox="1"/>
          <p:nvPr/>
        </p:nvSpPr>
        <p:spPr>
          <a:xfrm>
            <a:off x="4454232" y="367420"/>
            <a:ext cx="5946628" cy="460895"/>
          </a:xfrm>
          <a:prstGeom prst="rect">
            <a:avLst/>
          </a:prstGeom>
          <a:noFill/>
        </p:spPr>
        <p:txBody>
          <a:bodyPr wrap="none">
            <a:spAutoFit/>
          </a:bodyPr>
          <a:lstStyle/>
          <a:p>
            <a:pPr>
              <a:defRPr/>
            </a:pPr>
            <a:r>
              <a:rPr lang="es-ES_tradnl" sz="2395" dirty="0">
                <a:solidFill>
                  <a:srgbClr val="002060"/>
                </a:solidFill>
              </a:rPr>
              <a:t>La articulación educación trabajo en los MNC. </a:t>
            </a:r>
            <a:endParaRPr lang="es-UY" sz="2395" dirty="0">
              <a:solidFill>
                <a:srgbClr val="002060"/>
              </a:solidFill>
            </a:endParaRPr>
          </a:p>
        </p:txBody>
      </p:sp>
      <p:sp>
        <p:nvSpPr>
          <p:cNvPr id="39941" name="Rectangle 5">
            <a:extLst>
              <a:ext uri="{FF2B5EF4-FFF2-40B4-BE49-F238E27FC236}">
                <a16:creationId xmlns:a16="http://schemas.microsoft.com/office/drawing/2014/main" id="{46608F02-C5B3-4286-344B-D5CE0F46BBC4}"/>
              </a:ext>
            </a:extLst>
          </p:cNvPr>
          <p:cNvSpPr>
            <a:spLocks noChangeArrowheads="1"/>
          </p:cNvSpPr>
          <p:nvPr/>
        </p:nvSpPr>
        <p:spPr bwMode="auto">
          <a:xfrm>
            <a:off x="8372841" y="6584951"/>
            <a:ext cx="2199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UY" sz="1000" dirty="0">
                <a:solidFill>
                  <a:srgbClr val="000000"/>
                </a:solidFill>
                <a:latin typeface="Arial" panose="020B0604020202020204" pitchFamily="34" charset="0"/>
              </a:rPr>
              <a:t> </a:t>
            </a:r>
          </a:p>
        </p:txBody>
      </p:sp>
      <p:grpSp>
        <p:nvGrpSpPr>
          <p:cNvPr id="2" name="Group 1">
            <a:extLst>
              <a:ext uri="{FF2B5EF4-FFF2-40B4-BE49-F238E27FC236}">
                <a16:creationId xmlns:a16="http://schemas.microsoft.com/office/drawing/2014/main" id="{FB4D9508-D650-E932-2DDC-45F2E35E3395}"/>
              </a:ext>
            </a:extLst>
          </p:cNvPr>
          <p:cNvGrpSpPr/>
          <p:nvPr/>
        </p:nvGrpSpPr>
        <p:grpSpPr>
          <a:xfrm>
            <a:off x="6365102" y="1742300"/>
            <a:ext cx="2553267" cy="2485316"/>
            <a:chOff x="2641019" y="221611"/>
            <a:chExt cx="1972113" cy="1972113"/>
          </a:xfrm>
        </p:grpSpPr>
        <p:sp>
          <p:nvSpPr>
            <p:cNvPr id="6" name="Shape 5">
              <a:extLst>
                <a:ext uri="{FF2B5EF4-FFF2-40B4-BE49-F238E27FC236}">
                  <a16:creationId xmlns:a16="http://schemas.microsoft.com/office/drawing/2014/main" id="{179D3A03-FB56-84B9-174E-CC96B62684C7}"/>
                </a:ext>
              </a:extLst>
            </p:cNvPr>
            <p:cNvSpPr/>
            <p:nvPr/>
          </p:nvSpPr>
          <p:spPr>
            <a:xfrm rot="20700000">
              <a:off x="2641019" y="221611"/>
              <a:ext cx="1972113" cy="1972113"/>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Shape 4">
              <a:extLst>
                <a:ext uri="{FF2B5EF4-FFF2-40B4-BE49-F238E27FC236}">
                  <a16:creationId xmlns:a16="http://schemas.microsoft.com/office/drawing/2014/main" id="{357E6087-FFE6-9F10-809B-E33AC16FAE18}"/>
                </a:ext>
              </a:extLst>
            </p:cNvPr>
            <p:cNvSpPr txBox="1"/>
            <p:nvPr/>
          </p:nvSpPr>
          <p:spPr>
            <a:xfrm>
              <a:off x="3073561" y="654153"/>
              <a:ext cx="1107028" cy="1107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DO" dirty="0"/>
                <a:t>Instituciones de formación</a:t>
              </a:r>
              <a:endParaRPr lang="es-DO" sz="1800" kern="1200" dirty="0"/>
            </a:p>
          </p:txBody>
        </p:sp>
      </p:grpSp>
      <p:sp>
        <p:nvSpPr>
          <p:cNvPr id="8" name="Arrow: Circular 7">
            <a:extLst>
              <a:ext uri="{FF2B5EF4-FFF2-40B4-BE49-F238E27FC236}">
                <a16:creationId xmlns:a16="http://schemas.microsoft.com/office/drawing/2014/main" id="{FD6F6E59-F52E-9570-31F9-B05F21114E58}"/>
              </a:ext>
            </a:extLst>
          </p:cNvPr>
          <p:cNvSpPr/>
          <p:nvPr/>
        </p:nvSpPr>
        <p:spPr>
          <a:xfrm rot="4705475">
            <a:off x="7446227" y="4740246"/>
            <a:ext cx="1572664" cy="846985"/>
          </a:xfrm>
          <a:prstGeom prst="circularArrow">
            <a:avLst>
              <a:gd name="adj1" fmla="val 6644"/>
              <a:gd name="adj2" fmla="val 1142319"/>
              <a:gd name="adj3" fmla="val 20484293"/>
              <a:gd name="adj4" fmla="val 11326002"/>
              <a:gd name="adj5" fmla="val 1757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9" name="Gráfico 30" descr="Flecha: giro a la derecha con relleno sólido">
            <a:extLst>
              <a:ext uri="{FF2B5EF4-FFF2-40B4-BE49-F238E27FC236}">
                <a16:creationId xmlns:a16="http://schemas.microsoft.com/office/drawing/2014/main" id="{F0128F61-C0AD-F8E0-2095-5E8077126B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73896" y="3721734"/>
            <a:ext cx="586662" cy="1173376"/>
          </a:xfrm>
          <a:prstGeom prst="rect">
            <a:avLst/>
          </a:prstGeom>
        </p:spPr>
      </p:pic>
      <p:sp>
        <p:nvSpPr>
          <p:cNvPr id="10" name="CuadroTexto 31">
            <a:extLst>
              <a:ext uri="{FF2B5EF4-FFF2-40B4-BE49-F238E27FC236}">
                <a16:creationId xmlns:a16="http://schemas.microsoft.com/office/drawing/2014/main" id="{CC2FFDAA-E3BF-E658-FCEE-C0ACB6B87DAA}"/>
              </a:ext>
            </a:extLst>
          </p:cNvPr>
          <p:cNvSpPr txBox="1"/>
          <p:nvPr/>
        </p:nvSpPr>
        <p:spPr>
          <a:xfrm>
            <a:off x="9364382" y="5042904"/>
            <a:ext cx="1734246" cy="716222"/>
          </a:xfrm>
          <a:prstGeom prst="rect">
            <a:avLst/>
          </a:prstGeom>
          <a:noFill/>
        </p:spPr>
        <p:txBody>
          <a:bodyPr wrap="square">
            <a:spAutoFit/>
          </a:bodyPr>
          <a:lstStyle/>
          <a:p>
            <a:pPr algn="ctr" defTabSz="772663"/>
            <a:r>
              <a:rPr lang="es-CO" altLang="es-CO" sz="2027" b="1" dirty="0">
                <a:solidFill>
                  <a:prstClr val="black"/>
                </a:solidFill>
                <a:latin typeface="Calibri"/>
                <a:cs typeface="Calibri" panose="020F0502020204030204" pitchFamily="34" charset="0"/>
              </a:rPr>
              <a:t>Lenguaje Común</a:t>
            </a:r>
          </a:p>
        </p:txBody>
      </p:sp>
      <p:pic>
        <p:nvPicPr>
          <p:cNvPr id="11" name="Gráfico 6">
            <a:extLst>
              <a:ext uri="{FF2B5EF4-FFF2-40B4-BE49-F238E27FC236}">
                <a16:creationId xmlns:a16="http://schemas.microsoft.com/office/drawing/2014/main" id="{6BE5E655-AC6A-85A5-30A6-7D7B9C9277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4935" y="281546"/>
            <a:ext cx="3009672" cy="79421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F43CB-8A0A-4AA0-ABEC-6174969E1A82}"/>
              </a:ext>
            </a:extLst>
          </p:cNvPr>
          <p:cNvSpPr txBox="1">
            <a:spLocks/>
          </p:cNvSpPr>
          <p:nvPr/>
        </p:nvSpPr>
        <p:spPr>
          <a:xfrm>
            <a:off x="836563" y="1166284"/>
            <a:ext cx="10495062" cy="13229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695" b="1" dirty="0">
                <a:solidFill>
                  <a:srgbClr val="0856A3"/>
                </a:solidFill>
                <a:latin typeface="Arial" panose="020B0604020202020204" pitchFamily="34" charset="0"/>
                <a:ea typeface="+mn-ea"/>
                <a:cs typeface="Arial" panose="020B0604020202020204" pitchFamily="34" charset="0"/>
              </a:rPr>
              <a:t>¿Qué es un marco regional de cualificaciones?</a:t>
            </a:r>
          </a:p>
        </p:txBody>
      </p:sp>
      <p:sp>
        <p:nvSpPr>
          <p:cNvPr id="3" name="Espace réservé du contenu 2">
            <a:extLst>
              <a:ext uri="{FF2B5EF4-FFF2-40B4-BE49-F238E27FC236}">
                <a16:creationId xmlns:a16="http://schemas.microsoft.com/office/drawing/2014/main" id="{A463E379-D4CD-4247-BEBC-44EA29D35F7E}"/>
              </a:ext>
            </a:extLst>
          </p:cNvPr>
          <p:cNvSpPr txBox="1">
            <a:spLocks/>
          </p:cNvSpPr>
          <p:nvPr/>
        </p:nvSpPr>
        <p:spPr>
          <a:xfrm>
            <a:off x="836562" y="2066263"/>
            <a:ext cx="10495062" cy="4342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194" dirty="0"/>
              <a:t>El Marco Regional de Cualificaciones es “una estructura amplia de los niveles de resultados del aprendizaje acordada por los países de una región geográfica. Es un medio para permitir que un marco nacional de cualificaciones se relacione con otro y, posteriormente, para que una cualificación en un país se compare con una cualificación en otro país" (ASEAN QRF).</a:t>
            </a:r>
          </a:p>
          <a:p>
            <a:endParaRPr lang="fr-CA" sz="2794" dirty="0"/>
          </a:p>
        </p:txBody>
      </p:sp>
      <p:sp>
        <p:nvSpPr>
          <p:cNvPr id="4" name="CuadroTexto 3">
            <a:extLst>
              <a:ext uri="{FF2B5EF4-FFF2-40B4-BE49-F238E27FC236}">
                <a16:creationId xmlns:a16="http://schemas.microsoft.com/office/drawing/2014/main" id="{D71CAFD1-1513-4E89-A2F9-D8090953A750}"/>
              </a:ext>
            </a:extLst>
          </p:cNvPr>
          <p:cNvSpPr txBox="1"/>
          <p:nvPr/>
        </p:nvSpPr>
        <p:spPr>
          <a:xfrm>
            <a:off x="836564" y="5757896"/>
            <a:ext cx="9051661" cy="414686"/>
          </a:xfrm>
          <a:prstGeom prst="rect">
            <a:avLst/>
          </a:prstGeom>
          <a:noFill/>
        </p:spPr>
        <p:txBody>
          <a:bodyPr wrap="square">
            <a:spAutoFit/>
          </a:bodyPr>
          <a:lstStyle/>
          <a:p>
            <a:r>
              <a:rPr lang="es-CO" sz="1048" dirty="0">
                <a:solidFill>
                  <a:srgbClr val="000000"/>
                </a:solidFill>
                <a:latin typeface="Arial" panose="020B0604020202020204" pitchFamily="34" charset="0"/>
                <a:cs typeface="Arial" panose="020B0604020202020204" pitchFamily="34" charset="0"/>
              </a:rPr>
              <a:t>Fuente: GONZÁLEZ ÁVILA, L. (2021). </a:t>
            </a:r>
            <a:r>
              <a:rPr lang="es-ES" sz="1048" dirty="0">
                <a:solidFill>
                  <a:srgbClr val="000000"/>
                </a:solidFill>
                <a:latin typeface="Arial" panose="020B0604020202020204" pitchFamily="34" charset="0"/>
                <a:cs typeface="Arial" panose="020B0604020202020204" pitchFamily="34" charset="0"/>
              </a:rPr>
              <a:t>Compilación de la participación de expertos en el Curso taller “Avanzando hacia un Marco Regional de Cualificaciones (MRC)”. </a:t>
            </a:r>
            <a:r>
              <a:rPr lang="es-CO" sz="1048" dirty="0">
                <a:solidFill>
                  <a:srgbClr val="000000"/>
                </a:solidFill>
                <a:latin typeface="Arial" panose="020B0604020202020204" pitchFamily="34" charset="0"/>
                <a:cs typeface="Arial" panose="020B0604020202020204" pitchFamily="34" charset="0"/>
              </a:rPr>
              <a:t>. OIT Cinterfor. Montevideo. </a:t>
            </a:r>
          </a:p>
        </p:txBody>
      </p:sp>
      <p:pic>
        <p:nvPicPr>
          <p:cNvPr id="5" name="Gráfico 6">
            <a:extLst>
              <a:ext uri="{FF2B5EF4-FFF2-40B4-BE49-F238E27FC236}">
                <a16:creationId xmlns:a16="http://schemas.microsoft.com/office/drawing/2014/main" id="{E68C9002-C768-0BA7-80C6-88E756B263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935" y="281546"/>
            <a:ext cx="3009672" cy="794219"/>
          </a:xfrm>
          <a:prstGeom prst="rect">
            <a:avLst/>
          </a:prstGeom>
        </p:spPr>
      </p:pic>
      <p:pic>
        <p:nvPicPr>
          <p:cNvPr id="6" name="Gráfico 10">
            <a:extLst>
              <a:ext uri="{FF2B5EF4-FFF2-40B4-BE49-F238E27FC236}">
                <a16:creationId xmlns:a16="http://schemas.microsoft.com/office/drawing/2014/main" id="{1CC42F21-BDFD-AFA2-260B-2F7E931919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5118" y="5432612"/>
            <a:ext cx="2463070" cy="1425388"/>
          </a:xfrm>
          <a:prstGeom prst="rect">
            <a:avLst/>
          </a:prstGeom>
        </p:spPr>
      </p:pic>
    </p:spTree>
    <p:extLst>
      <p:ext uri="{BB962C8B-B14F-4D97-AF65-F5344CB8AC3E}">
        <p14:creationId xmlns:p14="http://schemas.microsoft.com/office/powerpoint/2010/main" val="251242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681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2AAC09E5-8C1F-4372-B942-C6A0A5194DAB}"/>
              </a:ext>
            </a:extLst>
          </p:cNvPr>
          <p:cNvSpPr txBox="1">
            <a:spLocks/>
          </p:cNvSpPr>
          <p:nvPr/>
        </p:nvSpPr>
        <p:spPr>
          <a:xfrm>
            <a:off x="410676" y="991443"/>
            <a:ext cx="4434476" cy="10878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400" b="1" kern="1200">
                <a:solidFill>
                  <a:schemeClr val="tx1"/>
                </a:solidFill>
                <a:latin typeface="+mj-lt"/>
                <a:ea typeface="+mj-ea"/>
                <a:cs typeface="+mj-cs"/>
              </a:rPr>
              <a:t>Marcos Regionales de Cualificaciones</a:t>
            </a:r>
          </a:p>
        </p:txBody>
      </p:sp>
      <p:sp>
        <p:nvSpPr>
          <p:cNvPr id="14" name="Rectangle 1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7884" y="388475"/>
            <a:ext cx="73152" cy="547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676" y="2285541"/>
            <a:ext cx="438054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8F315304-2FD4-AE3C-D393-E6EEC2D8CD93}"/>
              </a:ext>
            </a:extLst>
          </p:cNvPr>
          <p:cNvSpPr txBox="1"/>
          <p:nvPr/>
        </p:nvSpPr>
        <p:spPr>
          <a:xfrm>
            <a:off x="410676" y="2684095"/>
            <a:ext cx="4602388" cy="3492868"/>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s-CO" dirty="0"/>
              <a:t>Marco Europeo de Cualificaciones (EQF 8 niveles)</a:t>
            </a:r>
          </a:p>
          <a:p>
            <a:pPr marL="342900" indent="-228600" defTabSz="914400">
              <a:lnSpc>
                <a:spcPct val="90000"/>
              </a:lnSpc>
              <a:spcAft>
                <a:spcPts val="600"/>
              </a:spcAft>
              <a:buFont typeface="Arial" panose="020B0604020202020204" pitchFamily="34" charset="0"/>
              <a:buChar char="•"/>
            </a:pPr>
            <a:r>
              <a:rPr lang="es-CO" dirty="0"/>
              <a:t>Marco de Asia pacífico y sudeste asiático. (AQRF 8 niveles)</a:t>
            </a:r>
          </a:p>
          <a:p>
            <a:pPr marL="342900" indent="-228600" defTabSz="914400">
              <a:lnSpc>
                <a:spcPct val="90000"/>
              </a:lnSpc>
              <a:spcAft>
                <a:spcPts val="600"/>
              </a:spcAft>
              <a:buFont typeface="Arial" panose="020B0604020202020204" pitchFamily="34" charset="0"/>
              <a:buChar char="•"/>
            </a:pPr>
            <a:r>
              <a:rPr lang="es-CO" dirty="0"/>
              <a:t>Comunidad del Pacífico (PRQS 10 </a:t>
            </a:r>
          </a:p>
          <a:p>
            <a:pPr marL="342900" indent="-228600" defTabSz="914400">
              <a:lnSpc>
                <a:spcPct val="90000"/>
              </a:lnSpc>
              <a:spcAft>
                <a:spcPts val="600"/>
              </a:spcAft>
              <a:buFont typeface="Arial" panose="020B0604020202020204" pitchFamily="34" charset="0"/>
              <a:buChar char="•"/>
            </a:pPr>
            <a:r>
              <a:rPr lang="es-CO" dirty="0"/>
              <a:t>África del Sur.  (SADCQF 10 niveles)</a:t>
            </a:r>
          </a:p>
          <a:p>
            <a:pPr marL="342900" indent="-228600" defTabSz="914400">
              <a:lnSpc>
                <a:spcPct val="90000"/>
              </a:lnSpc>
              <a:spcAft>
                <a:spcPts val="600"/>
              </a:spcAft>
              <a:buFont typeface="Arial" panose="020B0604020202020204" pitchFamily="34" charset="0"/>
              <a:buChar char="•"/>
            </a:pPr>
            <a:r>
              <a:rPr lang="es-CO" dirty="0"/>
              <a:t>Caribe (CVQ-CARICOM-CSME 5 Niveles)</a:t>
            </a:r>
          </a:p>
          <a:p>
            <a:pPr marL="342900" indent="-228600" defTabSz="914400">
              <a:lnSpc>
                <a:spcPct val="90000"/>
              </a:lnSpc>
              <a:spcAft>
                <a:spcPts val="600"/>
              </a:spcAft>
              <a:buFont typeface="Arial" panose="020B0604020202020204" pitchFamily="34" charset="0"/>
              <a:buChar char="•"/>
            </a:pPr>
            <a:r>
              <a:rPr lang="es-CO" dirty="0"/>
              <a:t>Marco Transnacional (TQF-VUSSC-COL 10 Niveles)</a:t>
            </a:r>
          </a:p>
          <a:p>
            <a:pPr marL="342900" indent="-228600" defTabSz="914400">
              <a:lnSpc>
                <a:spcPct val="90000"/>
              </a:lnSpc>
              <a:spcAft>
                <a:spcPts val="600"/>
              </a:spcAft>
              <a:buFont typeface="Arial" panose="020B0604020202020204" pitchFamily="34" charset="0"/>
              <a:buChar char="•"/>
            </a:pPr>
            <a:r>
              <a:rPr lang="es-CO" dirty="0"/>
              <a:t>América Latina (MRC AL 8 niveles)</a:t>
            </a:r>
          </a:p>
          <a:p>
            <a:pPr marL="342900" indent="-228600" defTabSz="914400">
              <a:lnSpc>
                <a:spcPct val="90000"/>
              </a:lnSpc>
              <a:spcAft>
                <a:spcPts val="600"/>
              </a:spcAft>
              <a:buFont typeface="Arial" panose="020B0604020202020204" pitchFamily="34" charset="0"/>
              <a:buChar char="•"/>
            </a:pPr>
            <a:r>
              <a:rPr lang="es-CO" dirty="0"/>
              <a:t>Alianza del Pacífico (MRC AP 8 niveles) </a:t>
            </a:r>
          </a:p>
        </p:txBody>
      </p:sp>
      <p:pic>
        <p:nvPicPr>
          <p:cNvPr id="6" name="Picture 5">
            <a:extLst>
              <a:ext uri="{FF2B5EF4-FFF2-40B4-BE49-F238E27FC236}">
                <a16:creationId xmlns:a16="http://schemas.microsoft.com/office/drawing/2014/main" id="{7C11A1C2-A549-6A5D-8E52-2AA58CC91775}"/>
              </a:ext>
            </a:extLst>
          </p:cNvPr>
          <p:cNvPicPr>
            <a:picLocks noChangeAspect="1"/>
          </p:cNvPicPr>
          <p:nvPr/>
        </p:nvPicPr>
        <p:blipFill>
          <a:blip r:embed="rId2"/>
          <a:stretch>
            <a:fillRect/>
          </a:stretch>
        </p:blipFill>
        <p:spPr>
          <a:xfrm>
            <a:off x="5504388" y="1991391"/>
            <a:ext cx="6427845" cy="3551384"/>
          </a:xfrm>
          <a:prstGeom prst="rect">
            <a:avLst/>
          </a:prstGeom>
        </p:spPr>
      </p:pic>
      <p:pic>
        <p:nvPicPr>
          <p:cNvPr id="8" name="Gráfico 6">
            <a:extLst>
              <a:ext uri="{FF2B5EF4-FFF2-40B4-BE49-F238E27FC236}">
                <a16:creationId xmlns:a16="http://schemas.microsoft.com/office/drawing/2014/main" id="{8A071C9A-1AE5-78AE-D68B-7D2E926852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3636" y="301725"/>
            <a:ext cx="3009672" cy="794219"/>
          </a:xfrm>
          <a:prstGeom prst="rect">
            <a:avLst/>
          </a:prstGeom>
        </p:spPr>
      </p:pic>
      <p:sp>
        <p:nvSpPr>
          <p:cNvPr id="9" name="TextBox 8">
            <a:extLst>
              <a:ext uri="{FF2B5EF4-FFF2-40B4-BE49-F238E27FC236}">
                <a16:creationId xmlns:a16="http://schemas.microsoft.com/office/drawing/2014/main" id="{F74AF573-89DD-9962-30AF-6C005B91AC60}"/>
              </a:ext>
            </a:extLst>
          </p:cNvPr>
          <p:cNvSpPr txBox="1"/>
          <p:nvPr/>
        </p:nvSpPr>
        <p:spPr>
          <a:xfrm>
            <a:off x="509350" y="6187897"/>
            <a:ext cx="4730269" cy="369332"/>
          </a:xfrm>
          <a:prstGeom prst="rect">
            <a:avLst/>
          </a:prstGeom>
          <a:noFill/>
        </p:spPr>
        <p:txBody>
          <a:bodyPr wrap="none" rtlCol="0">
            <a:spAutoFit/>
          </a:bodyPr>
          <a:lstStyle/>
          <a:p>
            <a:r>
              <a:rPr lang="es-CO" dirty="0"/>
              <a:t>ETF ha estudiado al menos 15 iniciativas de MRC</a:t>
            </a:r>
          </a:p>
        </p:txBody>
      </p:sp>
      <p:pic>
        <p:nvPicPr>
          <p:cNvPr id="10" name="Gráfico 10">
            <a:extLst>
              <a:ext uri="{FF2B5EF4-FFF2-40B4-BE49-F238E27FC236}">
                <a16:creationId xmlns:a16="http://schemas.microsoft.com/office/drawing/2014/main" id="{E81F2871-6E76-E7D3-C80E-F406C4DA12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5118" y="5432612"/>
            <a:ext cx="2463070" cy="1425388"/>
          </a:xfrm>
          <a:prstGeom prst="rect">
            <a:avLst/>
          </a:prstGeom>
        </p:spPr>
      </p:pic>
    </p:spTree>
    <p:extLst>
      <p:ext uri="{BB962C8B-B14F-4D97-AF65-F5344CB8AC3E}">
        <p14:creationId xmlns:p14="http://schemas.microsoft.com/office/powerpoint/2010/main" val="115736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Escala de tiempo, Gráfico de embudo&#10;&#10;Descripción generada automáticamente">
            <a:extLst>
              <a:ext uri="{FF2B5EF4-FFF2-40B4-BE49-F238E27FC236}">
                <a16:creationId xmlns:a16="http://schemas.microsoft.com/office/drawing/2014/main" id="{CBFADC61-76F9-4E7B-BEB2-4770F50EA24D}"/>
              </a:ext>
            </a:extLst>
          </p:cNvPr>
          <p:cNvPicPr>
            <a:picLocks noChangeAspect="1"/>
          </p:cNvPicPr>
          <p:nvPr/>
        </p:nvPicPr>
        <p:blipFill rotWithShape="1">
          <a:blip r:embed="rId2">
            <a:extLst>
              <a:ext uri="{28A0092B-C50C-407E-A947-70E740481C1C}">
                <a14:useLocalDpi xmlns:a14="http://schemas.microsoft.com/office/drawing/2010/main" val="0"/>
              </a:ext>
            </a:extLst>
          </a:blip>
          <a:srcRect t="14717" r="186" b="32504"/>
          <a:stretch/>
        </p:blipFill>
        <p:spPr>
          <a:xfrm>
            <a:off x="96933" y="196825"/>
            <a:ext cx="12071255" cy="3590408"/>
          </a:xfrm>
          <a:prstGeom prst="rect">
            <a:avLst/>
          </a:prstGeom>
        </p:spPr>
      </p:pic>
      <p:sp>
        <p:nvSpPr>
          <p:cNvPr id="9" name="CuadroTexto 8">
            <a:extLst>
              <a:ext uri="{FF2B5EF4-FFF2-40B4-BE49-F238E27FC236}">
                <a16:creationId xmlns:a16="http://schemas.microsoft.com/office/drawing/2014/main" id="{1EB115C7-57C5-49FC-8C1C-92EF5D5C5935}"/>
              </a:ext>
            </a:extLst>
          </p:cNvPr>
          <p:cNvSpPr txBox="1"/>
          <p:nvPr/>
        </p:nvSpPr>
        <p:spPr>
          <a:xfrm>
            <a:off x="532359" y="3713624"/>
            <a:ext cx="2167458" cy="2580274"/>
          </a:xfrm>
          <a:prstGeom prst="rect">
            <a:avLst/>
          </a:prstGeom>
          <a:noFill/>
        </p:spPr>
        <p:txBody>
          <a:bodyPr wrap="square" rtlCol="0">
            <a:spAutoFit/>
          </a:bodyPr>
          <a:lstStyle/>
          <a:p>
            <a:r>
              <a:rPr lang="es-ES" sz="1796" dirty="0"/>
              <a:t>Definición de la estructura básica del marco</a:t>
            </a:r>
          </a:p>
          <a:p>
            <a:r>
              <a:rPr lang="es-ES" sz="1796" dirty="0"/>
              <a:t>Validación con actores significativos de la región</a:t>
            </a:r>
          </a:p>
          <a:p>
            <a:r>
              <a:rPr lang="es-CO" sz="1796" dirty="0"/>
              <a:t>Acuerdo entre organismos promotores</a:t>
            </a:r>
          </a:p>
        </p:txBody>
      </p:sp>
      <p:sp>
        <p:nvSpPr>
          <p:cNvPr id="10" name="CuadroTexto 9">
            <a:extLst>
              <a:ext uri="{FF2B5EF4-FFF2-40B4-BE49-F238E27FC236}">
                <a16:creationId xmlns:a16="http://schemas.microsoft.com/office/drawing/2014/main" id="{F24287B4-AE94-47F0-9866-1FD34CDAC839}"/>
              </a:ext>
            </a:extLst>
          </p:cNvPr>
          <p:cNvSpPr txBox="1"/>
          <p:nvPr/>
        </p:nvSpPr>
        <p:spPr>
          <a:xfrm>
            <a:off x="2794881" y="3713624"/>
            <a:ext cx="2148446" cy="2580274"/>
          </a:xfrm>
          <a:prstGeom prst="rect">
            <a:avLst/>
          </a:prstGeom>
          <a:noFill/>
        </p:spPr>
        <p:txBody>
          <a:bodyPr wrap="square" rtlCol="0">
            <a:spAutoFit/>
          </a:bodyPr>
          <a:lstStyle/>
          <a:p>
            <a:r>
              <a:rPr lang="es-ES" sz="1796" dirty="0"/>
              <a:t>Difusión entre los gobiernos de los países</a:t>
            </a:r>
          </a:p>
          <a:p>
            <a:r>
              <a:rPr lang="es-ES" sz="1796" dirty="0"/>
              <a:t>Mecanismos de adhesión al marco regional</a:t>
            </a:r>
          </a:p>
          <a:p>
            <a:r>
              <a:rPr lang="es-ES" sz="1796" dirty="0"/>
              <a:t>Configuración de la gobernanza del marco regional</a:t>
            </a:r>
            <a:endParaRPr lang="es-CO" sz="1796" dirty="0"/>
          </a:p>
        </p:txBody>
      </p:sp>
      <p:sp>
        <p:nvSpPr>
          <p:cNvPr id="11" name="CuadroTexto 10">
            <a:extLst>
              <a:ext uri="{FF2B5EF4-FFF2-40B4-BE49-F238E27FC236}">
                <a16:creationId xmlns:a16="http://schemas.microsoft.com/office/drawing/2014/main" id="{B84766FB-073A-40F5-AC50-362ABC29285F}"/>
              </a:ext>
            </a:extLst>
          </p:cNvPr>
          <p:cNvSpPr txBox="1"/>
          <p:nvPr/>
        </p:nvSpPr>
        <p:spPr>
          <a:xfrm>
            <a:off x="4943326" y="3795710"/>
            <a:ext cx="2965996" cy="2580274"/>
          </a:xfrm>
          <a:prstGeom prst="rect">
            <a:avLst/>
          </a:prstGeom>
          <a:noFill/>
        </p:spPr>
        <p:txBody>
          <a:bodyPr wrap="square" rtlCol="0">
            <a:spAutoFit/>
          </a:bodyPr>
          <a:lstStyle/>
          <a:p>
            <a:r>
              <a:rPr lang="es-ES" sz="1796" dirty="0"/>
              <a:t>Proceso mediante el cual los marcos nacionales se analizan a la luz del marco regional</a:t>
            </a:r>
          </a:p>
          <a:p>
            <a:r>
              <a:rPr lang="es-ES" sz="1796" dirty="0"/>
              <a:t>Desarrollo de condiciones de calidad en las cualificaciones</a:t>
            </a:r>
          </a:p>
          <a:p>
            <a:r>
              <a:rPr lang="es-ES" sz="1796" dirty="0"/>
              <a:t>Reconocimiento de los sistemas de aseguramiento de calidad en las cualificaciones</a:t>
            </a:r>
            <a:endParaRPr lang="es-CO" sz="1796" dirty="0"/>
          </a:p>
        </p:txBody>
      </p:sp>
      <p:sp>
        <p:nvSpPr>
          <p:cNvPr id="12" name="CuadroTexto 11">
            <a:extLst>
              <a:ext uri="{FF2B5EF4-FFF2-40B4-BE49-F238E27FC236}">
                <a16:creationId xmlns:a16="http://schemas.microsoft.com/office/drawing/2014/main" id="{22919477-F62E-4CC2-89EE-A5486F19FBD3}"/>
              </a:ext>
            </a:extLst>
          </p:cNvPr>
          <p:cNvSpPr txBox="1"/>
          <p:nvPr/>
        </p:nvSpPr>
        <p:spPr>
          <a:xfrm>
            <a:off x="7909322" y="3795709"/>
            <a:ext cx="2243510" cy="2580274"/>
          </a:xfrm>
          <a:prstGeom prst="rect">
            <a:avLst/>
          </a:prstGeom>
          <a:noFill/>
        </p:spPr>
        <p:txBody>
          <a:bodyPr wrap="square" rtlCol="0">
            <a:spAutoFit/>
          </a:bodyPr>
          <a:lstStyle/>
          <a:p>
            <a:r>
              <a:rPr lang="es-ES" sz="1796" dirty="0"/>
              <a:t>Diseño y aplicación de esquemas de acumulación y transferencia de créditos.</a:t>
            </a:r>
          </a:p>
          <a:p>
            <a:r>
              <a:rPr lang="es-ES" sz="1796" dirty="0"/>
              <a:t>Definición de mecanismos para el reconocimiento de aprendizajes previos</a:t>
            </a:r>
            <a:endParaRPr lang="es-CO" sz="1796" dirty="0"/>
          </a:p>
        </p:txBody>
      </p:sp>
      <p:sp>
        <p:nvSpPr>
          <p:cNvPr id="13" name="CuadroTexto 12">
            <a:extLst>
              <a:ext uri="{FF2B5EF4-FFF2-40B4-BE49-F238E27FC236}">
                <a16:creationId xmlns:a16="http://schemas.microsoft.com/office/drawing/2014/main" id="{8BDF9494-41E0-4F95-B0DC-0B742A734027}"/>
              </a:ext>
            </a:extLst>
          </p:cNvPr>
          <p:cNvSpPr txBox="1"/>
          <p:nvPr/>
        </p:nvSpPr>
        <p:spPr>
          <a:xfrm>
            <a:off x="10152832" y="3827007"/>
            <a:ext cx="2015356" cy="2027358"/>
          </a:xfrm>
          <a:prstGeom prst="rect">
            <a:avLst/>
          </a:prstGeom>
          <a:noFill/>
        </p:spPr>
        <p:txBody>
          <a:bodyPr wrap="square" rtlCol="0">
            <a:spAutoFit/>
          </a:bodyPr>
          <a:lstStyle/>
          <a:p>
            <a:r>
              <a:rPr lang="es-ES" sz="1796" dirty="0"/>
              <a:t>Establecimiento de los principios, procesos y procedimientos que garanticen la calidad de las cualificaciones</a:t>
            </a:r>
            <a:endParaRPr lang="es-CO" sz="1796" dirty="0"/>
          </a:p>
        </p:txBody>
      </p:sp>
      <p:sp>
        <p:nvSpPr>
          <p:cNvPr id="18" name="CuadroTexto 17">
            <a:extLst>
              <a:ext uri="{FF2B5EF4-FFF2-40B4-BE49-F238E27FC236}">
                <a16:creationId xmlns:a16="http://schemas.microsoft.com/office/drawing/2014/main" id="{9E92B528-1889-46B3-A450-6507B8F8E8F7}"/>
              </a:ext>
            </a:extLst>
          </p:cNvPr>
          <p:cNvSpPr txBox="1"/>
          <p:nvPr/>
        </p:nvSpPr>
        <p:spPr>
          <a:xfrm>
            <a:off x="532358" y="6356970"/>
            <a:ext cx="8030573" cy="424670"/>
          </a:xfrm>
          <a:prstGeom prst="rect">
            <a:avLst/>
          </a:prstGeom>
          <a:noFill/>
        </p:spPr>
        <p:txBody>
          <a:bodyPr wrap="square">
            <a:spAutoFit/>
          </a:bodyPr>
          <a:lstStyle/>
          <a:p>
            <a:pPr>
              <a:lnSpc>
                <a:spcPct val="107000"/>
              </a:lnSpc>
              <a:spcAft>
                <a:spcPts val="798"/>
              </a:spcAft>
            </a:pPr>
            <a:r>
              <a:rPr lang="es-CO" sz="1048" dirty="0">
                <a:solidFill>
                  <a:srgbClr val="000000"/>
                </a:solidFill>
                <a:latin typeface="Arial" panose="020B0604020202020204" pitchFamily="34" charset="0"/>
                <a:cs typeface="Arial" panose="020B0604020202020204" pitchFamily="34" charset="0"/>
              </a:rPr>
              <a:t>Fuente: GONZÁLEZ ÁVILA, L. y VARGAS ZÚÑIGA, F. (2021). Marco Regional  de Cualificaciones de América Latina. OIT Cinterfor. Montevideo.</a:t>
            </a:r>
          </a:p>
        </p:txBody>
      </p:sp>
      <p:pic>
        <p:nvPicPr>
          <p:cNvPr id="2" name="Gráfico 10">
            <a:extLst>
              <a:ext uri="{FF2B5EF4-FFF2-40B4-BE49-F238E27FC236}">
                <a16:creationId xmlns:a16="http://schemas.microsoft.com/office/drawing/2014/main" id="{AF635F2C-54E2-7C58-23A5-001F20EF86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05118" y="5432612"/>
            <a:ext cx="2463070" cy="1425388"/>
          </a:xfrm>
          <a:prstGeom prst="rect">
            <a:avLst/>
          </a:prstGeom>
        </p:spPr>
      </p:pic>
    </p:spTree>
    <p:extLst>
      <p:ext uri="{BB962C8B-B14F-4D97-AF65-F5344CB8AC3E}">
        <p14:creationId xmlns:p14="http://schemas.microsoft.com/office/powerpoint/2010/main" val="307977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Connecteur droit 87">
            <a:extLst>
              <a:ext uri="{FF2B5EF4-FFF2-40B4-BE49-F238E27FC236}">
                <a16:creationId xmlns:a16="http://schemas.microsoft.com/office/drawing/2014/main" id="{F2DD91F2-960A-3F64-518A-06DD1AD20905}"/>
              </a:ext>
            </a:extLst>
          </p:cNvPr>
          <p:cNvCxnSpPr>
            <a:cxnSpLocks/>
          </p:cNvCxnSpPr>
          <p:nvPr/>
        </p:nvCxnSpPr>
        <p:spPr>
          <a:xfrm flipV="1">
            <a:off x="1028066" y="4274988"/>
            <a:ext cx="9835581" cy="55502"/>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B78EB1D-19E3-4D2D-3243-BA0E1A48565E}"/>
              </a:ext>
            </a:extLst>
          </p:cNvPr>
          <p:cNvSpPr/>
          <p:nvPr/>
        </p:nvSpPr>
        <p:spPr>
          <a:xfrm>
            <a:off x="1026692" y="5642678"/>
            <a:ext cx="11141497" cy="1208625"/>
          </a:xfrm>
          <a:prstGeom prst="rect">
            <a:avLst/>
          </a:prstGeom>
          <a:solidFill>
            <a:srgbClr val="1F4F9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sz="1796" dirty="0"/>
          </a:p>
        </p:txBody>
      </p:sp>
      <p:sp>
        <p:nvSpPr>
          <p:cNvPr id="15" name="CuadroTexto 14">
            <a:extLst>
              <a:ext uri="{FF2B5EF4-FFF2-40B4-BE49-F238E27FC236}">
                <a16:creationId xmlns:a16="http://schemas.microsoft.com/office/drawing/2014/main" id="{ADF90A85-6B7C-B471-3E4B-F9AA2B9B3BA0}"/>
              </a:ext>
            </a:extLst>
          </p:cNvPr>
          <p:cNvSpPr txBox="1"/>
          <p:nvPr/>
        </p:nvSpPr>
        <p:spPr>
          <a:xfrm>
            <a:off x="885130" y="1685860"/>
            <a:ext cx="10130282" cy="1474443"/>
          </a:xfrm>
          <a:prstGeom prst="rect">
            <a:avLst/>
          </a:prstGeom>
          <a:noFill/>
        </p:spPr>
        <p:txBody>
          <a:bodyPr wrap="square">
            <a:spAutoFit/>
          </a:bodyPr>
          <a:lstStyle/>
          <a:p>
            <a:r>
              <a:rPr lang="es-CO" sz="1796" b="1" dirty="0">
                <a:solidFill>
                  <a:schemeClr val="bg2">
                    <a:lumMod val="50000"/>
                  </a:schemeClr>
                </a:solidFill>
                <a:latin typeface="MinionPro-Regular"/>
                <a:ea typeface="Calibri" panose="020F0502020204030204" pitchFamily="34" charset="0"/>
                <a:cs typeface="Calibri" panose="020F0502020204030204" pitchFamily="34" charset="0"/>
              </a:rPr>
              <a:t>Resultado</a:t>
            </a:r>
            <a:r>
              <a:rPr lang="es-CO" sz="1796" dirty="0">
                <a:solidFill>
                  <a:schemeClr val="bg2">
                    <a:lumMod val="50000"/>
                  </a:schemeClr>
                </a:solidFill>
                <a:latin typeface="MinionPro-Regular"/>
                <a:ea typeface="Calibri" panose="020F0502020204030204" pitchFamily="34" charset="0"/>
                <a:cs typeface="Calibri" panose="020F0502020204030204" pitchFamily="34" charset="0"/>
              </a:rPr>
              <a:t>: Fortalecer el diálogo regional de la Red de Especialistas en Marcos de Cualificaciones de la Alianza del Pacífico (</a:t>
            </a:r>
            <a:r>
              <a:rPr lang="es-CO" sz="1796" b="1" dirty="0">
                <a:solidFill>
                  <a:schemeClr val="accent1"/>
                </a:solidFill>
                <a:latin typeface="MinionPro-Regular"/>
                <a:ea typeface="Calibri" panose="020F0502020204030204" pitchFamily="34" charset="0"/>
                <a:cs typeface="Calibri" panose="020F0502020204030204" pitchFamily="34" charset="0"/>
              </a:rPr>
              <a:t>REMCAP</a:t>
            </a:r>
            <a:r>
              <a:rPr lang="es-CO" sz="1796" dirty="0">
                <a:solidFill>
                  <a:schemeClr val="bg2">
                    <a:lumMod val="50000"/>
                  </a:schemeClr>
                </a:solidFill>
                <a:latin typeface="MinionPro-Regular"/>
                <a:ea typeface="Calibri" panose="020F0502020204030204" pitchFamily="34" charset="0"/>
                <a:cs typeface="Calibri" panose="020F0502020204030204" pitchFamily="34" charset="0"/>
              </a:rPr>
              <a:t>).</a:t>
            </a:r>
          </a:p>
          <a:p>
            <a:endParaRPr lang="es-CO" sz="1796" dirty="0">
              <a:solidFill>
                <a:schemeClr val="bg2">
                  <a:lumMod val="50000"/>
                </a:schemeClr>
              </a:solidFill>
              <a:latin typeface="MinionPro-Regular"/>
              <a:ea typeface="Calibri" panose="020F0502020204030204" pitchFamily="34" charset="0"/>
              <a:cs typeface="Calibri" panose="020F0502020204030204" pitchFamily="34" charset="0"/>
            </a:endParaRPr>
          </a:p>
          <a:p>
            <a:r>
              <a:rPr lang="es-CO" sz="1796" b="1" dirty="0">
                <a:solidFill>
                  <a:schemeClr val="bg2">
                    <a:lumMod val="50000"/>
                  </a:schemeClr>
                </a:solidFill>
                <a:latin typeface="MinionPro-Regular"/>
                <a:ea typeface="Calibri" panose="020F0502020204030204" pitchFamily="34" charset="0"/>
                <a:cs typeface="Calibri" panose="020F0502020204030204" pitchFamily="34" charset="0"/>
              </a:rPr>
              <a:t>Mandato</a:t>
            </a:r>
            <a:r>
              <a:rPr lang="es-CO" sz="1796" dirty="0">
                <a:solidFill>
                  <a:schemeClr val="bg2">
                    <a:lumMod val="50000"/>
                  </a:schemeClr>
                </a:solidFill>
                <a:latin typeface="MinionPro-Regular"/>
                <a:ea typeface="Calibri" panose="020F0502020204030204" pitchFamily="34" charset="0"/>
                <a:cs typeface="Calibri" panose="020F0502020204030204" pitchFamily="34" charset="0"/>
              </a:rPr>
              <a:t>: Desarrollar un Marco Regional de Cualificaciones de la Alianza del Pacífico, fundado en un interés común enunciado en la </a:t>
            </a:r>
            <a:r>
              <a:rPr lang="es-CO" sz="1796" b="1" i="1" dirty="0">
                <a:solidFill>
                  <a:srgbClr val="1F4F99"/>
                </a:solidFill>
                <a:latin typeface="MinionPro-Regular"/>
                <a:ea typeface="Calibri" panose="020F0502020204030204" pitchFamily="34" charset="0"/>
                <a:cs typeface="Calibri" panose="020F0502020204030204" pitchFamily="34" charset="0"/>
              </a:rPr>
              <a:t>Declaración de Puerto Vallarta de 2018</a:t>
            </a:r>
            <a:r>
              <a:rPr lang="es-CO" sz="1796" dirty="0">
                <a:solidFill>
                  <a:schemeClr val="bg2">
                    <a:lumMod val="50000"/>
                  </a:schemeClr>
                </a:solidFill>
                <a:latin typeface="MinionPro-Regular"/>
                <a:ea typeface="Calibri" panose="020F0502020204030204" pitchFamily="34" charset="0"/>
                <a:cs typeface="Calibri" panose="020F0502020204030204" pitchFamily="34" charset="0"/>
              </a:rPr>
              <a:t>. </a:t>
            </a:r>
            <a:endParaRPr lang="es-CO" sz="1796" dirty="0">
              <a:solidFill>
                <a:schemeClr val="bg2">
                  <a:lumMod val="50000"/>
                </a:schemeClr>
              </a:solidFill>
            </a:endParaRPr>
          </a:p>
        </p:txBody>
      </p:sp>
      <p:sp>
        <p:nvSpPr>
          <p:cNvPr id="38" name="CuadroTexto 37">
            <a:extLst>
              <a:ext uri="{FF2B5EF4-FFF2-40B4-BE49-F238E27FC236}">
                <a16:creationId xmlns:a16="http://schemas.microsoft.com/office/drawing/2014/main" id="{6CA0DEA9-966B-8727-7944-F99597207CB6}"/>
              </a:ext>
            </a:extLst>
          </p:cNvPr>
          <p:cNvSpPr txBox="1"/>
          <p:nvPr/>
        </p:nvSpPr>
        <p:spPr>
          <a:xfrm>
            <a:off x="4638467" y="708702"/>
            <a:ext cx="6572809" cy="523220"/>
          </a:xfrm>
          <a:prstGeom prst="rect">
            <a:avLst/>
          </a:prstGeom>
          <a:noFill/>
        </p:spPr>
        <p:txBody>
          <a:bodyPr wrap="square">
            <a:spAutoFit/>
          </a:bodyPr>
          <a:lstStyle/>
          <a:p>
            <a:r>
              <a:rPr lang="es-CO" sz="2800" cap="all" dirty="0">
                <a:solidFill>
                  <a:srgbClr val="1C56A3"/>
                </a:solidFill>
                <a:latin typeface="Aileron Bold" panose="00000800000000000000" pitchFamily="50" charset="0"/>
                <a:ea typeface="+mj-ea"/>
                <a:cs typeface="+mj-cs"/>
              </a:rPr>
              <a:t>MRC AP-Contexto y resultados</a:t>
            </a:r>
          </a:p>
        </p:txBody>
      </p:sp>
      <p:pic>
        <p:nvPicPr>
          <p:cNvPr id="21" name="Imagen 31">
            <a:extLst>
              <a:ext uri="{FF2B5EF4-FFF2-40B4-BE49-F238E27FC236}">
                <a16:creationId xmlns:a16="http://schemas.microsoft.com/office/drawing/2014/main" id="{15E8E044-C8DD-E4B4-6CBA-371B0B796BB9}"/>
              </a:ext>
            </a:extLst>
          </p:cNvPr>
          <p:cNvPicPr>
            <a:picLocks noChangeAspect="1"/>
          </p:cNvPicPr>
          <p:nvPr/>
        </p:nvPicPr>
        <p:blipFill rotWithShape="1">
          <a:blip r:embed="rId3"/>
          <a:srcRect l="38275" t="46519" r="52710" b="32425"/>
          <a:stretch/>
        </p:blipFill>
        <p:spPr>
          <a:xfrm>
            <a:off x="7085" y="5642678"/>
            <a:ext cx="984955" cy="1208625"/>
          </a:xfrm>
          <a:prstGeom prst="rect">
            <a:avLst/>
          </a:prstGeom>
        </p:spPr>
      </p:pic>
      <p:sp>
        <p:nvSpPr>
          <p:cNvPr id="31" name="Ellipse 30">
            <a:extLst>
              <a:ext uri="{FF2B5EF4-FFF2-40B4-BE49-F238E27FC236}">
                <a16:creationId xmlns:a16="http://schemas.microsoft.com/office/drawing/2014/main" id="{CE78EB3D-B832-A0E0-D258-3908448E7F01}"/>
              </a:ext>
            </a:extLst>
          </p:cNvPr>
          <p:cNvSpPr/>
          <p:nvPr/>
        </p:nvSpPr>
        <p:spPr>
          <a:xfrm>
            <a:off x="5960456" y="4115006"/>
            <a:ext cx="448263" cy="392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96"/>
          </a:p>
        </p:txBody>
      </p:sp>
      <p:sp>
        <p:nvSpPr>
          <p:cNvPr id="37" name="ZoneTexte 36">
            <a:extLst>
              <a:ext uri="{FF2B5EF4-FFF2-40B4-BE49-F238E27FC236}">
                <a16:creationId xmlns:a16="http://schemas.microsoft.com/office/drawing/2014/main" id="{31108AF8-566E-F632-E0C6-68F6FE047DB7}"/>
              </a:ext>
            </a:extLst>
          </p:cNvPr>
          <p:cNvSpPr txBox="1"/>
          <p:nvPr/>
        </p:nvSpPr>
        <p:spPr>
          <a:xfrm>
            <a:off x="4129926" y="4633900"/>
            <a:ext cx="1492503" cy="598992"/>
          </a:xfrm>
          <a:prstGeom prst="rect">
            <a:avLst/>
          </a:prstGeom>
          <a:noFill/>
        </p:spPr>
        <p:txBody>
          <a:bodyPr wrap="square" rtlCol="0">
            <a:spAutoFit/>
          </a:bodyPr>
          <a:lstStyle/>
          <a:p>
            <a:pPr algn="ctr"/>
            <a:r>
              <a:rPr lang="es-CO" sz="1098" dirty="0"/>
              <a:t>Mecanismos de aseguramiento de la calidad</a:t>
            </a:r>
          </a:p>
        </p:txBody>
      </p:sp>
      <p:sp>
        <p:nvSpPr>
          <p:cNvPr id="39" name="ZoneTexte 38">
            <a:extLst>
              <a:ext uri="{FF2B5EF4-FFF2-40B4-BE49-F238E27FC236}">
                <a16:creationId xmlns:a16="http://schemas.microsoft.com/office/drawing/2014/main" id="{82781622-F555-1FB7-83BA-404B7421BCF2}"/>
              </a:ext>
            </a:extLst>
          </p:cNvPr>
          <p:cNvSpPr txBox="1"/>
          <p:nvPr/>
        </p:nvSpPr>
        <p:spPr>
          <a:xfrm>
            <a:off x="5456406" y="4648192"/>
            <a:ext cx="1492503" cy="598992"/>
          </a:xfrm>
          <a:prstGeom prst="rect">
            <a:avLst/>
          </a:prstGeom>
          <a:noFill/>
        </p:spPr>
        <p:txBody>
          <a:bodyPr wrap="square" rtlCol="0">
            <a:spAutoFit/>
          </a:bodyPr>
          <a:lstStyle/>
          <a:p>
            <a:pPr algn="ctr"/>
            <a:r>
              <a:rPr lang="es-CO" sz="1098" dirty="0"/>
              <a:t>Mirada hacia los sistemas de certificaciones de la AP</a:t>
            </a:r>
          </a:p>
        </p:txBody>
      </p:sp>
      <p:sp>
        <p:nvSpPr>
          <p:cNvPr id="43" name="ZoneTexte 42">
            <a:extLst>
              <a:ext uri="{FF2B5EF4-FFF2-40B4-BE49-F238E27FC236}">
                <a16:creationId xmlns:a16="http://schemas.microsoft.com/office/drawing/2014/main" id="{6A8C650C-82E1-28E3-AD3D-E3C6972ABC06}"/>
              </a:ext>
            </a:extLst>
          </p:cNvPr>
          <p:cNvSpPr txBox="1"/>
          <p:nvPr/>
        </p:nvSpPr>
        <p:spPr>
          <a:xfrm>
            <a:off x="9255643" y="4768274"/>
            <a:ext cx="1787337" cy="522198"/>
          </a:xfrm>
          <a:prstGeom prst="rect">
            <a:avLst/>
          </a:prstGeom>
          <a:noFill/>
        </p:spPr>
        <p:txBody>
          <a:bodyPr wrap="square" rtlCol="0">
            <a:spAutoFit/>
          </a:bodyPr>
          <a:lstStyle/>
          <a:p>
            <a:pPr algn="ctr"/>
            <a:r>
              <a:rPr lang="es-CO" sz="1397" b="1" dirty="0"/>
              <a:t>Marco Regional de Cualificaciones</a:t>
            </a:r>
          </a:p>
        </p:txBody>
      </p:sp>
      <p:sp>
        <p:nvSpPr>
          <p:cNvPr id="44" name="Ellipse 43">
            <a:extLst>
              <a:ext uri="{FF2B5EF4-FFF2-40B4-BE49-F238E27FC236}">
                <a16:creationId xmlns:a16="http://schemas.microsoft.com/office/drawing/2014/main" id="{6B65B432-0D34-2CF2-1CF5-79D4A3079CA1}"/>
              </a:ext>
            </a:extLst>
          </p:cNvPr>
          <p:cNvSpPr/>
          <p:nvPr/>
        </p:nvSpPr>
        <p:spPr>
          <a:xfrm>
            <a:off x="9498090" y="3964555"/>
            <a:ext cx="642317" cy="578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96"/>
          </a:p>
        </p:txBody>
      </p:sp>
      <p:sp>
        <p:nvSpPr>
          <p:cNvPr id="58" name="Triangle isocèle 57">
            <a:extLst>
              <a:ext uri="{FF2B5EF4-FFF2-40B4-BE49-F238E27FC236}">
                <a16:creationId xmlns:a16="http://schemas.microsoft.com/office/drawing/2014/main" id="{C913D983-65FF-EACF-3267-A7BB329E4B8B}"/>
              </a:ext>
            </a:extLst>
          </p:cNvPr>
          <p:cNvSpPr/>
          <p:nvPr/>
        </p:nvSpPr>
        <p:spPr>
          <a:xfrm rot="5400000">
            <a:off x="10393798" y="4050855"/>
            <a:ext cx="491437" cy="4482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96"/>
          </a:p>
        </p:txBody>
      </p:sp>
      <p:pic>
        <p:nvPicPr>
          <p:cNvPr id="61" name="Image 60" descr="Une image contenant texte&#10;&#10;Description générée automatiquement">
            <a:extLst>
              <a:ext uri="{FF2B5EF4-FFF2-40B4-BE49-F238E27FC236}">
                <a16:creationId xmlns:a16="http://schemas.microsoft.com/office/drawing/2014/main" id="{E4BE5023-8788-D178-C8DE-DB7718936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604" y="6025448"/>
            <a:ext cx="2227160" cy="444609"/>
          </a:xfrm>
          <a:prstGeom prst="rect">
            <a:avLst/>
          </a:prstGeom>
        </p:spPr>
      </p:pic>
      <p:pic>
        <p:nvPicPr>
          <p:cNvPr id="62" name="Image 61" descr="Une image contenant texte, clipart&#10;&#10;Description générée automatiquement">
            <a:extLst>
              <a:ext uri="{FF2B5EF4-FFF2-40B4-BE49-F238E27FC236}">
                <a16:creationId xmlns:a16="http://schemas.microsoft.com/office/drawing/2014/main" id="{74511D80-1057-A985-787F-7377FACFF0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8516" y="6034955"/>
            <a:ext cx="1832329" cy="474308"/>
          </a:xfrm>
          <a:prstGeom prst="rect">
            <a:avLst/>
          </a:prstGeom>
        </p:spPr>
      </p:pic>
      <p:pic>
        <p:nvPicPr>
          <p:cNvPr id="63" name="Image 62" descr="Une image contenant texte&#10;&#10;Description générée automatiquement">
            <a:extLst>
              <a:ext uri="{FF2B5EF4-FFF2-40B4-BE49-F238E27FC236}">
                <a16:creationId xmlns:a16="http://schemas.microsoft.com/office/drawing/2014/main" id="{8CA5444C-3CD8-CFE3-E86A-8C93DB853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3685" y="5962014"/>
            <a:ext cx="2411665" cy="612163"/>
          </a:xfrm>
          <a:prstGeom prst="rect">
            <a:avLst/>
          </a:prstGeom>
        </p:spPr>
      </p:pic>
      <p:sp>
        <p:nvSpPr>
          <p:cNvPr id="68" name="Triangle isocèle 67">
            <a:extLst>
              <a:ext uri="{FF2B5EF4-FFF2-40B4-BE49-F238E27FC236}">
                <a16:creationId xmlns:a16="http://schemas.microsoft.com/office/drawing/2014/main" id="{69C0B5BB-2E57-0ADD-CB64-C8A745014576}"/>
              </a:ext>
            </a:extLst>
          </p:cNvPr>
          <p:cNvSpPr/>
          <p:nvPr/>
        </p:nvSpPr>
        <p:spPr>
          <a:xfrm rot="5400000">
            <a:off x="6616575" y="4195576"/>
            <a:ext cx="245098" cy="209170"/>
          </a:xfrm>
          <a:prstGeom prst="triangle">
            <a:avLst/>
          </a:prstGeom>
          <a:solidFill>
            <a:srgbClr val="1F4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96" dirty="0"/>
          </a:p>
        </p:txBody>
      </p:sp>
      <p:sp>
        <p:nvSpPr>
          <p:cNvPr id="70" name="ZoneTexte 69">
            <a:extLst>
              <a:ext uri="{FF2B5EF4-FFF2-40B4-BE49-F238E27FC236}">
                <a16:creationId xmlns:a16="http://schemas.microsoft.com/office/drawing/2014/main" id="{EAC1D14C-A0B2-EB1F-D870-1F0577153A37}"/>
              </a:ext>
            </a:extLst>
          </p:cNvPr>
          <p:cNvSpPr txBox="1"/>
          <p:nvPr/>
        </p:nvSpPr>
        <p:spPr>
          <a:xfrm>
            <a:off x="6580420" y="3804303"/>
            <a:ext cx="4358935" cy="270053"/>
          </a:xfrm>
          <a:prstGeom prst="rect">
            <a:avLst/>
          </a:prstGeom>
          <a:noFill/>
        </p:spPr>
        <p:txBody>
          <a:bodyPr wrap="square" rtlCol="0">
            <a:spAutoFit/>
          </a:bodyPr>
          <a:lstStyle/>
          <a:p>
            <a:r>
              <a:rPr lang="fr-CA" sz="1098" b="1" dirty="0">
                <a:solidFill>
                  <a:schemeClr val="bg2">
                    <a:lumMod val="75000"/>
                  </a:schemeClr>
                </a:solidFill>
              </a:rPr>
              <a:t>2a </a:t>
            </a:r>
            <a:r>
              <a:rPr lang="fr-CA" sz="1098" b="1" dirty="0" err="1">
                <a:solidFill>
                  <a:schemeClr val="bg2">
                    <a:lumMod val="75000"/>
                  </a:schemeClr>
                </a:solidFill>
              </a:rPr>
              <a:t>ronda</a:t>
            </a:r>
            <a:r>
              <a:rPr lang="fr-CA" sz="1098" b="1" dirty="0">
                <a:solidFill>
                  <a:schemeClr val="bg2">
                    <a:lumMod val="75000"/>
                  </a:schemeClr>
                </a:solidFill>
              </a:rPr>
              <a:t> de </a:t>
            </a:r>
            <a:r>
              <a:rPr lang="fr-CA" sz="1098" b="1" dirty="0" err="1">
                <a:solidFill>
                  <a:schemeClr val="bg2">
                    <a:lumMod val="75000"/>
                  </a:schemeClr>
                </a:solidFill>
              </a:rPr>
              <a:t>trabajo</a:t>
            </a:r>
            <a:endParaRPr lang="fr-CA" sz="1098" b="1" dirty="0">
              <a:solidFill>
                <a:schemeClr val="bg2">
                  <a:lumMod val="75000"/>
                </a:schemeClr>
              </a:solidFill>
            </a:endParaRPr>
          </a:p>
        </p:txBody>
      </p:sp>
      <p:sp>
        <p:nvSpPr>
          <p:cNvPr id="71" name="Triangle isocèle 70">
            <a:extLst>
              <a:ext uri="{FF2B5EF4-FFF2-40B4-BE49-F238E27FC236}">
                <a16:creationId xmlns:a16="http://schemas.microsoft.com/office/drawing/2014/main" id="{56461D10-7A49-0AD3-0A6D-982EA43E73E5}"/>
              </a:ext>
            </a:extLst>
          </p:cNvPr>
          <p:cNvSpPr/>
          <p:nvPr/>
        </p:nvSpPr>
        <p:spPr>
          <a:xfrm rot="5400000">
            <a:off x="976013" y="4106358"/>
            <a:ext cx="552365" cy="448262"/>
          </a:xfrm>
          <a:prstGeom prst="triangle">
            <a:avLst/>
          </a:prstGeom>
          <a:solidFill>
            <a:srgbClr val="1F4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96" dirty="0"/>
          </a:p>
        </p:txBody>
      </p:sp>
      <p:sp>
        <p:nvSpPr>
          <p:cNvPr id="73" name="ZoneTexte 72">
            <a:extLst>
              <a:ext uri="{FF2B5EF4-FFF2-40B4-BE49-F238E27FC236}">
                <a16:creationId xmlns:a16="http://schemas.microsoft.com/office/drawing/2014/main" id="{B089373B-2691-55D7-CB23-8DC6205859A8}"/>
              </a:ext>
            </a:extLst>
          </p:cNvPr>
          <p:cNvSpPr txBox="1"/>
          <p:nvPr/>
        </p:nvSpPr>
        <p:spPr>
          <a:xfrm>
            <a:off x="7795958" y="4633900"/>
            <a:ext cx="1221803" cy="598992"/>
          </a:xfrm>
          <a:prstGeom prst="rect">
            <a:avLst/>
          </a:prstGeom>
          <a:noFill/>
        </p:spPr>
        <p:txBody>
          <a:bodyPr wrap="square" rtlCol="0">
            <a:spAutoFit/>
          </a:bodyPr>
          <a:lstStyle/>
          <a:p>
            <a:pPr algn="ctr"/>
            <a:r>
              <a:rPr lang="es-CO" sz="1098" dirty="0"/>
              <a:t>Estructura básica y criterios de correlaci</a:t>
            </a:r>
            <a:r>
              <a:rPr lang="es-CO" sz="1098" dirty="0">
                <a:latin typeface="Calibri" panose="020F0502020204030204" pitchFamily="34" charset="0"/>
                <a:cs typeface="Calibri" panose="020F0502020204030204" pitchFamily="34" charset="0"/>
              </a:rPr>
              <a:t>ón</a:t>
            </a:r>
            <a:endParaRPr lang="es-CO" sz="1098" dirty="0"/>
          </a:p>
        </p:txBody>
      </p:sp>
      <p:sp>
        <p:nvSpPr>
          <p:cNvPr id="78" name="ZoneTexte 77">
            <a:extLst>
              <a:ext uri="{FF2B5EF4-FFF2-40B4-BE49-F238E27FC236}">
                <a16:creationId xmlns:a16="http://schemas.microsoft.com/office/drawing/2014/main" id="{68CD8976-1DEF-5ECA-8116-AB65FE045001}"/>
              </a:ext>
            </a:extLst>
          </p:cNvPr>
          <p:cNvSpPr txBox="1"/>
          <p:nvPr/>
        </p:nvSpPr>
        <p:spPr>
          <a:xfrm>
            <a:off x="3146113" y="3490937"/>
            <a:ext cx="3398286" cy="307176"/>
          </a:xfrm>
          <a:prstGeom prst="rect">
            <a:avLst/>
          </a:prstGeom>
          <a:solidFill>
            <a:schemeClr val="accent1">
              <a:lumMod val="40000"/>
              <a:lumOff val="60000"/>
            </a:schemeClr>
          </a:solidFill>
          <a:ln>
            <a:solidFill>
              <a:schemeClr val="tx2">
                <a:lumMod val="50000"/>
                <a:lumOff val="50000"/>
              </a:schemeClr>
            </a:solidFill>
          </a:ln>
        </p:spPr>
        <p:txBody>
          <a:bodyPr wrap="square" rtlCol="0">
            <a:spAutoFit/>
          </a:bodyPr>
          <a:lstStyle/>
          <a:p>
            <a:pPr algn="ctr"/>
            <a:r>
              <a:rPr lang="fr-CA" sz="1198" dirty="0"/>
              <a:t> </a:t>
            </a:r>
            <a:r>
              <a:rPr lang="fr-CA" sz="1397" b="1" dirty="0">
                <a:solidFill>
                  <a:schemeClr val="bg1"/>
                </a:solidFill>
              </a:rPr>
              <a:t>2021</a:t>
            </a:r>
            <a:endParaRPr lang="fr-CA" sz="1198" b="1" dirty="0">
              <a:solidFill>
                <a:schemeClr val="bg1"/>
              </a:solidFill>
            </a:endParaRPr>
          </a:p>
        </p:txBody>
      </p:sp>
      <p:sp>
        <p:nvSpPr>
          <p:cNvPr id="80" name="ZoneTexte 79">
            <a:extLst>
              <a:ext uri="{FF2B5EF4-FFF2-40B4-BE49-F238E27FC236}">
                <a16:creationId xmlns:a16="http://schemas.microsoft.com/office/drawing/2014/main" id="{514EE76C-952D-7CD3-CB80-6A21C2943B64}"/>
              </a:ext>
            </a:extLst>
          </p:cNvPr>
          <p:cNvSpPr txBox="1"/>
          <p:nvPr/>
        </p:nvSpPr>
        <p:spPr>
          <a:xfrm>
            <a:off x="996670" y="3488850"/>
            <a:ext cx="2113422" cy="307176"/>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fr-CA" sz="1198" dirty="0"/>
              <a:t> </a:t>
            </a:r>
            <a:r>
              <a:rPr lang="fr-CA" sz="1397" b="1" dirty="0">
                <a:solidFill>
                  <a:schemeClr val="bg1"/>
                </a:solidFill>
              </a:rPr>
              <a:t>2020</a:t>
            </a:r>
            <a:endParaRPr lang="fr-CA" sz="1198" b="1" dirty="0">
              <a:solidFill>
                <a:schemeClr val="bg1"/>
              </a:solidFill>
            </a:endParaRPr>
          </a:p>
        </p:txBody>
      </p:sp>
      <p:sp>
        <p:nvSpPr>
          <p:cNvPr id="81" name="ZoneTexte 80">
            <a:extLst>
              <a:ext uri="{FF2B5EF4-FFF2-40B4-BE49-F238E27FC236}">
                <a16:creationId xmlns:a16="http://schemas.microsoft.com/office/drawing/2014/main" id="{844AD599-B5D4-03A8-969F-655F89F58A03}"/>
              </a:ext>
            </a:extLst>
          </p:cNvPr>
          <p:cNvSpPr txBox="1"/>
          <p:nvPr/>
        </p:nvSpPr>
        <p:spPr>
          <a:xfrm>
            <a:off x="6580421" y="3485643"/>
            <a:ext cx="3218168" cy="307176"/>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algn="ctr"/>
            <a:r>
              <a:rPr lang="fr-CA" sz="1198" dirty="0"/>
              <a:t> </a:t>
            </a:r>
            <a:r>
              <a:rPr lang="fr-CA" sz="1397" b="1" dirty="0">
                <a:solidFill>
                  <a:schemeClr val="bg1"/>
                </a:solidFill>
              </a:rPr>
              <a:t>2022</a:t>
            </a:r>
            <a:endParaRPr lang="fr-CA" sz="1198" b="1" dirty="0">
              <a:solidFill>
                <a:schemeClr val="bg1"/>
              </a:solidFill>
            </a:endParaRPr>
          </a:p>
        </p:txBody>
      </p:sp>
      <p:sp>
        <p:nvSpPr>
          <p:cNvPr id="82" name="ZoneTexte 81">
            <a:extLst>
              <a:ext uri="{FF2B5EF4-FFF2-40B4-BE49-F238E27FC236}">
                <a16:creationId xmlns:a16="http://schemas.microsoft.com/office/drawing/2014/main" id="{CBE656D8-0CBE-B33A-1D19-3699885ED497}"/>
              </a:ext>
            </a:extLst>
          </p:cNvPr>
          <p:cNvSpPr txBox="1"/>
          <p:nvPr/>
        </p:nvSpPr>
        <p:spPr>
          <a:xfrm>
            <a:off x="9830625" y="3484842"/>
            <a:ext cx="1108730" cy="307176"/>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algn="ctr"/>
            <a:r>
              <a:rPr lang="fr-CA" sz="1198" dirty="0"/>
              <a:t> </a:t>
            </a:r>
            <a:r>
              <a:rPr lang="fr-CA" sz="1397" b="1" dirty="0">
                <a:solidFill>
                  <a:schemeClr val="bg1"/>
                </a:solidFill>
              </a:rPr>
              <a:t>2023</a:t>
            </a:r>
            <a:endParaRPr lang="fr-CA" sz="1198" b="1" dirty="0">
              <a:solidFill>
                <a:schemeClr val="bg1"/>
              </a:solidFill>
            </a:endParaRPr>
          </a:p>
        </p:txBody>
      </p:sp>
      <p:sp>
        <p:nvSpPr>
          <p:cNvPr id="91" name="ZoneTexte 90">
            <a:extLst>
              <a:ext uri="{FF2B5EF4-FFF2-40B4-BE49-F238E27FC236}">
                <a16:creationId xmlns:a16="http://schemas.microsoft.com/office/drawing/2014/main" id="{E3859720-9263-6D2F-64D6-39DF1DDB1A67}"/>
              </a:ext>
            </a:extLst>
          </p:cNvPr>
          <p:cNvSpPr txBox="1"/>
          <p:nvPr/>
        </p:nvSpPr>
        <p:spPr>
          <a:xfrm>
            <a:off x="6053237" y="4164466"/>
            <a:ext cx="262700" cy="276458"/>
          </a:xfrm>
          <a:prstGeom prst="rect">
            <a:avLst/>
          </a:prstGeom>
          <a:noFill/>
        </p:spPr>
        <p:txBody>
          <a:bodyPr wrap="none" rtlCol="0">
            <a:spAutoFit/>
          </a:bodyPr>
          <a:lstStyle/>
          <a:p>
            <a:r>
              <a:rPr lang="fr-CA" sz="1198" dirty="0">
                <a:solidFill>
                  <a:schemeClr val="bg1"/>
                </a:solidFill>
              </a:rPr>
              <a:t>1</a:t>
            </a:r>
            <a:endParaRPr lang="fr-CA" sz="1796" dirty="0">
              <a:solidFill>
                <a:schemeClr val="bg1"/>
              </a:solidFill>
            </a:endParaRPr>
          </a:p>
        </p:txBody>
      </p:sp>
      <p:sp>
        <p:nvSpPr>
          <p:cNvPr id="101" name="Ellipse 100">
            <a:extLst>
              <a:ext uri="{FF2B5EF4-FFF2-40B4-BE49-F238E27FC236}">
                <a16:creationId xmlns:a16="http://schemas.microsoft.com/office/drawing/2014/main" id="{49320B66-7372-34BA-34F4-843C0359A933}"/>
              </a:ext>
            </a:extLst>
          </p:cNvPr>
          <p:cNvSpPr/>
          <p:nvPr/>
        </p:nvSpPr>
        <p:spPr>
          <a:xfrm>
            <a:off x="4638467" y="4106526"/>
            <a:ext cx="448263" cy="392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96"/>
          </a:p>
        </p:txBody>
      </p:sp>
      <p:sp>
        <p:nvSpPr>
          <p:cNvPr id="102" name="ZoneTexte 101">
            <a:extLst>
              <a:ext uri="{FF2B5EF4-FFF2-40B4-BE49-F238E27FC236}">
                <a16:creationId xmlns:a16="http://schemas.microsoft.com/office/drawing/2014/main" id="{2FEC7E32-F09C-7FD8-3E5B-1CC7290A861E}"/>
              </a:ext>
            </a:extLst>
          </p:cNvPr>
          <p:cNvSpPr txBox="1"/>
          <p:nvPr/>
        </p:nvSpPr>
        <p:spPr>
          <a:xfrm>
            <a:off x="4739071" y="4158780"/>
            <a:ext cx="262700" cy="276458"/>
          </a:xfrm>
          <a:prstGeom prst="rect">
            <a:avLst/>
          </a:prstGeom>
          <a:noFill/>
        </p:spPr>
        <p:txBody>
          <a:bodyPr wrap="none" rtlCol="0">
            <a:spAutoFit/>
          </a:bodyPr>
          <a:lstStyle/>
          <a:p>
            <a:r>
              <a:rPr lang="fr-CA" sz="1198" dirty="0">
                <a:solidFill>
                  <a:schemeClr val="bg1"/>
                </a:solidFill>
              </a:rPr>
              <a:t>2</a:t>
            </a:r>
            <a:endParaRPr lang="fr-CA" sz="1796" dirty="0">
              <a:solidFill>
                <a:schemeClr val="bg1"/>
              </a:solidFill>
            </a:endParaRPr>
          </a:p>
        </p:txBody>
      </p:sp>
      <p:sp>
        <p:nvSpPr>
          <p:cNvPr id="106" name="Ellipse 105">
            <a:extLst>
              <a:ext uri="{FF2B5EF4-FFF2-40B4-BE49-F238E27FC236}">
                <a16:creationId xmlns:a16="http://schemas.microsoft.com/office/drawing/2014/main" id="{90E8FDE7-47DB-7467-194E-07A6EB755D96}"/>
              </a:ext>
            </a:extLst>
          </p:cNvPr>
          <p:cNvSpPr/>
          <p:nvPr/>
        </p:nvSpPr>
        <p:spPr>
          <a:xfrm>
            <a:off x="8165698" y="4093466"/>
            <a:ext cx="448263" cy="392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96"/>
          </a:p>
        </p:txBody>
      </p:sp>
      <p:sp>
        <p:nvSpPr>
          <p:cNvPr id="103" name="ZoneTexte 102">
            <a:extLst>
              <a:ext uri="{FF2B5EF4-FFF2-40B4-BE49-F238E27FC236}">
                <a16:creationId xmlns:a16="http://schemas.microsoft.com/office/drawing/2014/main" id="{2E1E77E2-D560-A800-869E-0C793D256CA1}"/>
              </a:ext>
            </a:extLst>
          </p:cNvPr>
          <p:cNvSpPr txBox="1"/>
          <p:nvPr/>
        </p:nvSpPr>
        <p:spPr>
          <a:xfrm>
            <a:off x="8257439" y="4134833"/>
            <a:ext cx="262700" cy="276458"/>
          </a:xfrm>
          <a:prstGeom prst="rect">
            <a:avLst/>
          </a:prstGeom>
          <a:noFill/>
        </p:spPr>
        <p:txBody>
          <a:bodyPr wrap="square" rtlCol="0">
            <a:spAutoFit/>
          </a:bodyPr>
          <a:lstStyle/>
          <a:p>
            <a:r>
              <a:rPr lang="fr-CA" sz="1198" dirty="0">
                <a:solidFill>
                  <a:schemeClr val="bg1"/>
                </a:solidFill>
              </a:rPr>
              <a:t>3</a:t>
            </a:r>
            <a:endParaRPr lang="fr-CA" sz="1796" dirty="0">
              <a:solidFill>
                <a:schemeClr val="bg1"/>
              </a:solidFill>
            </a:endParaRPr>
          </a:p>
        </p:txBody>
      </p:sp>
      <p:sp>
        <p:nvSpPr>
          <p:cNvPr id="104" name="ZoneTexte 103">
            <a:extLst>
              <a:ext uri="{FF2B5EF4-FFF2-40B4-BE49-F238E27FC236}">
                <a16:creationId xmlns:a16="http://schemas.microsoft.com/office/drawing/2014/main" id="{F79282DE-EF7A-330F-19CC-F935886958B9}"/>
              </a:ext>
            </a:extLst>
          </p:cNvPr>
          <p:cNvSpPr txBox="1"/>
          <p:nvPr/>
        </p:nvSpPr>
        <p:spPr>
          <a:xfrm>
            <a:off x="9689895" y="4121939"/>
            <a:ext cx="262700" cy="276458"/>
          </a:xfrm>
          <a:prstGeom prst="rect">
            <a:avLst/>
          </a:prstGeom>
          <a:noFill/>
        </p:spPr>
        <p:txBody>
          <a:bodyPr wrap="none" rtlCol="0">
            <a:spAutoFit/>
          </a:bodyPr>
          <a:lstStyle/>
          <a:p>
            <a:r>
              <a:rPr lang="fr-CA" sz="1198" dirty="0">
                <a:solidFill>
                  <a:schemeClr val="bg1"/>
                </a:solidFill>
              </a:rPr>
              <a:t>4</a:t>
            </a:r>
            <a:endParaRPr lang="fr-CA" sz="1796" dirty="0">
              <a:solidFill>
                <a:schemeClr val="bg1"/>
              </a:solidFill>
            </a:endParaRPr>
          </a:p>
        </p:txBody>
      </p:sp>
      <p:pic>
        <p:nvPicPr>
          <p:cNvPr id="2" name="Image 1" descr="Une image contenant texte, clipart&#10;&#10;Description générée automatiquement">
            <a:extLst>
              <a:ext uri="{FF2B5EF4-FFF2-40B4-BE49-F238E27FC236}">
                <a16:creationId xmlns:a16="http://schemas.microsoft.com/office/drawing/2014/main" id="{2B74D91B-10C4-967E-E8DE-65E39A57D848}"/>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5933" y="5916982"/>
            <a:ext cx="1459832" cy="612162"/>
          </a:xfrm>
          <a:prstGeom prst="rect">
            <a:avLst/>
          </a:prstGeom>
          <a:noFill/>
          <a:ln>
            <a:noFill/>
          </a:ln>
        </p:spPr>
      </p:pic>
      <p:pic>
        <p:nvPicPr>
          <p:cNvPr id="3" name="Gráfico 6">
            <a:extLst>
              <a:ext uri="{FF2B5EF4-FFF2-40B4-BE49-F238E27FC236}">
                <a16:creationId xmlns:a16="http://schemas.microsoft.com/office/drawing/2014/main" id="{1C8A7D24-8BBD-2111-0E79-B8933E2476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5130" y="453857"/>
            <a:ext cx="3009672" cy="794219"/>
          </a:xfrm>
          <a:prstGeom prst="rect">
            <a:avLst/>
          </a:prstGeom>
        </p:spPr>
      </p:pic>
    </p:spTree>
    <p:extLst>
      <p:ext uri="{BB962C8B-B14F-4D97-AF65-F5344CB8AC3E}">
        <p14:creationId xmlns:p14="http://schemas.microsoft.com/office/powerpoint/2010/main" val="129184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CB72EF-F404-F985-9929-034A07D44075}"/>
              </a:ext>
            </a:extLst>
          </p:cNvPr>
          <p:cNvSpPr>
            <a:spLocks noGrp="1"/>
          </p:cNvSpPr>
          <p:nvPr>
            <p:ph idx="1"/>
          </p:nvPr>
        </p:nvSpPr>
        <p:spPr>
          <a:xfrm>
            <a:off x="972281" y="2639280"/>
            <a:ext cx="7392490" cy="1857715"/>
          </a:xfrm>
        </p:spPr>
        <p:txBody>
          <a:bodyPr anchor="ctr">
            <a:normAutofit/>
          </a:bodyPr>
          <a:lstStyle/>
          <a:p>
            <a:pPr marL="0" indent="0" algn="just">
              <a:buNone/>
            </a:pPr>
            <a:r>
              <a:rPr lang="es-ES" sz="2395" i="1" dirty="0">
                <a:solidFill>
                  <a:srgbClr val="103B74"/>
                </a:solidFill>
                <a:latin typeface="Calibri" panose="020F0502020204030204" pitchFamily="34" charset="0"/>
              </a:rPr>
              <a:t>Promover la movilidad educativa, formativa y laboral entre los países de la Alianza Pacífico a partir de mecanismos de reconocimiento de aprendizajes, independientemente de la manera o lugar en que las personas los hayan obtenido. </a:t>
            </a:r>
            <a:endParaRPr lang="en-US" i="1" dirty="0">
              <a:solidFill>
                <a:srgbClr val="103B74"/>
              </a:solidFill>
            </a:endParaRPr>
          </a:p>
        </p:txBody>
      </p:sp>
      <p:sp>
        <p:nvSpPr>
          <p:cNvPr id="7" name="Rectangle : coins arrondis 6">
            <a:extLst>
              <a:ext uri="{FF2B5EF4-FFF2-40B4-BE49-F238E27FC236}">
                <a16:creationId xmlns:a16="http://schemas.microsoft.com/office/drawing/2014/main" id="{2BD80DEA-ECF1-B263-AA89-43AB391DAD95}"/>
              </a:ext>
            </a:extLst>
          </p:cNvPr>
          <p:cNvSpPr/>
          <p:nvPr/>
        </p:nvSpPr>
        <p:spPr>
          <a:xfrm>
            <a:off x="753060" y="2361003"/>
            <a:ext cx="7830934" cy="24075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796"/>
          </a:p>
        </p:txBody>
      </p:sp>
      <p:sp>
        <p:nvSpPr>
          <p:cNvPr id="10" name="Titre 9">
            <a:extLst>
              <a:ext uri="{FF2B5EF4-FFF2-40B4-BE49-F238E27FC236}">
                <a16:creationId xmlns:a16="http://schemas.microsoft.com/office/drawing/2014/main" id="{9E3C3B72-5A31-ADDD-56DA-77E13A52CF96}"/>
              </a:ext>
            </a:extLst>
          </p:cNvPr>
          <p:cNvSpPr>
            <a:spLocks noGrp="1"/>
          </p:cNvSpPr>
          <p:nvPr>
            <p:ph type="title"/>
          </p:nvPr>
        </p:nvSpPr>
        <p:spPr/>
        <p:txBody>
          <a:bodyPr/>
          <a:lstStyle/>
          <a:p>
            <a:r>
              <a:rPr lang="fr-CA" dirty="0"/>
              <a:t>Objetivo del MRC AP</a:t>
            </a:r>
          </a:p>
        </p:txBody>
      </p:sp>
      <p:pic>
        <p:nvPicPr>
          <p:cNvPr id="2" name="Picture 1">
            <a:extLst>
              <a:ext uri="{FF2B5EF4-FFF2-40B4-BE49-F238E27FC236}">
                <a16:creationId xmlns:a16="http://schemas.microsoft.com/office/drawing/2014/main" id="{BD1047B8-DC3C-EA8A-C365-AFE823443D7B}"/>
              </a:ext>
            </a:extLst>
          </p:cNvPr>
          <p:cNvPicPr>
            <a:picLocks noChangeAspect="1"/>
          </p:cNvPicPr>
          <p:nvPr/>
        </p:nvPicPr>
        <p:blipFill>
          <a:blip r:embed="rId2"/>
          <a:stretch>
            <a:fillRect/>
          </a:stretch>
        </p:blipFill>
        <p:spPr>
          <a:xfrm>
            <a:off x="5177776" y="135779"/>
            <a:ext cx="6593213" cy="6858000"/>
          </a:xfrm>
          <a:prstGeom prst="rect">
            <a:avLst/>
          </a:prstGeom>
        </p:spPr>
      </p:pic>
      <p:pic>
        <p:nvPicPr>
          <p:cNvPr id="3" name="Gráfico 10">
            <a:extLst>
              <a:ext uri="{FF2B5EF4-FFF2-40B4-BE49-F238E27FC236}">
                <a16:creationId xmlns:a16="http://schemas.microsoft.com/office/drawing/2014/main" id="{5D9DD1DD-D5D1-8308-5E88-F28D90AE69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05118" y="5432612"/>
            <a:ext cx="2463070" cy="1425388"/>
          </a:xfrm>
          <a:prstGeom prst="rect">
            <a:avLst/>
          </a:prstGeom>
        </p:spPr>
      </p:pic>
    </p:spTree>
    <p:extLst>
      <p:ext uri="{BB962C8B-B14F-4D97-AF65-F5344CB8AC3E}">
        <p14:creationId xmlns:p14="http://schemas.microsoft.com/office/powerpoint/2010/main" val="345514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8">
            <a:extLst>
              <a:ext uri="{FF2B5EF4-FFF2-40B4-BE49-F238E27FC236}">
                <a16:creationId xmlns:a16="http://schemas.microsoft.com/office/drawing/2014/main" id="{C58484F5-2AAA-F63C-E553-831C09E2DBA9}"/>
              </a:ext>
            </a:extLst>
          </p:cNvPr>
          <p:cNvGraphicFramePr>
            <a:graphicFrameLocks noGrp="1"/>
          </p:cNvGraphicFramePr>
          <p:nvPr>
            <p:ph idx="1"/>
            <p:extLst>
              <p:ext uri="{D42A27DB-BD31-4B8C-83A1-F6EECF244321}">
                <p14:modId xmlns:p14="http://schemas.microsoft.com/office/powerpoint/2010/main" val="928308121"/>
              </p:ext>
            </p:extLst>
          </p:nvPr>
        </p:nvGraphicFramePr>
        <p:xfrm>
          <a:off x="1996342" y="1591294"/>
          <a:ext cx="8382690" cy="4536451"/>
        </p:xfrm>
        <a:graphic>
          <a:graphicData uri="http://schemas.openxmlformats.org/drawingml/2006/table">
            <a:tbl>
              <a:tblPr firstRow="1" firstCol="1" bandRow="1">
                <a:tableStyleId>{5C22544A-7EE6-4342-B048-85BDC9FD1C3A}</a:tableStyleId>
              </a:tblPr>
              <a:tblGrid>
                <a:gridCol w="1499759">
                  <a:extLst>
                    <a:ext uri="{9D8B030D-6E8A-4147-A177-3AD203B41FA5}">
                      <a16:colId xmlns:a16="http://schemas.microsoft.com/office/drawing/2014/main" val="2765489766"/>
                    </a:ext>
                  </a:extLst>
                </a:gridCol>
                <a:gridCol w="1629685">
                  <a:extLst>
                    <a:ext uri="{9D8B030D-6E8A-4147-A177-3AD203B41FA5}">
                      <a16:colId xmlns:a16="http://schemas.microsoft.com/office/drawing/2014/main" val="3148661676"/>
                    </a:ext>
                  </a:extLst>
                </a:gridCol>
                <a:gridCol w="1631287">
                  <a:extLst>
                    <a:ext uri="{9D8B030D-6E8A-4147-A177-3AD203B41FA5}">
                      <a16:colId xmlns:a16="http://schemas.microsoft.com/office/drawing/2014/main" val="2736141763"/>
                    </a:ext>
                  </a:extLst>
                </a:gridCol>
                <a:gridCol w="1629685">
                  <a:extLst>
                    <a:ext uri="{9D8B030D-6E8A-4147-A177-3AD203B41FA5}">
                      <a16:colId xmlns:a16="http://schemas.microsoft.com/office/drawing/2014/main" val="1743064193"/>
                    </a:ext>
                  </a:extLst>
                </a:gridCol>
                <a:gridCol w="1992274">
                  <a:extLst>
                    <a:ext uri="{9D8B030D-6E8A-4147-A177-3AD203B41FA5}">
                      <a16:colId xmlns:a16="http://schemas.microsoft.com/office/drawing/2014/main" val="868908049"/>
                    </a:ext>
                  </a:extLst>
                </a:gridCol>
              </a:tblGrid>
              <a:tr h="924019">
                <a:tc>
                  <a:txBody>
                    <a:bodyPr/>
                    <a:lstStyle/>
                    <a:p>
                      <a:pPr algn="ctr">
                        <a:lnSpc>
                          <a:spcPct val="107000"/>
                        </a:lnSpc>
                        <a:spcAft>
                          <a:spcPts val="800"/>
                        </a:spcAft>
                      </a:pPr>
                      <a:r>
                        <a:rPr lang="es-CO" sz="1800">
                          <a:effectLst/>
                        </a:rPr>
                        <a:t>Nivel MRC AP</a:t>
                      </a:r>
                      <a:endParaRPr lang="es-CO" sz="18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800">
                          <a:effectLst/>
                        </a:rPr>
                        <a:t>Chile</a:t>
                      </a:r>
                      <a:endParaRPr lang="es-CO" sz="18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800">
                          <a:effectLst/>
                        </a:rPr>
                        <a:t>Colombia</a:t>
                      </a:r>
                      <a:endParaRPr lang="es-CO" sz="18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800" dirty="0">
                          <a:effectLst/>
                        </a:rPr>
                        <a:t>México</a:t>
                      </a:r>
                      <a:endParaRPr lang="es-CO" sz="18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800" dirty="0">
                          <a:effectLst/>
                        </a:rPr>
                        <a:t>Perú</a:t>
                      </a:r>
                      <a:endParaRPr lang="es-CO" sz="18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278450105"/>
                  </a:ext>
                </a:extLst>
              </a:tr>
              <a:tr h="451554">
                <a:tc>
                  <a:txBody>
                    <a:bodyPr/>
                    <a:lstStyle/>
                    <a:p>
                      <a:pPr algn="ctr">
                        <a:lnSpc>
                          <a:spcPct val="107000"/>
                        </a:lnSpc>
                        <a:spcAft>
                          <a:spcPts val="800"/>
                        </a:spcAft>
                      </a:pPr>
                      <a:r>
                        <a:rPr lang="es-CO" sz="1600" dirty="0">
                          <a:effectLst/>
                        </a:rPr>
                        <a:t>8</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endParaRPr lang="es-CO" sz="1600" dirty="0">
                        <a:effectLst/>
                        <a:latin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8</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8</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8</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3303742686"/>
                  </a:ext>
                </a:extLst>
              </a:tr>
              <a:tr h="451554">
                <a:tc>
                  <a:txBody>
                    <a:bodyPr/>
                    <a:lstStyle/>
                    <a:p>
                      <a:pPr algn="ctr">
                        <a:lnSpc>
                          <a:spcPct val="107000"/>
                        </a:lnSpc>
                        <a:spcAft>
                          <a:spcPts val="800"/>
                        </a:spcAft>
                      </a:pPr>
                      <a:r>
                        <a:rPr lang="es-CO" sz="1600" dirty="0">
                          <a:effectLst/>
                        </a:rPr>
                        <a:t>7</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endParaRPr lang="es-CO" sz="1600">
                        <a:effectLst/>
                        <a:latin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7</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7 A; 7 B</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7</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1804065874"/>
                  </a:ext>
                </a:extLst>
              </a:tr>
              <a:tr h="451554">
                <a:tc>
                  <a:txBody>
                    <a:bodyPr/>
                    <a:lstStyle/>
                    <a:p>
                      <a:pPr algn="ctr">
                        <a:lnSpc>
                          <a:spcPct val="107000"/>
                        </a:lnSpc>
                        <a:spcAft>
                          <a:spcPts val="800"/>
                        </a:spcAft>
                      </a:pPr>
                      <a:r>
                        <a:rPr lang="es-CO" sz="1600" dirty="0">
                          <a:effectLst/>
                        </a:rPr>
                        <a:t>6</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5</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6</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6</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6</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2921523573"/>
                  </a:ext>
                </a:extLst>
              </a:tr>
              <a:tr h="451554">
                <a:tc>
                  <a:txBody>
                    <a:bodyPr/>
                    <a:lstStyle/>
                    <a:p>
                      <a:pPr algn="ctr">
                        <a:lnSpc>
                          <a:spcPct val="107000"/>
                        </a:lnSpc>
                        <a:spcAft>
                          <a:spcPts val="800"/>
                        </a:spcAft>
                      </a:pPr>
                      <a:r>
                        <a:rPr lang="es-CO" sz="1600" dirty="0">
                          <a:effectLst/>
                        </a:rPr>
                        <a:t>5</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4</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5</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5</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5</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441610293"/>
                  </a:ext>
                </a:extLst>
              </a:tr>
              <a:tr h="451554">
                <a:tc>
                  <a:txBody>
                    <a:bodyPr/>
                    <a:lstStyle/>
                    <a:p>
                      <a:pPr algn="ctr">
                        <a:lnSpc>
                          <a:spcPct val="107000"/>
                        </a:lnSpc>
                        <a:spcAft>
                          <a:spcPts val="800"/>
                        </a:spcAft>
                      </a:pPr>
                      <a:r>
                        <a:rPr lang="es-CO" sz="1600" dirty="0">
                          <a:effectLst/>
                        </a:rPr>
                        <a:t>4</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rowSpan="2">
                  <a:txBody>
                    <a:bodyPr/>
                    <a:lstStyle/>
                    <a:p>
                      <a:pPr algn="ctr">
                        <a:lnSpc>
                          <a:spcPct val="107000"/>
                        </a:lnSpc>
                        <a:spcAft>
                          <a:spcPts val="800"/>
                        </a:spcAft>
                      </a:pPr>
                      <a:r>
                        <a:rPr lang="es-CO" sz="1600">
                          <a:effectLst/>
                        </a:rPr>
                        <a:t>3</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4</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4</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4</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1917068754"/>
                  </a:ext>
                </a:extLst>
              </a:tr>
              <a:tr h="451554">
                <a:tc>
                  <a:txBody>
                    <a:bodyPr/>
                    <a:lstStyle/>
                    <a:p>
                      <a:pPr algn="ctr">
                        <a:lnSpc>
                          <a:spcPct val="107000"/>
                        </a:lnSpc>
                        <a:spcAft>
                          <a:spcPts val="800"/>
                        </a:spcAft>
                      </a:pPr>
                      <a:r>
                        <a:rPr lang="es-CO" sz="1600" dirty="0">
                          <a:effectLst/>
                        </a:rPr>
                        <a:t>3</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vMerge="1">
                  <a:txBody>
                    <a:bodyPr/>
                    <a:lstStyle/>
                    <a:p>
                      <a:endParaRPr lang="es-CO"/>
                    </a:p>
                  </a:txBody>
                  <a:tcPr/>
                </a:tc>
                <a:tc>
                  <a:txBody>
                    <a:bodyPr/>
                    <a:lstStyle/>
                    <a:p>
                      <a:pPr algn="ctr">
                        <a:lnSpc>
                          <a:spcPct val="107000"/>
                        </a:lnSpc>
                        <a:spcAft>
                          <a:spcPts val="800"/>
                        </a:spcAft>
                      </a:pPr>
                      <a:r>
                        <a:rPr lang="es-CO" sz="1600">
                          <a:effectLst/>
                        </a:rPr>
                        <a:t>3</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3 A; 3 B; 3</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3</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3604240369"/>
                  </a:ext>
                </a:extLst>
              </a:tr>
              <a:tr h="451554">
                <a:tc>
                  <a:txBody>
                    <a:bodyPr/>
                    <a:lstStyle/>
                    <a:p>
                      <a:pPr algn="ctr">
                        <a:lnSpc>
                          <a:spcPct val="107000"/>
                        </a:lnSpc>
                        <a:spcAft>
                          <a:spcPts val="800"/>
                        </a:spcAft>
                      </a:pPr>
                      <a:r>
                        <a:rPr lang="es-CO" sz="1600" dirty="0">
                          <a:effectLst/>
                        </a:rPr>
                        <a:t>2</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2</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2</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2</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2</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2559854029"/>
                  </a:ext>
                </a:extLst>
              </a:tr>
              <a:tr h="451554">
                <a:tc>
                  <a:txBody>
                    <a:bodyPr/>
                    <a:lstStyle/>
                    <a:p>
                      <a:pPr algn="ctr">
                        <a:lnSpc>
                          <a:spcPct val="107000"/>
                        </a:lnSpc>
                        <a:spcAft>
                          <a:spcPts val="800"/>
                        </a:spcAft>
                      </a:pPr>
                      <a:r>
                        <a:rPr lang="es-CO" sz="1600" dirty="0">
                          <a:effectLst/>
                        </a:rPr>
                        <a:t>1</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a:effectLst/>
                        </a:rPr>
                        <a:t>1</a:t>
                      </a:r>
                      <a:endParaRPr lang="es-CO" sz="160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1</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1</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tc>
                  <a:txBody>
                    <a:bodyPr/>
                    <a:lstStyle/>
                    <a:p>
                      <a:pPr algn="ctr">
                        <a:lnSpc>
                          <a:spcPct val="107000"/>
                        </a:lnSpc>
                        <a:spcAft>
                          <a:spcPts val="800"/>
                        </a:spcAft>
                      </a:pPr>
                      <a:r>
                        <a:rPr lang="es-CO" sz="1600" dirty="0">
                          <a:effectLst/>
                        </a:rPr>
                        <a:t>1</a:t>
                      </a:r>
                      <a:endParaRPr lang="es-CO" sz="1600" dirty="0">
                        <a:effectLst/>
                        <a:latin typeface="Calibri" panose="020F0502020204030204" pitchFamily="34" charset="0"/>
                        <a:ea typeface="Calibri" panose="020F0502020204030204" pitchFamily="34" charset="0"/>
                        <a:cs typeface="Arial" panose="020B0604020202020204" pitchFamily="34" charset="0"/>
                      </a:endParaRPr>
                    </a:p>
                  </a:txBody>
                  <a:tcPr marL="68446" marR="68446" marT="0" marB="0" anchor="ctr"/>
                </a:tc>
                <a:extLst>
                  <a:ext uri="{0D108BD9-81ED-4DB2-BD59-A6C34878D82A}">
                    <a16:rowId xmlns:a16="http://schemas.microsoft.com/office/drawing/2014/main" val="2513318490"/>
                  </a:ext>
                </a:extLst>
              </a:tr>
            </a:tbl>
          </a:graphicData>
        </a:graphic>
      </p:graphicFrame>
      <p:sp>
        <p:nvSpPr>
          <p:cNvPr id="5" name="Abrir llave 8">
            <a:extLst>
              <a:ext uri="{FF2B5EF4-FFF2-40B4-BE49-F238E27FC236}">
                <a16:creationId xmlns:a16="http://schemas.microsoft.com/office/drawing/2014/main" id="{08CA4E73-265C-8592-3C5E-02EF7DAB2DE4}"/>
              </a:ext>
            </a:extLst>
          </p:cNvPr>
          <p:cNvSpPr/>
          <p:nvPr/>
        </p:nvSpPr>
        <p:spPr>
          <a:xfrm>
            <a:off x="1487999" y="3314923"/>
            <a:ext cx="308711" cy="14757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796"/>
          </a:p>
        </p:txBody>
      </p:sp>
      <p:sp>
        <p:nvSpPr>
          <p:cNvPr id="6" name="ZoneTexte 5">
            <a:extLst>
              <a:ext uri="{FF2B5EF4-FFF2-40B4-BE49-F238E27FC236}">
                <a16:creationId xmlns:a16="http://schemas.microsoft.com/office/drawing/2014/main" id="{BEC1DBAD-FA89-F79D-B9DA-B6B7B00E3BA6}"/>
              </a:ext>
            </a:extLst>
          </p:cNvPr>
          <p:cNvSpPr txBox="1"/>
          <p:nvPr/>
        </p:nvSpPr>
        <p:spPr>
          <a:xfrm rot="16200000">
            <a:off x="51603" y="3730277"/>
            <a:ext cx="2214990" cy="645069"/>
          </a:xfrm>
          <a:prstGeom prst="rect">
            <a:avLst/>
          </a:prstGeom>
          <a:noFill/>
        </p:spPr>
        <p:txBody>
          <a:bodyPr wrap="square" rtlCol="0">
            <a:spAutoFit/>
          </a:bodyPr>
          <a:lstStyle/>
          <a:p>
            <a:pPr algn="ctr"/>
            <a:r>
              <a:rPr lang="fr-CA" sz="1796" b="1" dirty="0" err="1">
                <a:solidFill>
                  <a:schemeClr val="accent1">
                    <a:lumMod val="50000"/>
                  </a:schemeClr>
                </a:solidFill>
              </a:rPr>
              <a:t>Cualificaciones</a:t>
            </a:r>
            <a:r>
              <a:rPr lang="fr-CA" sz="1597" b="1" dirty="0">
                <a:solidFill>
                  <a:schemeClr val="accent1">
                    <a:lumMod val="50000"/>
                  </a:schemeClr>
                </a:solidFill>
              </a:rPr>
              <a:t> </a:t>
            </a:r>
            <a:r>
              <a:rPr lang="fr-CA" sz="1796" b="1" dirty="0" err="1">
                <a:solidFill>
                  <a:schemeClr val="accent1">
                    <a:lumMod val="50000"/>
                  </a:schemeClr>
                </a:solidFill>
              </a:rPr>
              <a:t>técnico</a:t>
            </a:r>
            <a:r>
              <a:rPr lang="fr-CA" sz="1796" b="1" dirty="0">
                <a:solidFill>
                  <a:schemeClr val="accent1">
                    <a:lumMod val="50000"/>
                  </a:schemeClr>
                </a:solidFill>
              </a:rPr>
              <a:t> </a:t>
            </a:r>
            <a:r>
              <a:rPr lang="fr-CA" sz="1796" b="1" dirty="0" err="1">
                <a:solidFill>
                  <a:schemeClr val="accent1">
                    <a:lumMod val="50000"/>
                  </a:schemeClr>
                </a:solidFill>
              </a:rPr>
              <a:t>profesionales</a:t>
            </a:r>
            <a:endParaRPr lang="fr-CA" sz="1796" b="1" dirty="0">
              <a:solidFill>
                <a:schemeClr val="accent1">
                  <a:lumMod val="50000"/>
                </a:schemeClr>
              </a:solidFill>
            </a:endParaRPr>
          </a:p>
        </p:txBody>
      </p:sp>
      <p:sp>
        <p:nvSpPr>
          <p:cNvPr id="7" name="ZoneTexte 6">
            <a:extLst>
              <a:ext uri="{FF2B5EF4-FFF2-40B4-BE49-F238E27FC236}">
                <a16:creationId xmlns:a16="http://schemas.microsoft.com/office/drawing/2014/main" id="{C5A7D194-082A-2839-77EA-D2FF020F655F}"/>
              </a:ext>
            </a:extLst>
          </p:cNvPr>
          <p:cNvSpPr txBox="1"/>
          <p:nvPr/>
        </p:nvSpPr>
        <p:spPr>
          <a:xfrm>
            <a:off x="1996342" y="6231775"/>
            <a:ext cx="7690676" cy="522198"/>
          </a:xfrm>
          <a:prstGeom prst="rect">
            <a:avLst/>
          </a:prstGeom>
          <a:noFill/>
        </p:spPr>
        <p:txBody>
          <a:bodyPr wrap="square" rtlCol="0">
            <a:spAutoFit/>
          </a:bodyPr>
          <a:lstStyle/>
          <a:p>
            <a:r>
              <a:rPr lang="es-CO" sz="1397" dirty="0">
                <a:solidFill>
                  <a:schemeClr val="bg2">
                    <a:lumMod val="50000"/>
                  </a:schemeClr>
                </a:solidFill>
              </a:rPr>
              <a:t>Fuente: elaboración con base en los resultados del ejercicio por país.</a:t>
            </a:r>
            <a:endParaRPr lang="fr-CA" sz="1397" dirty="0">
              <a:solidFill>
                <a:schemeClr val="bg2">
                  <a:lumMod val="50000"/>
                </a:schemeClr>
              </a:solidFill>
            </a:endParaRPr>
          </a:p>
          <a:p>
            <a:r>
              <a:rPr lang="fr-CA" sz="1397" dirty="0">
                <a:solidFill>
                  <a:schemeClr val="bg2">
                    <a:lumMod val="50000"/>
                  </a:schemeClr>
                </a:solidFill>
              </a:rPr>
              <a:t> </a:t>
            </a:r>
          </a:p>
        </p:txBody>
      </p:sp>
      <p:pic>
        <p:nvPicPr>
          <p:cNvPr id="2050" name="Picture 2">
            <a:extLst>
              <a:ext uri="{FF2B5EF4-FFF2-40B4-BE49-F238E27FC236}">
                <a16:creationId xmlns:a16="http://schemas.microsoft.com/office/drawing/2014/main" id="{1242D13D-B1B1-C7F3-5C71-34567FE9C25D}"/>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5065358" y="0"/>
            <a:ext cx="7592442" cy="7892048"/>
          </a:xfrm>
          <a:prstGeom prst="rect">
            <a:avLst/>
          </a:prstGeom>
          <a:noFill/>
          <a:extLst>
            <a:ext uri="{909E8E84-426E-40DD-AFC4-6F175D3DCCD1}">
              <a14:hiddenFill xmlns:a14="http://schemas.microsoft.com/office/drawing/2010/main">
                <a:solidFill>
                  <a:srgbClr val="FFFFFF"/>
                </a:solidFill>
              </a14:hiddenFill>
            </a:ext>
          </a:extLst>
        </p:spPr>
      </p:pic>
      <p:sp>
        <p:nvSpPr>
          <p:cNvPr id="8" name="Titre 7">
            <a:extLst>
              <a:ext uri="{FF2B5EF4-FFF2-40B4-BE49-F238E27FC236}">
                <a16:creationId xmlns:a16="http://schemas.microsoft.com/office/drawing/2014/main" id="{FC71918C-5F67-422D-1FC5-FF04EA3BACDE}"/>
              </a:ext>
            </a:extLst>
          </p:cNvPr>
          <p:cNvSpPr>
            <a:spLocks noGrp="1"/>
          </p:cNvSpPr>
          <p:nvPr>
            <p:ph type="title"/>
          </p:nvPr>
        </p:nvSpPr>
        <p:spPr/>
        <p:txBody>
          <a:bodyPr/>
          <a:lstStyle/>
          <a:p>
            <a:r>
              <a:rPr lang="es-CO" dirty="0">
                <a:latin typeface="Calibri" panose="020F0502020204030204" pitchFamily="34" charset="0"/>
                <a:cs typeface="Calibri" panose="020F0502020204030204" pitchFamily="34" charset="0"/>
              </a:rPr>
              <a:t>Correlación entre los MNC para el MRC AP</a:t>
            </a:r>
            <a:endParaRPr lang="es-CO" dirty="0"/>
          </a:p>
        </p:txBody>
      </p:sp>
      <p:pic>
        <p:nvPicPr>
          <p:cNvPr id="2" name="Picture 1">
            <a:extLst>
              <a:ext uri="{FF2B5EF4-FFF2-40B4-BE49-F238E27FC236}">
                <a16:creationId xmlns:a16="http://schemas.microsoft.com/office/drawing/2014/main" id="{E7035696-496D-651D-5D4F-E7D07A173FD9}"/>
              </a:ext>
            </a:extLst>
          </p:cNvPr>
          <p:cNvPicPr>
            <a:picLocks noChangeAspect="1"/>
          </p:cNvPicPr>
          <p:nvPr/>
        </p:nvPicPr>
        <p:blipFill>
          <a:blip r:embed="rId3"/>
          <a:stretch>
            <a:fillRect/>
          </a:stretch>
        </p:blipFill>
        <p:spPr>
          <a:xfrm>
            <a:off x="9687018" y="5431412"/>
            <a:ext cx="2462997" cy="1426588"/>
          </a:xfrm>
          <a:prstGeom prst="rect">
            <a:avLst/>
          </a:prstGeom>
        </p:spPr>
      </p:pic>
    </p:spTree>
    <p:extLst>
      <p:ext uri="{BB962C8B-B14F-4D97-AF65-F5344CB8AC3E}">
        <p14:creationId xmlns:p14="http://schemas.microsoft.com/office/powerpoint/2010/main" val="341038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2115D-1221-9649-EA8D-3CDA4FB2F10F}"/>
              </a:ext>
            </a:extLst>
          </p:cNvPr>
          <p:cNvSpPr>
            <a:spLocks noGrp="1"/>
          </p:cNvSpPr>
          <p:nvPr>
            <p:ph idx="1"/>
          </p:nvPr>
        </p:nvSpPr>
        <p:spPr>
          <a:xfrm>
            <a:off x="1549667" y="2619844"/>
            <a:ext cx="8636551" cy="2091857"/>
          </a:xfrm>
        </p:spPr>
        <p:txBody>
          <a:bodyPr/>
          <a:lstStyle/>
          <a:p>
            <a:pPr>
              <a:spcBef>
                <a:spcPts val="1200"/>
              </a:spcBef>
              <a:buFont typeface="Calibri" panose="020F0502020204030204" pitchFamily="34" charset="0"/>
              <a:buAutoNum type="arabicPeriod"/>
            </a:pPr>
            <a:r>
              <a:rPr lang="es-ES_tradnl" altLang="es-UY" sz="2800" dirty="0">
                <a:solidFill>
                  <a:srgbClr val="000080"/>
                </a:solidFill>
                <a:latin typeface="Arial" panose="020B0604020202020204" pitchFamily="34" charset="0"/>
              </a:rPr>
              <a:t>Conceptualización</a:t>
            </a:r>
          </a:p>
          <a:p>
            <a:pPr>
              <a:spcBef>
                <a:spcPts val="1200"/>
              </a:spcBef>
              <a:buFont typeface="Calibri" panose="020F0502020204030204" pitchFamily="34" charset="0"/>
              <a:buAutoNum type="arabicPeriod"/>
            </a:pPr>
            <a:r>
              <a:rPr lang="es-ES_tradnl" altLang="es-UY" sz="2800" dirty="0">
                <a:solidFill>
                  <a:srgbClr val="000080"/>
                </a:solidFill>
                <a:latin typeface="Arial" panose="020B0604020202020204" pitchFamily="34" charset="0"/>
              </a:rPr>
              <a:t> Panorama regional</a:t>
            </a:r>
          </a:p>
          <a:p>
            <a:pPr>
              <a:spcBef>
                <a:spcPts val="1200"/>
              </a:spcBef>
              <a:buFont typeface="Calibri" panose="020F0502020204030204" pitchFamily="34" charset="0"/>
              <a:buAutoNum type="arabicPeriod"/>
            </a:pPr>
            <a:r>
              <a:rPr lang="es-ES_tradnl" altLang="es-UY" sz="2800" dirty="0">
                <a:solidFill>
                  <a:srgbClr val="000080"/>
                </a:solidFill>
                <a:latin typeface="Arial" panose="020B0604020202020204" pitchFamily="34" charset="0"/>
              </a:rPr>
              <a:t> Los marcos regionales  </a:t>
            </a:r>
          </a:p>
          <a:p>
            <a:endParaRPr lang="es-CO" dirty="0"/>
          </a:p>
        </p:txBody>
      </p:sp>
      <p:pic>
        <p:nvPicPr>
          <p:cNvPr id="4" name="Gráfico 6">
            <a:extLst>
              <a:ext uri="{FF2B5EF4-FFF2-40B4-BE49-F238E27FC236}">
                <a16:creationId xmlns:a16="http://schemas.microsoft.com/office/drawing/2014/main" id="{C57ECBD2-FB3F-B7F8-143C-D3933B2513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935" y="281546"/>
            <a:ext cx="3009672" cy="794219"/>
          </a:xfrm>
          <a:prstGeom prst="rect">
            <a:avLst/>
          </a:prstGeom>
        </p:spPr>
      </p:pic>
      <p:pic>
        <p:nvPicPr>
          <p:cNvPr id="5" name="Gráfico 10">
            <a:extLst>
              <a:ext uri="{FF2B5EF4-FFF2-40B4-BE49-F238E27FC236}">
                <a16:creationId xmlns:a16="http://schemas.microsoft.com/office/drawing/2014/main" id="{CBEDAD3E-22BF-648F-C6B0-C6CD19BD9D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5118" y="5432612"/>
            <a:ext cx="2463070" cy="1425388"/>
          </a:xfrm>
          <a:prstGeom prst="rect">
            <a:avLst/>
          </a:prstGeom>
        </p:spPr>
      </p:pic>
    </p:spTree>
    <p:extLst>
      <p:ext uri="{BB962C8B-B14F-4D97-AF65-F5344CB8AC3E}">
        <p14:creationId xmlns:p14="http://schemas.microsoft.com/office/powerpoint/2010/main" val="1793559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7593E377-CFBF-076D-564D-2D1FDB23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8188" cy="6898224"/>
          </a:xfrm>
          <a:prstGeom prst="rect">
            <a:avLst/>
          </a:prstGeom>
          <a:solidFill>
            <a:schemeClr val="bg1"/>
          </a:solidFill>
        </p:spPr>
      </p:pic>
      <p:pic>
        <p:nvPicPr>
          <p:cNvPr id="3" name="Gráfico 8">
            <a:extLst>
              <a:ext uri="{FF2B5EF4-FFF2-40B4-BE49-F238E27FC236}">
                <a16:creationId xmlns:a16="http://schemas.microsoft.com/office/drawing/2014/main" id="{A362A11E-E915-B236-BAF0-FDF704CCEE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5706" y="5733079"/>
            <a:ext cx="3856532" cy="1017696"/>
          </a:xfrm>
          <a:prstGeom prst="rect">
            <a:avLst/>
          </a:prstGeom>
        </p:spPr>
      </p:pic>
      <p:sp>
        <p:nvSpPr>
          <p:cNvPr id="6" name="Title 1">
            <a:extLst>
              <a:ext uri="{FF2B5EF4-FFF2-40B4-BE49-F238E27FC236}">
                <a16:creationId xmlns:a16="http://schemas.microsoft.com/office/drawing/2014/main" id="{5006A0F1-5FD5-605D-FF31-1ACDF8663C84}"/>
              </a:ext>
            </a:extLst>
          </p:cNvPr>
          <p:cNvSpPr txBox="1">
            <a:spLocks/>
          </p:cNvSpPr>
          <p:nvPr/>
        </p:nvSpPr>
        <p:spPr>
          <a:xfrm>
            <a:off x="3717491" y="2855424"/>
            <a:ext cx="3716462" cy="1187376"/>
          </a:xfrm>
          <a:prstGeom prst="rect">
            <a:avLst/>
          </a:prstGeom>
        </p:spPr>
        <p:txBody>
          <a:bodyPr vert="horz" lIns="91440" tIns="45720" rIns="91440" bIns="45720" rtlCol="0" anchor="ctr">
            <a:noAutofit/>
          </a:bodyPr>
          <a:lstStyle>
            <a:lvl1pPr algn="l" defTabSz="912571" rtl="0" eaLnBrk="1" latinLnBrk="0" hangingPunct="1">
              <a:lnSpc>
                <a:spcPct val="90000"/>
              </a:lnSpc>
              <a:spcBef>
                <a:spcPct val="0"/>
              </a:spcBef>
              <a:buNone/>
              <a:defRPr sz="4391" kern="1200">
                <a:solidFill>
                  <a:schemeClr val="tx1"/>
                </a:solidFill>
                <a:latin typeface="+mj-lt"/>
                <a:ea typeface="+mj-ea"/>
                <a:cs typeface="+mj-cs"/>
              </a:defRPr>
            </a:lvl1pPr>
          </a:lstStyle>
          <a:p>
            <a:r>
              <a:rPr lang="es-ES" sz="4400" b="1" dirty="0">
                <a:solidFill>
                  <a:srgbClr val="2B4395"/>
                </a:solidFill>
                <a:latin typeface="Noto Sans" panose="020B0502040504020204" pitchFamily="34" charset="0"/>
                <a:ea typeface="Noto Sans" panose="020B0502040504020204" pitchFamily="34" charset="0"/>
                <a:cs typeface="Noto Sans" panose="020B0502040504020204" pitchFamily="34" charset="0"/>
              </a:rPr>
              <a:t>GRACIAS!</a:t>
            </a:r>
          </a:p>
        </p:txBody>
      </p:sp>
    </p:spTree>
    <p:extLst>
      <p:ext uri="{BB962C8B-B14F-4D97-AF65-F5344CB8AC3E}">
        <p14:creationId xmlns:p14="http://schemas.microsoft.com/office/powerpoint/2010/main" val="320878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36DB1E-8B0B-16A7-EFC4-B934D8FF8ECD}"/>
              </a:ext>
            </a:extLst>
          </p:cNvPr>
          <p:cNvPicPr>
            <a:picLocks noChangeAspect="1"/>
          </p:cNvPicPr>
          <p:nvPr/>
        </p:nvPicPr>
        <p:blipFill>
          <a:blip r:embed="rId2"/>
          <a:stretch>
            <a:fillRect/>
          </a:stretch>
        </p:blipFill>
        <p:spPr>
          <a:xfrm>
            <a:off x="564935" y="1227007"/>
            <a:ext cx="10550369" cy="5541927"/>
          </a:xfrm>
          <a:prstGeom prst="rect">
            <a:avLst/>
          </a:prstGeom>
        </p:spPr>
      </p:pic>
      <p:pic>
        <p:nvPicPr>
          <p:cNvPr id="7" name="Gráfico 6">
            <a:extLst>
              <a:ext uri="{FF2B5EF4-FFF2-40B4-BE49-F238E27FC236}">
                <a16:creationId xmlns:a16="http://schemas.microsoft.com/office/drawing/2014/main" id="{E706BC20-A636-49F8-8440-BCF3CB276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935" y="281546"/>
            <a:ext cx="3009672" cy="794219"/>
          </a:xfrm>
          <a:prstGeom prst="rect">
            <a:avLst/>
          </a:prstGeom>
        </p:spPr>
      </p:pic>
      <p:pic>
        <p:nvPicPr>
          <p:cNvPr id="11" name="Gráfico 10">
            <a:extLst>
              <a:ext uri="{FF2B5EF4-FFF2-40B4-BE49-F238E27FC236}">
                <a16:creationId xmlns:a16="http://schemas.microsoft.com/office/drawing/2014/main" id="{48798381-ED4B-4780-841D-7920E52CED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5118" y="5432612"/>
            <a:ext cx="2463070" cy="1425388"/>
          </a:xfrm>
          <a:prstGeom prst="rect">
            <a:avLst/>
          </a:prstGeom>
        </p:spPr>
      </p:pic>
      <p:sp>
        <p:nvSpPr>
          <p:cNvPr id="6" name="TextBox 5">
            <a:extLst>
              <a:ext uri="{FF2B5EF4-FFF2-40B4-BE49-F238E27FC236}">
                <a16:creationId xmlns:a16="http://schemas.microsoft.com/office/drawing/2014/main" id="{79EF1DE5-903F-AB9C-8225-40575C4D6A83}"/>
              </a:ext>
            </a:extLst>
          </p:cNvPr>
          <p:cNvSpPr txBox="1"/>
          <p:nvPr/>
        </p:nvSpPr>
        <p:spPr>
          <a:xfrm>
            <a:off x="3803448" y="378974"/>
            <a:ext cx="6086104" cy="461665"/>
          </a:xfrm>
          <a:prstGeom prst="rect">
            <a:avLst/>
          </a:prstGeom>
          <a:noFill/>
        </p:spPr>
        <p:txBody>
          <a:bodyPr wrap="square">
            <a:spAutoFit/>
          </a:bodyPr>
          <a:lstStyle/>
          <a:p>
            <a:pPr algn="ctr">
              <a:spcBef>
                <a:spcPct val="0"/>
              </a:spcBef>
              <a:buClrTx/>
              <a:buSzTx/>
              <a:buFontTx/>
              <a:buNone/>
              <a:defRPr/>
            </a:pPr>
            <a:r>
              <a:rPr lang="es-UY" altLang="es-UY" sz="2400" b="1" dirty="0">
                <a:solidFill>
                  <a:schemeClr val="accent1">
                    <a:lumMod val="75000"/>
                  </a:schemeClr>
                </a:solidFill>
                <a:effectLst>
                  <a:outerShdw blurRad="38100" dist="38100" dir="2700000" algn="tl">
                    <a:srgbClr val="000000">
                      <a:alpha val="43137"/>
                    </a:srgbClr>
                  </a:outerShdw>
                </a:effectLst>
                <a:latin typeface="+mj-lt"/>
                <a:ea typeface="+mj-ea"/>
                <a:cs typeface="+mj-cs"/>
              </a:rPr>
              <a:t>Red de Instituciones de Formación ALC</a:t>
            </a:r>
          </a:p>
        </p:txBody>
      </p:sp>
    </p:spTree>
    <p:extLst>
      <p:ext uri="{BB962C8B-B14F-4D97-AF65-F5344CB8AC3E}">
        <p14:creationId xmlns:p14="http://schemas.microsoft.com/office/powerpoint/2010/main" val="381249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28379C14-E108-4BE8-03A2-63956F8E8F84}"/>
              </a:ext>
            </a:extLst>
          </p:cNvPr>
          <p:cNvSpPr>
            <a:spLocks noGrp="1" noChangeArrowheads="1"/>
          </p:cNvSpPr>
          <p:nvPr>
            <p:ph type="subTitle" idx="1"/>
          </p:nvPr>
        </p:nvSpPr>
        <p:spPr bwMode="auto">
          <a:xfrm>
            <a:off x="2452081" y="2024856"/>
            <a:ext cx="6831013" cy="28082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lgn="l" eaLnBrk="1" hangingPunct="1"/>
            <a:r>
              <a:rPr kumimoji="1" lang="es-MX" altLang="es-UY" sz="2800" b="1" dirty="0">
                <a:solidFill>
                  <a:srgbClr val="0000CC"/>
                </a:solidFill>
              </a:rPr>
              <a:t>Aprendizaje Permanente:</a:t>
            </a:r>
            <a:r>
              <a:rPr kumimoji="1" lang="es-MX" altLang="es-UY" sz="2800" b="1" dirty="0">
                <a:solidFill>
                  <a:srgbClr val="462FED"/>
                </a:solidFill>
              </a:rPr>
              <a:t> </a:t>
            </a:r>
            <a:r>
              <a:rPr kumimoji="1" lang="es-MX" altLang="es-UY" sz="2800" b="1" i="1" dirty="0"/>
              <a:t>engloba todas las actividades de aprendizaje realizadas a lo largo de la vida con el fin de desarrollar las competencias y cualificaciones</a:t>
            </a:r>
          </a:p>
          <a:p>
            <a:pPr algn="l" eaLnBrk="1" hangingPunct="1"/>
            <a:endParaRPr lang="es-UY" altLang="es-UY" sz="1600" dirty="0"/>
          </a:p>
          <a:p>
            <a:pPr algn="l" eaLnBrk="1" hangingPunct="1"/>
            <a:r>
              <a:rPr lang="es-UY" altLang="es-UY" sz="1600" dirty="0"/>
              <a:t>OIT. Recomendación 195. 2004</a:t>
            </a:r>
          </a:p>
          <a:p>
            <a:pPr eaLnBrk="1" hangingPunct="1"/>
            <a:endParaRPr lang="es-UY" altLang="es-UY" sz="1600" dirty="0"/>
          </a:p>
          <a:p>
            <a:pPr eaLnBrk="1" hangingPunct="1"/>
            <a:endParaRPr lang="es-UY" altLang="es-UY" sz="2600" dirty="0"/>
          </a:p>
        </p:txBody>
      </p:sp>
      <p:pic>
        <p:nvPicPr>
          <p:cNvPr id="2" name="Gráfico 6">
            <a:extLst>
              <a:ext uri="{FF2B5EF4-FFF2-40B4-BE49-F238E27FC236}">
                <a16:creationId xmlns:a16="http://schemas.microsoft.com/office/drawing/2014/main" id="{14B3663F-7093-63BE-A512-ACD5A8867C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935" y="281546"/>
            <a:ext cx="3009672" cy="794219"/>
          </a:xfrm>
          <a:prstGeom prst="rect">
            <a:avLst/>
          </a:prstGeom>
        </p:spPr>
      </p:pic>
      <p:pic>
        <p:nvPicPr>
          <p:cNvPr id="4" name="Gráfico 10">
            <a:extLst>
              <a:ext uri="{FF2B5EF4-FFF2-40B4-BE49-F238E27FC236}">
                <a16:creationId xmlns:a16="http://schemas.microsoft.com/office/drawing/2014/main" id="{A72B71A8-9762-6D0B-1EE7-B7AF53BED1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5118" y="5432612"/>
            <a:ext cx="2463070" cy="14253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76F7FDB-8DB8-5403-828C-D9534AD6CDB3}"/>
              </a:ext>
            </a:extLst>
          </p:cNvPr>
          <p:cNvSpPr>
            <a:spLocks noGrp="1" noChangeArrowheads="1"/>
          </p:cNvSpPr>
          <p:nvPr>
            <p:ph type="ctrTitle"/>
          </p:nvPr>
        </p:nvSpPr>
        <p:spPr bwMode="auto">
          <a:xfrm>
            <a:off x="4279108" y="506414"/>
            <a:ext cx="5449887" cy="473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s-ES_tradnl" altLang="es-UY" sz="3600">
                <a:solidFill>
                  <a:srgbClr val="000099"/>
                </a:solidFill>
              </a:rPr>
              <a:t> </a:t>
            </a:r>
            <a:endParaRPr lang="es-UY" altLang="es-UY" sz="3200">
              <a:solidFill>
                <a:srgbClr val="000099"/>
              </a:solidFill>
            </a:endParaRPr>
          </a:p>
        </p:txBody>
      </p:sp>
      <p:sp>
        <p:nvSpPr>
          <p:cNvPr id="669699" name="Rectangle 3">
            <a:extLst>
              <a:ext uri="{FF2B5EF4-FFF2-40B4-BE49-F238E27FC236}">
                <a16:creationId xmlns:a16="http://schemas.microsoft.com/office/drawing/2014/main" id="{90A80266-BFA9-FCB1-8DC0-FF240D44857A}"/>
              </a:ext>
            </a:extLst>
          </p:cNvPr>
          <p:cNvSpPr>
            <a:spLocks noGrp="1" noChangeArrowheads="1"/>
          </p:cNvSpPr>
          <p:nvPr>
            <p:ph type="subTitle" idx="1"/>
          </p:nvPr>
        </p:nvSpPr>
        <p:spPr bwMode="auto">
          <a:xfrm>
            <a:off x="1698172" y="1773239"/>
            <a:ext cx="8521362" cy="38893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p>
            <a:pPr algn="l" eaLnBrk="1" hangingPunct="1">
              <a:lnSpc>
                <a:spcPct val="90000"/>
              </a:lnSpc>
              <a:defRPr/>
            </a:pPr>
            <a:r>
              <a:rPr lang="es-MX" sz="2400" b="1" dirty="0">
                <a:solidFill>
                  <a:schemeClr val="accent1">
                    <a:lumMod val="75000"/>
                  </a:schemeClr>
                </a:solidFill>
                <a:effectLst>
                  <a:outerShdw blurRad="38100" dist="38100" dir="2700000" algn="tl">
                    <a:srgbClr val="C0C0C0"/>
                  </a:outerShdw>
                </a:effectLst>
                <a:cs typeface="Times New Roman" pitchFamily="18" charset="0"/>
              </a:rPr>
              <a:t>Aprendizaje a lo largo de la vida:</a:t>
            </a:r>
          </a:p>
          <a:p>
            <a:pPr algn="l" eaLnBrk="1" hangingPunct="1">
              <a:lnSpc>
                <a:spcPct val="90000"/>
              </a:lnSpc>
              <a:defRPr/>
            </a:pPr>
            <a:endParaRPr lang="es-UY" sz="2400" b="1" dirty="0">
              <a:effectLst>
                <a:outerShdw blurRad="38100" dist="38100" dir="2700000" algn="tl">
                  <a:srgbClr val="C0C0C0"/>
                </a:outerShdw>
              </a:effectLst>
            </a:endParaRPr>
          </a:p>
          <a:p>
            <a:pPr algn="l" eaLnBrk="1" hangingPunct="1">
              <a:lnSpc>
                <a:spcPct val="90000"/>
              </a:lnSpc>
              <a:buFont typeface="Wingdings" panose="05000000000000000000" pitchFamily="2" charset="2"/>
              <a:buChar char="n"/>
              <a:defRPr/>
            </a:pPr>
            <a:r>
              <a:rPr lang="es-UY" sz="2400" b="1" i="1" dirty="0">
                <a:solidFill>
                  <a:schemeClr val="accent1">
                    <a:lumMod val="50000"/>
                  </a:schemeClr>
                </a:solidFill>
              </a:rPr>
              <a:t>“Siempre será fundamental la vinculación entre la educación básica, secundaria y superior, la formación profesional, la incorporación al mercado de trabajo y el aprendizaje a lo largo de la vida. </a:t>
            </a:r>
          </a:p>
          <a:p>
            <a:pPr algn="l" eaLnBrk="1" hangingPunct="1">
              <a:lnSpc>
                <a:spcPct val="90000"/>
              </a:lnSpc>
              <a:buFont typeface="Wingdings" panose="05000000000000000000" pitchFamily="2" charset="2"/>
              <a:buChar char="n"/>
              <a:defRPr/>
            </a:pPr>
            <a:r>
              <a:rPr lang="es-UY" sz="2400" b="1" i="1" dirty="0">
                <a:solidFill>
                  <a:schemeClr val="accent1">
                    <a:lumMod val="50000"/>
                  </a:schemeClr>
                </a:solidFill>
              </a:rPr>
              <a:t>Asegurar la calidad de la educación y las competencias básicas para todos debería ser una prioridad absoluta para los gobiernos.”</a:t>
            </a:r>
            <a:r>
              <a:rPr lang="es-CO" sz="2400" i="1" dirty="0">
                <a:solidFill>
                  <a:schemeClr val="accent1">
                    <a:lumMod val="50000"/>
                  </a:schemeClr>
                </a:solidFill>
              </a:rPr>
              <a:t> </a:t>
            </a:r>
            <a:endParaRPr lang="es-UY" sz="2400" b="1" i="1" dirty="0">
              <a:solidFill>
                <a:schemeClr val="accent1">
                  <a:lumMod val="50000"/>
                </a:schemeClr>
              </a:solidFill>
            </a:endParaRPr>
          </a:p>
          <a:p>
            <a:pPr algn="l" eaLnBrk="1" hangingPunct="1">
              <a:lnSpc>
                <a:spcPct val="90000"/>
              </a:lnSpc>
              <a:defRPr/>
            </a:pPr>
            <a:endParaRPr lang="es-UY" sz="800" i="1" dirty="0"/>
          </a:p>
          <a:p>
            <a:pPr algn="l" eaLnBrk="1" hangingPunct="1">
              <a:lnSpc>
                <a:spcPct val="90000"/>
              </a:lnSpc>
              <a:defRPr/>
            </a:pPr>
            <a:r>
              <a:rPr lang="es-UY" sz="1400" dirty="0"/>
              <a:t>Resolución relativa a las calificaciones para la mejora de la productividad, el crecimiento del empleo y el desarrollo – CIT 2008</a:t>
            </a:r>
            <a:r>
              <a:rPr lang="es-CO" sz="1200" dirty="0"/>
              <a:t> </a:t>
            </a:r>
            <a:endParaRPr lang="es-UY" sz="1200" b="1" dirty="0"/>
          </a:p>
          <a:p>
            <a:pPr eaLnBrk="1" hangingPunct="1">
              <a:lnSpc>
                <a:spcPct val="90000"/>
              </a:lnSpc>
              <a:defRPr/>
            </a:pPr>
            <a:endParaRPr lang="es-UY" sz="1200" dirty="0"/>
          </a:p>
        </p:txBody>
      </p:sp>
      <p:sp>
        <p:nvSpPr>
          <p:cNvPr id="15364" name="Text Box 4">
            <a:extLst>
              <a:ext uri="{FF2B5EF4-FFF2-40B4-BE49-F238E27FC236}">
                <a16:creationId xmlns:a16="http://schemas.microsoft.com/office/drawing/2014/main" id="{E159707C-9146-4F19-A1EA-6FE7B23A0935}"/>
              </a:ext>
            </a:extLst>
          </p:cNvPr>
          <p:cNvSpPr txBox="1">
            <a:spLocks noChangeArrowheads="1"/>
          </p:cNvSpPr>
          <p:nvPr/>
        </p:nvSpPr>
        <p:spPr bwMode="auto">
          <a:xfrm>
            <a:off x="3471069" y="1792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just">
              <a:buChar char="•"/>
              <a:defRPr>
                <a:solidFill>
                  <a:schemeClr val="tx1"/>
                </a:solidFill>
                <a:latin typeface="Arial" panose="020B0604020202020204" pitchFamily="34" charset="0"/>
              </a:defRPr>
            </a:lvl1pPr>
            <a:lvl2pPr marL="742950" indent="-285750" algn="just">
              <a:buChar char="•"/>
              <a:defRPr>
                <a:solidFill>
                  <a:schemeClr val="tx1"/>
                </a:solidFill>
                <a:latin typeface="Arial" panose="020B0604020202020204" pitchFamily="34" charset="0"/>
              </a:defRPr>
            </a:lvl2pPr>
            <a:lvl3pPr marL="1143000" indent="-228600" algn="just">
              <a:buChar char="•"/>
              <a:defRPr>
                <a:solidFill>
                  <a:schemeClr val="tx1"/>
                </a:solidFill>
                <a:latin typeface="Arial" panose="020B0604020202020204" pitchFamily="34" charset="0"/>
              </a:defRPr>
            </a:lvl3pPr>
            <a:lvl4pPr marL="1600200" indent="-228600" algn="just">
              <a:buChar char="•"/>
              <a:defRPr>
                <a:solidFill>
                  <a:schemeClr val="tx1"/>
                </a:solidFill>
                <a:latin typeface="Arial" panose="020B0604020202020204" pitchFamily="34" charset="0"/>
              </a:defRPr>
            </a:lvl4pPr>
            <a:lvl5pPr marL="2057400" indent="-228600" algn="just">
              <a:buChar char="•"/>
              <a:defRPr>
                <a:solidFill>
                  <a:schemeClr val="tx1"/>
                </a:solidFill>
                <a:latin typeface="Arial" panose="020B0604020202020204" pitchFamily="34" charset="0"/>
              </a:defRPr>
            </a:lvl5pPr>
            <a:lvl6pPr marL="2514600" indent="-228600" algn="just" eaLnBrk="0" fontAlgn="base" hangingPunct="0">
              <a:spcBef>
                <a:spcPct val="0"/>
              </a:spcBef>
              <a:spcAft>
                <a:spcPct val="0"/>
              </a:spcAft>
              <a:buChar char="•"/>
              <a:defRPr>
                <a:solidFill>
                  <a:schemeClr val="tx1"/>
                </a:solidFill>
                <a:latin typeface="Arial" panose="020B0604020202020204" pitchFamily="34" charset="0"/>
              </a:defRPr>
            </a:lvl6pPr>
            <a:lvl7pPr marL="2971800" indent="-228600" algn="just" eaLnBrk="0" fontAlgn="base" hangingPunct="0">
              <a:spcBef>
                <a:spcPct val="0"/>
              </a:spcBef>
              <a:spcAft>
                <a:spcPct val="0"/>
              </a:spcAft>
              <a:buChar char="•"/>
              <a:defRPr>
                <a:solidFill>
                  <a:schemeClr val="tx1"/>
                </a:solidFill>
                <a:latin typeface="Arial" panose="020B0604020202020204" pitchFamily="34" charset="0"/>
              </a:defRPr>
            </a:lvl7pPr>
            <a:lvl8pPr marL="3429000" indent="-228600" algn="just" eaLnBrk="0" fontAlgn="base" hangingPunct="0">
              <a:spcBef>
                <a:spcPct val="0"/>
              </a:spcBef>
              <a:spcAft>
                <a:spcPct val="0"/>
              </a:spcAft>
              <a:buChar char="•"/>
              <a:defRPr>
                <a:solidFill>
                  <a:schemeClr val="tx1"/>
                </a:solidFill>
                <a:latin typeface="Arial" panose="020B0604020202020204" pitchFamily="34" charset="0"/>
              </a:defRPr>
            </a:lvl8pPr>
            <a:lvl9pPr marL="3886200" indent="-228600" algn="just" eaLnBrk="0" fontAlgn="base" hangingPunct="0">
              <a:spcBef>
                <a:spcPct val="0"/>
              </a:spcBef>
              <a:spcAft>
                <a:spcPct val="0"/>
              </a:spcAft>
              <a:buChar char="•"/>
              <a:defRPr>
                <a:solidFill>
                  <a:schemeClr val="tx1"/>
                </a:solidFill>
                <a:latin typeface="Arial" panose="020B0604020202020204" pitchFamily="34" charset="0"/>
              </a:defRPr>
            </a:lvl9pPr>
          </a:lstStyle>
          <a:p>
            <a:pPr algn="l" eaLnBrk="1" hangingPunct="1">
              <a:buFontTx/>
              <a:buNone/>
            </a:pPr>
            <a:endParaRPr lang="es-UY" altLang="es-UY"/>
          </a:p>
        </p:txBody>
      </p:sp>
      <p:pic>
        <p:nvPicPr>
          <p:cNvPr id="2" name="Gráfico 6">
            <a:extLst>
              <a:ext uri="{FF2B5EF4-FFF2-40B4-BE49-F238E27FC236}">
                <a16:creationId xmlns:a16="http://schemas.microsoft.com/office/drawing/2014/main" id="{ACF9E197-3350-9167-4A1D-E53A8A6C0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935" y="281546"/>
            <a:ext cx="3009672" cy="794219"/>
          </a:xfrm>
          <a:prstGeom prst="rect">
            <a:avLst/>
          </a:prstGeom>
        </p:spPr>
      </p:pic>
      <p:pic>
        <p:nvPicPr>
          <p:cNvPr id="3" name="Gráfico 10">
            <a:extLst>
              <a:ext uri="{FF2B5EF4-FFF2-40B4-BE49-F238E27FC236}">
                <a16:creationId xmlns:a16="http://schemas.microsoft.com/office/drawing/2014/main" id="{004BEB52-C0D2-0023-9D8E-2D5E2C77C9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5118" y="5432612"/>
            <a:ext cx="2463070" cy="14253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F18ED2-45A8-B5A1-7451-AC8165CD2ABF}"/>
              </a:ext>
            </a:extLst>
          </p:cNvPr>
          <p:cNvPicPr>
            <a:picLocks noChangeAspect="1"/>
          </p:cNvPicPr>
          <p:nvPr/>
        </p:nvPicPr>
        <p:blipFill>
          <a:blip r:embed="rId2"/>
          <a:stretch>
            <a:fillRect/>
          </a:stretch>
        </p:blipFill>
        <p:spPr>
          <a:xfrm>
            <a:off x="372011" y="365126"/>
            <a:ext cx="3011685" cy="792549"/>
          </a:xfrm>
          <a:prstGeom prst="rect">
            <a:avLst/>
          </a:prstGeom>
        </p:spPr>
      </p:pic>
      <p:pic>
        <p:nvPicPr>
          <p:cNvPr id="9" name="Picture 8">
            <a:extLst>
              <a:ext uri="{FF2B5EF4-FFF2-40B4-BE49-F238E27FC236}">
                <a16:creationId xmlns:a16="http://schemas.microsoft.com/office/drawing/2014/main" id="{530C4348-D202-6FDD-C7DF-32699C0F3DB9}"/>
              </a:ext>
            </a:extLst>
          </p:cNvPr>
          <p:cNvPicPr>
            <a:picLocks noChangeAspect="1"/>
          </p:cNvPicPr>
          <p:nvPr/>
        </p:nvPicPr>
        <p:blipFill>
          <a:blip r:embed="rId3"/>
          <a:stretch>
            <a:fillRect/>
          </a:stretch>
        </p:blipFill>
        <p:spPr>
          <a:xfrm>
            <a:off x="222552" y="0"/>
            <a:ext cx="8801753" cy="6858000"/>
          </a:xfrm>
          <a:prstGeom prst="rect">
            <a:avLst/>
          </a:prstGeom>
        </p:spPr>
      </p:pic>
    </p:spTree>
    <p:extLst>
      <p:ext uri="{BB962C8B-B14F-4D97-AF65-F5344CB8AC3E}">
        <p14:creationId xmlns:p14="http://schemas.microsoft.com/office/powerpoint/2010/main" val="176387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E706BC20-A636-49F8-8440-BCF3CB2760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935" y="281546"/>
            <a:ext cx="3009672" cy="794219"/>
          </a:xfrm>
          <a:prstGeom prst="rect">
            <a:avLst/>
          </a:prstGeom>
        </p:spPr>
      </p:pic>
      <p:sp>
        <p:nvSpPr>
          <p:cNvPr id="10" name="Subtitle 2">
            <a:extLst>
              <a:ext uri="{FF2B5EF4-FFF2-40B4-BE49-F238E27FC236}">
                <a16:creationId xmlns:a16="http://schemas.microsoft.com/office/drawing/2014/main" id="{84EC0D7E-652B-40C9-B72F-AF93FA82219A}"/>
              </a:ext>
            </a:extLst>
          </p:cNvPr>
          <p:cNvSpPr>
            <a:spLocks noGrp="1"/>
          </p:cNvSpPr>
          <p:nvPr>
            <p:ph type="subTitle" idx="1"/>
          </p:nvPr>
        </p:nvSpPr>
        <p:spPr>
          <a:xfrm>
            <a:off x="564935" y="1666185"/>
            <a:ext cx="10605089" cy="4465674"/>
          </a:xfrm>
        </p:spPr>
        <p:txBody>
          <a:bodyPr>
            <a:noAutofit/>
          </a:bodyPr>
          <a:lstStyle/>
          <a:p>
            <a:pPr algn="l" fontAlgn="base"/>
            <a:r>
              <a:rPr lang="en-GB" sz="1800" b="1" dirty="0">
                <a:solidFill>
                  <a:srgbClr val="230050"/>
                </a:solidFill>
                <a:effectLst/>
                <a:latin typeface="Overpass" panose="00000500000000000000" pitchFamily="2" charset="0"/>
                <a:ea typeface="Times New Roman" panose="02020603050405020304" pitchFamily="18" charset="0"/>
                <a:cs typeface="Segoe UI" panose="020B0502040204020203" pitchFamily="34" charset="0"/>
              </a:rPr>
              <a:t> </a:t>
            </a:r>
            <a:endParaRPr lang="en-GB" sz="1800" dirty="0">
              <a:solidFill>
                <a:srgbClr val="000000"/>
              </a:solidFill>
              <a:latin typeface="Noto Sans" panose="020B0502040504020204" pitchFamily="34" charset="0"/>
            </a:endParaRPr>
          </a:p>
        </p:txBody>
      </p:sp>
      <p:pic>
        <p:nvPicPr>
          <p:cNvPr id="11" name="Gráfico 10">
            <a:extLst>
              <a:ext uri="{FF2B5EF4-FFF2-40B4-BE49-F238E27FC236}">
                <a16:creationId xmlns:a16="http://schemas.microsoft.com/office/drawing/2014/main" id="{48798381-ED4B-4780-841D-7920E52CED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5118" y="5432612"/>
            <a:ext cx="2463070" cy="1425388"/>
          </a:xfrm>
          <a:prstGeom prst="rect">
            <a:avLst/>
          </a:prstGeom>
        </p:spPr>
      </p:pic>
      <p:sp>
        <p:nvSpPr>
          <p:cNvPr id="2" name="Rectangle 2">
            <a:extLst>
              <a:ext uri="{FF2B5EF4-FFF2-40B4-BE49-F238E27FC236}">
                <a16:creationId xmlns:a16="http://schemas.microsoft.com/office/drawing/2014/main" id="{4947B2BB-1A92-EBDC-B29E-BCC60347574F}"/>
              </a:ext>
            </a:extLst>
          </p:cNvPr>
          <p:cNvSpPr txBox="1">
            <a:spLocks noChangeArrowheads="1"/>
          </p:cNvSpPr>
          <p:nvPr/>
        </p:nvSpPr>
        <p:spPr>
          <a:xfrm>
            <a:off x="4002405" y="492778"/>
            <a:ext cx="6818313" cy="466725"/>
          </a:xfrm>
          <a:prstGeom prst="rect">
            <a:avLst/>
          </a:prstGeom>
        </p:spPr>
        <p:txBody>
          <a:bodyPr vert="horz" lIns="91440" tIns="45720" rIns="91440" bIns="45720" rtlCol="0" anchor="b">
            <a:normAutofit/>
          </a:bodyPr>
          <a:lstStyle>
            <a:lvl1pPr algn="ctr" defTabSz="912571" rtl="0" eaLnBrk="1" latinLnBrk="0" hangingPunct="1">
              <a:lnSpc>
                <a:spcPct val="90000"/>
              </a:lnSpc>
              <a:spcBef>
                <a:spcPct val="0"/>
              </a:spcBef>
              <a:buNone/>
              <a:defRPr sz="5988" kern="1200">
                <a:solidFill>
                  <a:schemeClr val="tx1"/>
                </a:solidFill>
                <a:latin typeface="+mj-lt"/>
                <a:ea typeface="+mj-ea"/>
                <a:cs typeface="+mj-cs"/>
              </a:defRPr>
            </a:lvl1pPr>
          </a:lstStyle>
          <a:p>
            <a:pPr>
              <a:defRPr/>
            </a:pPr>
            <a:r>
              <a:rPr lang="es-UY" sz="2600">
                <a:solidFill>
                  <a:srgbClr val="333399"/>
                </a:solidFill>
                <a:effectLst>
                  <a:outerShdw blurRad="38100" dist="38100" dir="2700000" algn="tl">
                    <a:srgbClr val="C0C0C0"/>
                  </a:outerShdw>
                </a:effectLst>
              </a:rPr>
              <a:t>OIT. Recomendación 195. 2004 </a:t>
            </a:r>
            <a:endParaRPr lang="es-UY" sz="800" dirty="0"/>
          </a:p>
        </p:txBody>
      </p:sp>
      <p:sp>
        <p:nvSpPr>
          <p:cNvPr id="4" name="TextBox 3">
            <a:extLst>
              <a:ext uri="{FF2B5EF4-FFF2-40B4-BE49-F238E27FC236}">
                <a16:creationId xmlns:a16="http://schemas.microsoft.com/office/drawing/2014/main" id="{4FC59E74-A6B8-65F8-F8C7-0A9705A2AAFB}"/>
              </a:ext>
            </a:extLst>
          </p:cNvPr>
          <p:cNvSpPr txBox="1"/>
          <p:nvPr/>
        </p:nvSpPr>
        <p:spPr>
          <a:xfrm>
            <a:off x="1198880" y="1443841"/>
            <a:ext cx="9387840" cy="4619854"/>
          </a:xfrm>
          <a:prstGeom prst="rect">
            <a:avLst/>
          </a:prstGeom>
          <a:noFill/>
        </p:spPr>
        <p:txBody>
          <a:bodyPr wrap="square">
            <a:spAutoFit/>
          </a:bodyPr>
          <a:lstStyle/>
          <a:p>
            <a:pPr marL="0" indent="0" eaLnBrk="1" hangingPunct="1">
              <a:lnSpc>
                <a:spcPct val="150000"/>
              </a:lnSpc>
              <a:buFont typeface="Arial" panose="020B0604020202020204" pitchFamily="34" charset="0"/>
              <a:buNone/>
              <a:defRPr/>
            </a:pPr>
            <a:r>
              <a:rPr lang="es-UY" altLang="es-UY" sz="1800" dirty="0"/>
              <a:t>Los Miembros deberían: </a:t>
            </a:r>
            <a:r>
              <a:rPr lang="es-UY" altLang="es-UY" sz="1800" b="1" dirty="0">
                <a:solidFill>
                  <a:srgbClr val="C00000"/>
                </a:solidFill>
              </a:rPr>
              <a:t>Desarrollar un marco nacional de cualificaciones </a:t>
            </a:r>
            <a:r>
              <a:rPr lang="es-UY" altLang="es-UY" sz="1800" dirty="0"/>
              <a:t>que:</a:t>
            </a:r>
          </a:p>
          <a:p>
            <a:pPr eaLnBrk="1" hangingPunct="1">
              <a:lnSpc>
                <a:spcPct val="150000"/>
              </a:lnSpc>
              <a:buFont typeface="Wingdings" panose="05000000000000000000" pitchFamily="2" charset="2"/>
              <a:buChar char="ü"/>
              <a:defRPr/>
            </a:pPr>
            <a:r>
              <a:rPr lang="es-UY" altLang="es-UY" sz="1800" dirty="0"/>
              <a:t>facilite el aprendizaje permanente, </a:t>
            </a:r>
          </a:p>
          <a:p>
            <a:pPr eaLnBrk="1" hangingPunct="1">
              <a:lnSpc>
                <a:spcPct val="150000"/>
              </a:lnSpc>
              <a:buFont typeface="Wingdings" panose="05000000000000000000" pitchFamily="2" charset="2"/>
              <a:buChar char="ü"/>
              <a:defRPr/>
            </a:pPr>
            <a:r>
              <a:rPr lang="es-UY" altLang="es-UY" sz="1800" dirty="0"/>
              <a:t>ayude a las empresas y las agencias de colocación a conciliar la demanda con la oferta de competencias, </a:t>
            </a:r>
          </a:p>
          <a:p>
            <a:pPr eaLnBrk="1" hangingPunct="1">
              <a:lnSpc>
                <a:spcPct val="150000"/>
              </a:lnSpc>
              <a:buFont typeface="Wingdings" panose="05000000000000000000" pitchFamily="2" charset="2"/>
              <a:buChar char="ü"/>
              <a:defRPr/>
            </a:pPr>
            <a:r>
              <a:rPr lang="es-UY" altLang="es-UY" sz="1800" dirty="0"/>
              <a:t>oriente a las personas en sus opciones de formación y de trayectoria profesional, </a:t>
            </a:r>
          </a:p>
          <a:p>
            <a:pPr eaLnBrk="1" hangingPunct="1">
              <a:lnSpc>
                <a:spcPct val="150000"/>
              </a:lnSpc>
              <a:buFont typeface="Wingdings" panose="05000000000000000000" pitchFamily="2" charset="2"/>
              <a:buChar char="ü"/>
              <a:defRPr/>
            </a:pPr>
            <a:r>
              <a:rPr lang="es-UY" altLang="es-UY" sz="1800" dirty="0"/>
              <a:t>y facilite el reconocimiento de la formación, las aptitudes profesionales, las competencias y la experiencia previamente adquiridas; </a:t>
            </a:r>
          </a:p>
          <a:p>
            <a:pPr eaLnBrk="1" hangingPunct="1">
              <a:lnSpc>
                <a:spcPct val="150000"/>
              </a:lnSpc>
              <a:buFont typeface="Wingdings" panose="05000000000000000000" pitchFamily="2" charset="2"/>
              <a:buChar char="Ø"/>
              <a:defRPr/>
            </a:pPr>
            <a:r>
              <a:rPr lang="es-UY" altLang="es-UY" sz="1800" dirty="0"/>
              <a:t>dicho marco debería ser adaptable a los cambios tecnológicos y a la evolución del mercado de trabajo, y</a:t>
            </a:r>
          </a:p>
          <a:p>
            <a:pPr eaLnBrk="1" hangingPunct="1">
              <a:lnSpc>
                <a:spcPct val="150000"/>
              </a:lnSpc>
              <a:buFont typeface="Wingdings" panose="05000000000000000000" pitchFamily="2" charset="2"/>
              <a:buChar char="Ø"/>
              <a:defRPr/>
            </a:pPr>
            <a:r>
              <a:rPr lang="es-UY" altLang="es-UY" sz="1800" dirty="0"/>
              <a:t>dar cabida a las diferencias regionales y locales, sin que ello le reste transparencia en el plano nacional …</a:t>
            </a:r>
          </a:p>
        </p:txBody>
      </p:sp>
    </p:spTree>
    <p:extLst>
      <p:ext uri="{BB962C8B-B14F-4D97-AF65-F5344CB8AC3E}">
        <p14:creationId xmlns:p14="http://schemas.microsoft.com/office/powerpoint/2010/main" val="359556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E706BC20-A636-49F8-8440-BCF3CB2760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4935" y="281546"/>
            <a:ext cx="3009672" cy="794219"/>
          </a:xfrm>
          <a:prstGeom prst="rect">
            <a:avLst/>
          </a:prstGeom>
        </p:spPr>
      </p:pic>
      <p:sp>
        <p:nvSpPr>
          <p:cNvPr id="10" name="Subtitle 2">
            <a:extLst>
              <a:ext uri="{FF2B5EF4-FFF2-40B4-BE49-F238E27FC236}">
                <a16:creationId xmlns:a16="http://schemas.microsoft.com/office/drawing/2014/main" id="{84EC0D7E-652B-40C9-B72F-AF93FA82219A}"/>
              </a:ext>
            </a:extLst>
          </p:cNvPr>
          <p:cNvSpPr>
            <a:spLocks noGrp="1"/>
          </p:cNvSpPr>
          <p:nvPr>
            <p:ph type="subTitle" idx="1"/>
          </p:nvPr>
        </p:nvSpPr>
        <p:spPr>
          <a:xfrm>
            <a:off x="4762005" y="1639291"/>
            <a:ext cx="6497507" cy="3793322"/>
          </a:xfrm>
        </p:spPr>
        <p:txBody>
          <a:bodyPr>
            <a:noAutofit/>
          </a:bodyPr>
          <a:lstStyle/>
          <a:p>
            <a:pPr algn="l" eaLnBrk="1" hangingPunct="1">
              <a:defRPr/>
            </a:pPr>
            <a:r>
              <a:rPr lang="es-MX" sz="2000" b="1" dirty="0">
                <a:solidFill>
                  <a:srgbClr val="000080"/>
                </a:solidFill>
                <a:latin typeface="Arial" pitchFamily="34" charset="0"/>
              </a:rPr>
              <a:t>Es un instrumento único y consensuado que reúne un conjunto de cualificaciones presentándolas de forma ordenada por niveles asociados con diferentes tipos de cualificación que puede ser de alcance regional, nacional y sectorial.</a:t>
            </a:r>
          </a:p>
          <a:p>
            <a:pPr algn="l" eaLnBrk="1" hangingPunct="1">
              <a:defRPr/>
            </a:pPr>
            <a:endParaRPr lang="es-MX" sz="2000" b="1" dirty="0">
              <a:solidFill>
                <a:srgbClr val="000080"/>
              </a:solidFill>
              <a:latin typeface="Arial" pitchFamily="34" charset="0"/>
            </a:endParaRPr>
          </a:p>
          <a:p>
            <a:pPr algn="l" eaLnBrk="1" hangingPunct="1">
              <a:defRPr/>
            </a:pPr>
            <a:r>
              <a:rPr lang="es-MX" sz="2000" b="1" dirty="0">
                <a:solidFill>
                  <a:srgbClr val="000080"/>
                </a:solidFill>
                <a:latin typeface="Arial" pitchFamily="34" charset="0"/>
              </a:rPr>
              <a:t>El diseño del marco suele prever las formas en que una persona se moviliza a su interior de manera ascendente o entre las diferentes cualificaciones; así como sus mecanismos de gestión y de aseguramiento de la calidad de las cualificaciones.</a:t>
            </a:r>
            <a:endParaRPr lang="es-UY" sz="2000" b="1" dirty="0">
              <a:solidFill>
                <a:srgbClr val="000080"/>
              </a:solidFill>
              <a:latin typeface="Arial" pitchFamily="34" charset="0"/>
            </a:endParaRPr>
          </a:p>
          <a:p>
            <a:pPr algn="l">
              <a:lnSpc>
                <a:spcPct val="100000"/>
              </a:lnSpc>
            </a:pPr>
            <a:endParaRPr lang="en-GB" sz="1800" b="1" dirty="0">
              <a:effectLst/>
              <a:latin typeface="Times New Roman" panose="02020603050405020304" pitchFamily="18" charset="0"/>
              <a:ea typeface="Times New Roman" panose="02020603050405020304" pitchFamily="18" charset="0"/>
            </a:endParaRPr>
          </a:p>
          <a:p>
            <a:pPr algn="l" fontAlgn="base"/>
            <a:endParaRPr lang="en-GB" sz="1800" dirty="0">
              <a:effectLst/>
              <a:latin typeface="Times New Roman" panose="02020603050405020304" pitchFamily="18" charset="0"/>
              <a:ea typeface="Times New Roman" panose="02020603050405020304" pitchFamily="18" charset="0"/>
            </a:endParaRPr>
          </a:p>
          <a:p>
            <a:pPr fontAlgn="base"/>
            <a:r>
              <a:rPr lang="en-US" sz="1800" b="1" dirty="0">
                <a:solidFill>
                  <a:srgbClr val="230050"/>
                </a:solidFill>
                <a:effectLst/>
                <a:latin typeface="Overpass" panose="00000500000000000000" pitchFamily="2" charset="0"/>
                <a:ea typeface="Times New Roman" panose="02020603050405020304" pitchFamily="18" charset="0"/>
                <a:cs typeface="Segoe UI" panose="020B0502040204020203" pitchFamily="34" charset="0"/>
              </a:rPr>
              <a:t> </a:t>
            </a:r>
            <a:endParaRPr lang="en-GB" sz="1800" dirty="0">
              <a:effectLst/>
              <a:latin typeface="Times New Roman" panose="02020603050405020304" pitchFamily="18" charset="0"/>
              <a:ea typeface="Times New Roman" panose="02020603050405020304" pitchFamily="18" charset="0"/>
            </a:endParaRPr>
          </a:p>
        </p:txBody>
      </p:sp>
      <p:pic>
        <p:nvPicPr>
          <p:cNvPr id="11" name="Gráfico 10">
            <a:extLst>
              <a:ext uri="{FF2B5EF4-FFF2-40B4-BE49-F238E27FC236}">
                <a16:creationId xmlns:a16="http://schemas.microsoft.com/office/drawing/2014/main" id="{48798381-ED4B-4780-841D-7920E52CED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5118" y="5432612"/>
            <a:ext cx="2463070" cy="1425388"/>
          </a:xfrm>
          <a:prstGeom prst="rect">
            <a:avLst/>
          </a:prstGeom>
        </p:spPr>
      </p:pic>
      <p:pic>
        <p:nvPicPr>
          <p:cNvPr id="2" name="Picture 1">
            <a:extLst>
              <a:ext uri="{FF2B5EF4-FFF2-40B4-BE49-F238E27FC236}">
                <a16:creationId xmlns:a16="http://schemas.microsoft.com/office/drawing/2014/main" id="{1B22A8E9-BB5C-139A-8B8C-632636AB008E}"/>
              </a:ext>
            </a:extLst>
          </p:cNvPr>
          <p:cNvPicPr>
            <a:picLocks noChangeAspect="1"/>
          </p:cNvPicPr>
          <p:nvPr/>
        </p:nvPicPr>
        <p:blipFill>
          <a:blip r:embed="rId6"/>
          <a:stretch>
            <a:fillRect/>
          </a:stretch>
        </p:blipFill>
        <p:spPr>
          <a:xfrm>
            <a:off x="699796" y="1484416"/>
            <a:ext cx="3551570" cy="4797369"/>
          </a:xfrm>
          <a:prstGeom prst="rect">
            <a:avLst/>
          </a:prstGeom>
        </p:spPr>
      </p:pic>
      <p:sp>
        <p:nvSpPr>
          <p:cNvPr id="4" name="TextBox 3">
            <a:extLst>
              <a:ext uri="{FF2B5EF4-FFF2-40B4-BE49-F238E27FC236}">
                <a16:creationId xmlns:a16="http://schemas.microsoft.com/office/drawing/2014/main" id="{BC65FCAC-7533-5BBF-8533-CE4573F54B57}"/>
              </a:ext>
            </a:extLst>
          </p:cNvPr>
          <p:cNvSpPr txBox="1"/>
          <p:nvPr/>
        </p:nvSpPr>
        <p:spPr>
          <a:xfrm>
            <a:off x="4762005" y="493989"/>
            <a:ext cx="6086104" cy="523220"/>
          </a:xfrm>
          <a:prstGeom prst="rect">
            <a:avLst/>
          </a:prstGeom>
          <a:noFill/>
        </p:spPr>
        <p:txBody>
          <a:bodyPr wrap="square">
            <a:spAutoFit/>
          </a:bodyPr>
          <a:lstStyle/>
          <a:p>
            <a:pPr eaLnBrk="1" hangingPunct="1">
              <a:defRPr/>
            </a:pPr>
            <a:r>
              <a:rPr lang="es-MX" sz="2800" b="1" dirty="0">
                <a:solidFill>
                  <a:srgbClr val="002060"/>
                </a:solidFill>
                <a:effectLst>
                  <a:outerShdw blurRad="38100" dist="38100" dir="2700000" algn="tl">
                    <a:srgbClr val="C0C0C0"/>
                  </a:outerShdw>
                </a:effectLst>
              </a:rPr>
              <a:t>¿QUE ES UN MNC?</a:t>
            </a:r>
            <a:endParaRPr lang="en-US" sz="2800" b="1" dirty="0">
              <a:solidFill>
                <a:srgbClr val="002060"/>
              </a:solidFill>
              <a:effectLst>
                <a:outerShdw blurRad="38100" dist="38100" dir="2700000" algn="tl">
                  <a:srgbClr val="C0C0C0"/>
                </a:outerShdw>
              </a:effectLst>
            </a:endParaRPr>
          </a:p>
        </p:txBody>
      </p:sp>
    </p:spTree>
    <p:extLst>
      <p:ext uri="{BB962C8B-B14F-4D97-AF65-F5344CB8AC3E}">
        <p14:creationId xmlns:p14="http://schemas.microsoft.com/office/powerpoint/2010/main" val="30166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D9EFACE-0011-7936-B070-8DA3FDDEF78B}"/>
              </a:ext>
            </a:extLst>
          </p:cNvPr>
          <p:cNvSpPr>
            <a:spLocks noGrp="1" noChangeArrowheads="1"/>
          </p:cNvSpPr>
          <p:nvPr>
            <p:ph type="title"/>
          </p:nvPr>
        </p:nvSpPr>
        <p:spPr>
          <a:xfrm>
            <a:off x="4571709" y="281546"/>
            <a:ext cx="5828822" cy="1046163"/>
          </a:xfrm>
          <a:noFill/>
        </p:spPr>
        <p:txBody>
          <a:bodyPr>
            <a:normAutofit/>
          </a:bodyPr>
          <a:lstStyle/>
          <a:p>
            <a:pPr eaLnBrk="1" hangingPunct="1"/>
            <a:r>
              <a:rPr lang="es-MX" altLang="es-UY" sz="2800" dirty="0"/>
              <a:t>Una visión esquemática de un MNC:</a:t>
            </a:r>
            <a:endParaRPr lang="en-US" altLang="es-UY" sz="2800" dirty="0"/>
          </a:p>
        </p:txBody>
      </p:sp>
      <p:sp>
        <p:nvSpPr>
          <p:cNvPr id="22531" name="Rectangle 3">
            <a:extLst>
              <a:ext uri="{FF2B5EF4-FFF2-40B4-BE49-F238E27FC236}">
                <a16:creationId xmlns:a16="http://schemas.microsoft.com/office/drawing/2014/main" id="{8B0D7B8F-0ED9-6EE7-3A41-39AF340C47D9}"/>
              </a:ext>
            </a:extLst>
          </p:cNvPr>
          <p:cNvSpPr>
            <a:spLocks noChangeArrowheads="1"/>
          </p:cNvSpPr>
          <p:nvPr/>
        </p:nvSpPr>
        <p:spPr bwMode="auto">
          <a:xfrm>
            <a:off x="1512095" y="16139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UY" altLang="es-UY" sz="1800">
              <a:solidFill>
                <a:srgbClr val="000000"/>
              </a:solidFill>
              <a:latin typeface="Arial" panose="020B0604020202020204" pitchFamily="34" charset="0"/>
            </a:endParaRPr>
          </a:p>
        </p:txBody>
      </p:sp>
      <p:graphicFrame>
        <p:nvGraphicFramePr>
          <p:cNvPr id="367620" name="Group 4">
            <a:extLst>
              <a:ext uri="{FF2B5EF4-FFF2-40B4-BE49-F238E27FC236}">
                <a16:creationId xmlns:a16="http://schemas.microsoft.com/office/drawing/2014/main" id="{0792F1A1-69CC-8E09-C0CC-A1E87AE9D44C}"/>
              </a:ext>
            </a:extLst>
          </p:cNvPr>
          <p:cNvGraphicFramePr>
            <a:graphicFrameLocks noGrp="1"/>
          </p:cNvGraphicFramePr>
          <p:nvPr/>
        </p:nvGraphicFramePr>
        <p:xfrm>
          <a:off x="2631283" y="1608139"/>
          <a:ext cx="7127875" cy="4537077"/>
        </p:xfrm>
        <a:graphic>
          <a:graphicData uri="http://schemas.openxmlformats.org/drawingml/2006/table">
            <a:tbl>
              <a:tblPr/>
              <a:tblGrid>
                <a:gridCol w="700087">
                  <a:extLst>
                    <a:ext uri="{9D8B030D-6E8A-4147-A177-3AD203B41FA5}">
                      <a16:colId xmlns:a16="http://schemas.microsoft.com/office/drawing/2014/main" val="20000"/>
                    </a:ext>
                  </a:extLst>
                </a:gridCol>
                <a:gridCol w="1711325">
                  <a:extLst>
                    <a:ext uri="{9D8B030D-6E8A-4147-A177-3AD203B41FA5}">
                      <a16:colId xmlns:a16="http://schemas.microsoft.com/office/drawing/2014/main" val="20001"/>
                    </a:ext>
                  </a:extLst>
                </a:gridCol>
                <a:gridCol w="4716463">
                  <a:extLst>
                    <a:ext uri="{9D8B030D-6E8A-4147-A177-3AD203B41FA5}">
                      <a16:colId xmlns:a16="http://schemas.microsoft.com/office/drawing/2014/main" val="20002"/>
                    </a:ext>
                  </a:extLst>
                </a:gridCol>
              </a:tblGrid>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rgbClr val="00005C"/>
                          </a:solidFill>
                          <a:effectLst/>
                          <a:latin typeface="Verdana" pitchFamily="34" charset="0"/>
                          <a:cs typeface="Times New Roman" pitchFamily="18" charset="0"/>
                        </a:rPr>
                        <a:t>Nivel</a:t>
                      </a:r>
                      <a:endParaRPr kumimoji="0" lang="es-MX" sz="14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00005C"/>
                          </a:solidFill>
                          <a:effectLst/>
                          <a:latin typeface="Verdana" pitchFamily="34" charset="0"/>
                          <a:cs typeface="Times New Roman" pitchFamily="18" charset="0"/>
                        </a:rPr>
                        <a:t>Educación</a:t>
                      </a:r>
                      <a:endParaRPr kumimoji="0" lang="es-MX" sz="14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00005C"/>
                          </a:solidFill>
                          <a:effectLst/>
                          <a:latin typeface="Verdana" pitchFamily="34" charset="0"/>
                          <a:cs typeface="Times New Roman" pitchFamily="18" charset="0"/>
                        </a:rPr>
                        <a:t>Ejemplos de cualificaciones</a:t>
                      </a:r>
                      <a:endParaRPr kumimoji="0" lang="es-MX" sz="14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8</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chemeClr val="tx1"/>
                          </a:solidFill>
                          <a:effectLst/>
                          <a:latin typeface="Verdana" pitchFamily="34" charset="0"/>
                          <a:ea typeface="Times New Roman" pitchFamily="18" charset="0"/>
                          <a:cs typeface="Arial" pitchFamily="34" charset="0"/>
                        </a:rPr>
                        <a:t>Terciaria Postgrado</a:t>
                      </a:r>
                      <a:endParaRPr kumimoji="0" lang="es-MX"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Doctorados</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668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7</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vMerge="1">
                  <a:txBody>
                    <a:bodyPr/>
                    <a:lstStyle/>
                    <a:p>
                      <a:endParaRPr lang="es-CO"/>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Post grado. Maestrías. Especializaciones.</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6</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vMerge="1">
                  <a:txBody>
                    <a:bodyPr/>
                    <a:lstStyle/>
                    <a:p>
                      <a:endParaRPr lang="es-CO"/>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Universitario</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398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5</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vMerge="1">
                  <a:txBody>
                    <a:bodyPr/>
                    <a:lstStyle/>
                    <a:p>
                      <a:endParaRPr lang="es-CO"/>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Tecnólogos-Técnicos </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669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4</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-Secundaria</a:t>
                      </a:r>
                      <a:b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b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-Media Técnica</a:t>
                      </a:r>
                      <a:b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b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-Formación Profesional</a:t>
                      </a:r>
                      <a:endParaRPr kumimoji="0" lang="es-MX"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Supervisores y trabajadores altamente calificados.</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3</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s-CO"/>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Formación profesional calificada.</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669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2</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s-CO"/>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Formación profesional a nivel semi-calificado</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1</a:t>
                      </a:r>
                      <a:endParaRPr kumimoji="0" lang="es-MX" sz="1400" b="1"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chemeClr val="tx1"/>
                          </a:solidFill>
                          <a:effectLst/>
                          <a:latin typeface="Verdana" pitchFamily="34" charset="0"/>
                          <a:ea typeface="Times New Roman" pitchFamily="18" charset="0"/>
                          <a:cs typeface="Arial" pitchFamily="34" charset="0"/>
                        </a:rPr>
                        <a:t>Básica</a:t>
                      </a:r>
                      <a:endParaRPr kumimoji="0" lang="es-MX"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chemeClr val="tx1"/>
                          </a:solidFill>
                          <a:effectLst/>
                          <a:latin typeface="Verdana" pitchFamily="34" charset="0"/>
                          <a:ea typeface="Times New Roman" pitchFamily="18" charset="0"/>
                          <a:cs typeface="Arial" pitchFamily="34" charset="0"/>
                        </a:rPr>
                        <a:t>Cursos vocacionales básicos</a:t>
                      </a:r>
                      <a:endParaRPr kumimoji="0" lang="es-MX"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3"/>
                    </a:solidFill>
                  </a:tcPr>
                </a:tc>
                <a:extLst>
                  <a:ext uri="{0D108BD9-81ED-4DB2-BD59-A6C34878D82A}">
                    <a16:rowId xmlns:a16="http://schemas.microsoft.com/office/drawing/2014/main" val="10008"/>
                  </a:ext>
                </a:extLst>
              </a:tr>
            </a:tbl>
          </a:graphicData>
        </a:graphic>
      </p:graphicFrame>
      <p:sp>
        <p:nvSpPr>
          <p:cNvPr id="22574" name="Rectangle 46">
            <a:extLst>
              <a:ext uri="{FF2B5EF4-FFF2-40B4-BE49-F238E27FC236}">
                <a16:creationId xmlns:a16="http://schemas.microsoft.com/office/drawing/2014/main" id="{21B7BE03-06B1-2E26-3529-5B177D17962A}"/>
              </a:ext>
            </a:extLst>
          </p:cNvPr>
          <p:cNvSpPr>
            <a:spLocks noChangeArrowheads="1"/>
          </p:cNvSpPr>
          <p:nvPr/>
        </p:nvSpPr>
        <p:spPr bwMode="auto">
          <a:xfrm>
            <a:off x="2597944" y="6243638"/>
            <a:ext cx="25479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UY" sz="900">
                <a:solidFill>
                  <a:srgbClr val="000000"/>
                </a:solidFill>
                <a:latin typeface="Tahoma" panose="020B0604030504040204" pitchFamily="34" charset="0"/>
                <a:ea typeface="Times New Roman" panose="02020603050405020304" pitchFamily="18" charset="0"/>
                <a:cs typeface="Tahoma" panose="020B0604030504040204" pitchFamily="34" charset="0"/>
              </a:rPr>
              <a:t>Fuente: Adaptación basada en Ron Tuck. 2007</a:t>
            </a:r>
            <a:endParaRPr lang="es-MX" altLang="es-UY" sz="1800">
              <a:solidFill>
                <a:srgbClr val="000000"/>
              </a:solidFill>
              <a:latin typeface="Arial" panose="020B0604020202020204" pitchFamily="34" charset="0"/>
              <a:ea typeface="Times New Roman" panose="02020603050405020304" pitchFamily="18" charset="0"/>
              <a:cs typeface="Tahoma" panose="020B0604030504040204" pitchFamily="34" charset="0"/>
            </a:endParaRPr>
          </a:p>
        </p:txBody>
      </p:sp>
      <p:pic>
        <p:nvPicPr>
          <p:cNvPr id="2" name="Gráfico 6">
            <a:extLst>
              <a:ext uri="{FF2B5EF4-FFF2-40B4-BE49-F238E27FC236}">
                <a16:creationId xmlns:a16="http://schemas.microsoft.com/office/drawing/2014/main" id="{CB29CA0E-BDD4-0FDA-6C37-552DAAF7F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935" y="281546"/>
            <a:ext cx="3009672" cy="794219"/>
          </a:xfrm>
          <a:prstGeom prst="rect">
            <a:avLst/>
          </a:prstGeom>
        </p:spPr>
      </p:pic>
      <p:pic>
        <p:nvPicPr>
          <p:cNvPr id="3" name="Gráfico 10">
            <a:extLst>
              <a:ext uri="{FF2B5EF4-FFF2-40B4-BE49-F238E27FC236}">
                <a16:creationId xmlns:a16="http://schemas.microsoft.com/office/drawing/2014/main" id="{CB15CF6C-CA65-3534-BF2D-EAD71BB93A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5118" y="5432612"/>
            <a:ext cx="2463070" cy="1425388"/>
          </a:xfrm>
          <a:prstGeom prst="rect">
            <a:avLst/>
          </a:prstGeom>
        </p:spPr>
      </p:pic>
    </p:spTree>
  </p:cSld>
  <p:clrMapOvr>
    <a:masterClrMapping/>
  </p:clrMapOvr>
  <p:transition spd="slow"/>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9" id="{45579D3E-7B1A-4590-BBBE-E96A93E70EDD}" vid="{293D805A-3197-4F16-BD2E-B4CB91DF2B4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7" ma:contentTypeDescription="Create a new document." ma:contentTypeScope="" ma:versionID="85fa25fb7a8885b18e179674ba801b84">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bca5e99572ddc5eba640d4c09a802db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38CCC6-9B26-4386-A867-DEAEEB0D43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B0F4CE-871A-4A3B-BF12-E10E421B3FAF}">
  <ds:schemaRefs>
    <ds:schemaRef ds:uri="http://schemas.microsoft.com/sharepoint/v3/contenttype/forms"/>
  </ds:schemaRefs>
</ds:datastoreItem>
</file>

<file path=customXml/itemProps3.xml><?xml version="1.0" encoding="utf-8"?>
<ds:datastoreItem xmlns:ds="http://schemas.openxmlformats.org/officeDocument/2006/customXml" ds:itemID="{26FA3FD2-E91C-4107-8A78-5BA562EE9FEB}"/>
</file>

<file path=docProps/app.xml><?xml version="1.0" encoding="utf-8"?>
<Properties xmlns="http://schemas.openxmlformats.org/officeDocument/2006/extended-properties" xmlns:vt="http://schemas.openxmlformats.org/officeDocument/2006/docPropsVTypes">
  <Template>PPT60Cinterfor</Template>
  <TotalTime>2</TotalTime>
  <Words>1330</Words>
  <Application>Microsoft Office PowerPoint</Application>
  <PresentationFormat>Custom</PresentationFormat>
  <Paragraphs>218</Paragraphs>
  <Slides>20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Aileron Bold</vt:lpstr>
      <vt:lpstr>Arial</vt:lpstr>
      <vt:lpstr>Calibri</vt:lpstr>
      <vt:lpstr>Calibri Light</vt:lpstr>
      <vt:lpstr>MinionPro-Regular</vt:lpstr>
      <vt:lpstr>Noto Sans</vt:lpstr>
      <vt:lpstr>Overpass</vt:lpstr>
      <vt:lpstr>Tahoma</vt:lpstr>
      <vt:lpstr>Times New Roman</vt:lpstr>
      <vt:lpstr>Verdana</vt:lpstr>
      <vt:lpstr>Wingdings</vt:lpstr>
      <vt:lpstr>Tema de Office</vt:lpstr>
      <vt:lpstr>Los Marcos Nacionales de Cualificaciones: Herramientas en la articulación educación-trabajo.</vt:lpstr>
      <vt:lpstr>PowerPoint Presentation</vt:lpstr>
      <vt:lpstr>PowerPoint Presentation</vt:lpstr>
      <vt:lpstr>PowerPoint Presentation</vt:lpstr>
      <vt:lpstr> </vt:lpstr>
      <vt:lpstr>PowerPoint Presentation</vt:lpstr>
      <vt:lpstr>PowerPoint Presentation</vt:lpstr>
      <vt:lpstr>PowerPoint Presentation</vt:lpstr>
      <vt:lpstr>Una visión esquemática de un MNC:</vt:lpstr>
      <vt:lpstr>Objetivos de un MNC :</vt:lpstr>
      <vt:lpstr>PowerPoint Presentation</vt:lpstr>
      <vt:lpstr>Las cualificaciones y sus rutas. Chile</vt:lpstr>
      <vt:lpstr>PowerPoint Presentation</vt:lpstr>
      <vt:lpstr>PowerPoint Presentation</vt:lpstr>
      <vt:lpstr>PowerPoint Presentation</vt:lpstr>
      <vt:lpstr>PowerPoint Presentation</vt:lpstr>
      <vt:lpstr>PowerPoint Presentation</vt:lpstr>
      <vt:lpstr>Objetivo del MRC AP</vt:lpstr>
      <vt:lpstr>Correlación entre los MNC para el MRC AP</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Centro Interamericano de Desarrollo de Conocimiento en la Formación Profesional</dc:title>
  <dc:creator>Llana, Lorena</dc:creator>
  <cp:lastModifiedBy>Camacho, Maria Claudia</cp:lastModifiedBy>
  <cp:revision>23</cp:revision>
  <dcterms:created xsi:type="dcterms:W3CDTF">2023-03-15T15:47:07Z</dcterms:created>
  <dcterms:modified xsi:type="dcterms:W3CDTF">2023-05-03T17:03:23Z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0x01010036BCFB8B55C4A14CB268B93FF9E2504C</vt:lpwstr>
  </property>
  <property fmtid="{D5CDD505-2E9C-101B-9397-08002B2CF9AE}" pid="3" name="MediaServiceImageTags">
    <vt:lpwstr/>
  </property>
</Properties>
</file>