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1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  <p:sldId id="261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457"/>
    <a:srgbClr val="003399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92"/>
    <p:restoredTop sz="94640"/>
  </p:normalViewPr>
  <p:slideViewPr>
    <p:cSldViewPr snapToGrid="0" snapToObjects="1">
      <p:cViewPr varScale="1">
        <p:scale>
          <a:sx n="110" d="100"/>
          <a:sy n="110" d="100"/>
        </p:scale>
        <p:origin x="12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50644-8093-40FA-9886-15C8DC054A1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A"/>
        </a:p>
      </dgm:t>
    </dgm:pt>
    <dgm:pt modelId="{E2AB7297-1381-4360-8C5F-299BB440C907}">
      <dgm:prSet phldrT="[Texto]" custT="1"/>
      <dgm:spPr/>
      <dgm:t>
        <a:bodyPr/>
        <a:lstStyle/>
        <a:p>
          <a:pPr algn="just"/>
          <a:r>
            <a: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Reforzar y potencializar habilidades para la vida y el trabajo entre los jóvenes participantes, para facilitar su acceso a la vida laboral de manera adecuada.</a:t>
          </a:r>
          <a:endParaRPr lang="es-PA" sz="20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gm:t>
    </dgm:pt>
    <dgm:pt modelId="{8CC9BEA6-725B-4437-AD63-639654628B0D}" type="parTrans" cxnId="{3027797C-78AD-494A-A4C7-DAC8D21C9F64}">
      <dgm:prSet/>
      <dgm:spPr/>
      <dgm:t>
        <a:bodyPr/>
        <a:lstStyle/>
        <a:p>
          <a:endParaRPr lang="es-PA">
            <a:latin typeface="Avenir" panose="020B0503020203090204" pitchFamily="34" charset="0"/>
          </a:endParaRPr>
        </a:p>
      </dgm:t>
    </dgm:pt>
    <dgm:pt modelId="{C28C9605-C42B-4A6C-B932-D1EF6458CFBB}" type="sibTrans" cxnId="{3027797C-78AD-494A-A4C7-DAC8D21C9F64}">
      <dgm:prSet/>
      <dgm:spPr/>
      <dgm:t>
        <a:bodyPr/>
        <a:lstStyle/>
        <a:p>
          <a:endParaRPr lang="es-PA">
            <a:latin typeface="Avenir" panose="020B0503020203090204" pitchFamily="34" charset="0"/>
          </a:endParaRPr>
        </a:p>
      </dgm:t>
    </dgm:pt>
    <dgm:pt modelId="{974A0257-71B5-404D-9864-800563D202E8}">
      <dgm:prSet phldrT="[Texto]" custT="1"/>
      <dgm:spPr/>
      <dgm:t>
        <a:bodyPr/>
        <a:lstStyle/>
        <a:p>
          <a:pPr algn="just"/>
          <a:r>
            <a: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Brindar mano de obra con capacidades socioemocionales que contribuyan a la productividad de las empresas.</a:t>
          </a:r>
          <a:endParaRPr lang="es-PA" sz="20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gm:t>
    </dgm:pt>
    <dgm:pt modelId="{FE849A5C-3FD3-488A-95D2-AB919714D9AA}" type="parTrans" cxnId="{8C04B8AE-8B60-4D7F-9657-3CD315B0429A}">
      <dgm:prSet/>
      <dgm:spPr/>
      <dgm:t>
        <a:bodyPr/>
        <a:lstStyle/>
        <a:p>
          <a:endParaRPr lang="es-PA">
            <a:latin typeface="Avenir" panose="020B0503020203090204" pitchFamily="34" charset="0"/>
          </a:endParaRPr>
        </a:p>
      </dgm:t>
    </dgm:pt>
    <dgm:pt modelId="{56EE9BA9-261B-46F4-B92B-3F42F7329647}" type="sibTrans" cxnId="{8C04B8AE-8B60-4D7F-9657-3CD315B0429A}">
      <dgm:prSet/>
      <dgm:spPr/>
      <dgm:t>
        <a:bodyPr/>
        <a:lstStyle/>
        <a:p>
          <a:endParaRPr lang="es-PA">
            <a:latin typeface="Avenir" panose="020B0503020203090204" pitchFamily="34" charset="0"/>
          </a:endParaRPr>
        </a:p>
      </dgm:t>
    </dgm:pt>
    <dgm:pt modelId="{C6C98C3B-0470-4826-9F58-C46DB69CB31E}">
      <dgm:prSet phldrT="[Texto]" custT="1"/>
      <dgm:spPr/>
      <dgm:t>
        <a:bodyPr/>
        <a:lstStyle/>
        <a:p>
          <a:pPr algn="just"/>
          <a:r>
            <a: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Estimular a las empresas, para la ampliación de su planta de producción, mediante incentivos fiscales, durante la contratación de jóvenes para el primer empleo.</a:t>
          </a:r>
          <a:endParaRPr lang="es-PA" sz="20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gm:t>
    </dgm:pt>
    <dgm:pt modelId="{F1BD53B9-F73B-4CEA-BECB-1582DDDC025A}" type="parTrans" cxnId="{19AC57FF-F96F-46A0-9FC4-98572BC7DBD0}">
      <dgm:prSet/>
      <dgm:spPr/>
      <dgm:t>
        <a:bodyPr/>
        <a:lstStyle/>
        <a:p>
          <a:endParaRPr lang="es-PA">
            <a:latin typeface="Avenir" panose="020B0503020203090204" pitchFamily="34" charset="0"/>
          </a:endParaRPr>
        </a:p>
      </dgm:t>
    </dgm:pt>
    <dgm:pt modelId="{D68397A9-60E1-4916-9A2A-6D2F5F40373E}" type="sibTrans" cxnId="{19AC57FF-F96F-46A0-9FC4-98572BC7DBD0}">
      <dgm:prSet/>
      <dgm:spPr/>
      <dgm:t>
        <a:bodyPr/>
        <a:lstStyle/>
        <a:p>
          <a:endParaRPr lang="es-PA">
            <a:latin typeface="Avenir" panose="020B0503020203090204" pitchFamily="34" charset="0"/>
          </a:endParaRPr>
        </a:p>
      </dgm:t>
    </dgm:pt>
    <dgm:pt modelId="{7D88EAC9-3D4E-49FD-A774-2596AF4E15C5}">
      <dgm:prSet phldrT="[Texto]" custT="1"/>
      <dgm:spPr/>
      <dgm:t>
        <a:bodyPr/>
        <a:lstStyle/>
        <a:p>
          <a:pPr algn="just"/>
          <a:r>
            <a: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Fomentar el emprendimiento de los jóvenes, brindándoles herramientas y capacitación para el inicio de su propio negocio.</a:t>
          </a:r>
          <a:endParaRPr lang="es-PA" sz="20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gm:t>
    </dgm:pt>
    <dgm:pt modelId="{F1C8A68D-A38B-4BF5-9DD4-8CE9083706BC}" type="parTrans" cxnId="{7DE674AC-517C-4B0B-B816-D75E0A9AC7B8}">
      <dgm:prSet/>
      <dgm:spPr/>
      <dgm:t>
        <a:bodyPr/>
        <a:lstStyle/>
        <a:p>
          <a:endParaRPr lang="es-PA"/>
        </a:p>
      </dgm:t>
    </dgm:pt>
    <dgm:pt modelId="{749F98B3-F5B1-4ECD-AE68-FAA114F540E6}" type="sibTrans" cxnId="{7DE674AC-517C-4B0B-B816-D75E0A9AC7B8}">
      <dgm:prSet/>
      <dgm:spPr/>
      <dgm:t>
        <a:bodyPr/>
        <a:lstStyle/>
        <a:p>
          <a:endParaRPr lang="es-PA"/>
        </a:p>
      </dgm:t>
    </dgm:pt>
    <dgm:pt modelId="{19C9A007-307A-4315-825F-915443098E86}" type="pres">
      <dgm:prSet presAssocID="{D0B50644-8093-40FA-9886-15C8DC054A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EB72B480-BB23-46E7-B785-FEDCE70E7AC5}" type="pres">
      <dgm:prSet presAssocID="{E2AB7297-1381-4360-8C5F-299BB440C907}" presName="parentLin" presStyleCnt="0"/>
      <dgm:spPr/>
    </dgm:pt>
    <dgm:pt modelId="{9AE1C1EA-B129-42D9-B86C-03EC4F14631B}" type="pres">
      <dgm:prSet presAssocID="{E2AB7297-1381-4360-8C5F-299BB440C907}" presName="parentLeftMargin" presStyleLbl="node1" presStyleIdx="0" presStyleCnt="4"/>
      <dgm:spPr/>
      <dgm:t>
        <a:bodyPr/>
        <a:lstStyle/>
        <a:p>
          <a:endParaRPr lang="es-PA"/>
        </a:p>
      </dgm:t>
    </dgm:pt>
    <dgm:pt modelId="{1BFA5CB8-8EDD-40A3-8E08-23CE452DFFE0}" type="pres">
      <dgm:prSet presAssocID="{E2AB7297-1381-4360-8C5F-299BB440C907}" presName="parentText" presStyleLbl="node1" presStyleIdx="0" presStyleCnt="4" custScaleX="131938" custScaleY="129672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9AA574C-1FC9-433E-BBC3-20313BE1C55E}" type="pres">
      <dgm:prSet presAssocID="{E2AB7297-1381-4360-8C5F-299BB440C907}" presName="negativeSpace" presStyleCnt="0"/>
      <dgm:spPr/>
    </dgm:pt>
    <dgm:pt modelId="{90E85575-75F7-4DD9-8940-869A7573923F}" type="pres">
      <dgm:prSet presAssocID="{E2AB7297-1381-4360-8C5F-299BB440C907}" presName="childText" presStyleLbl="conFgAcc1" presStyleIdx="0" presStyleCnt="4">
        <dgm:presLayoutVars>
          <dgm:bulletEnabled val="1"/>
        </dgm:presLayoutVars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prstGeom prst="roundRect">
          <a:avLst/>
        </a:prstGeom>
        <a:solidFill>
          <a:srgbClr val="1F2457"/>
        </a:solidFill>
      </dgm:spPr>
      <dgm:t>
        <a:bodyPr/>
        <a:lstStyle/>
        <a:p>
          <a:endParaRPr lang="es-PA"/>
        </a:p>
      </dgm:t>
    </dgm:pt>
    <dgm:pt modelId="{D1BE95B4-B08A-45A0-8C12-9B1096E6A3C0}" type="pres">
      <dgm:prSet presAssocID="{C28C9605-C42B-4A6C-B932-D1EF6458CFBB}" presName="spaceBetweenRectangles" presStyleCnt="0"/>
      <dgm:spPr/>
    </dgm:pt>
    <dgm:pt modelId="{98A1EE7E-3A06-4101-81C3-05FBE9D8039C}" type="pres">
      <dgm:prSet presAssocID="{974A0257-71B5-404D-9864-800563D202E8}" presName="parentLin" presStyleCnt="0"/>
      <dgm:spPr/>
    </dgm:pt>
    <dgm:pt modelId="{E1422CBD-72B7-4B1F-9189-75E72050E8B5}" type="pres">
      <dgm:prSet presAssocID="{974A0257-71B5-404D-9864-800563D202E8}" presName="parentLeftMargin" presStyleLbl="node1" presStyleIdx="0" presStyleCnt="4"/>
      <dgm:spPr/>
      <dgm:t>
        <a:bodyPr/>
        <a:lstStyle/>
        <a:p>
          <a:endParaRPr lang="es-PA"/>
        </a:p>
      </dgm:t>
    </dgm:pt>
    <dgm:pt modelId="{7A107772-BD3B-4176-8D0F-6133B607BAF4}" type="pres">
      <dgm:prSet presAssocID="{974A0257-71B5-404D-9864-800563D202E8}" presName="parentText" presStyleLbl="node1" presStyleIdx="1" presStyleCnt="4" custScaleX="132427" custScaleY="128531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F472CD9-A997-4031-93B8-9E8A147C514F}" type="pres">
      <dgm:prSet presAssocID="{974A0257-71B5-404D-9864-800563D202E8}" presName="negativeSpace" presStyleCnt="0"/>
      <dgm:spPr/>
    </dgm:pt>
    <dgm:pt modelId="{DE210B2F-C973-45A5-B06B-ADAEB14AD6DE}" type="pres">
      <dgm:prSet presAssocID="{974A0257-71B5-404D-9864-800563D202E8}" presName="childText" presStyleLbl="conFgAcc1" presStyleIdx="1" presStyleCnt="4">
        <dgm:presLayoutVars>
          <dgm:bulletEnabled val="1"/>
        </dgm:presLayoutVars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prstGeom prst="roundRect">
          <a:avLst/>
        </a:prstGeom>
        <a:solidFill>
          <a:srgbClr val="1F2457"/>
        </a:solidFill>
      </dgm:spPr>
      <dgm:t>
        <a:bodyPr/>
        <a:lstStyle/>
        <a:p>
          <a:endParaRPr lang="es-PA"/>
        </a:p>
      </dgm:t>
    </dgm:pt>
    <dgm:pt modelId="{7D8A7326-0D58-4FB5-8471-70D4BDA31304}" type="pres">
      <dgm:prSet presAssocID="{56EE9BA9-261B-46F4-B92B-3F42F7329647}" presName="spaceBetweenRectangles" presStyleCnt="0"/>
      <dgm:spPr/>
    </dgm:pt>
    <dgm:pt modelId="{F4087670-E805-4157-800A-7FE1F1443B61}" type="pres">
      <dgm:prSet presAssocID="{C6C98C3B-0470-4826-9F58-C46DB69CB31E}" presName="parentLin" presStyleCnt="0"/>
      <dgm:spPr/>
    </dgm:pt>
    <dgm:pt modelId="{6CE1C9E8-5094-4821-9BFA-40A650B14500}" type="pres">
      <dgm:prSet presAssocID="{C6C98C3B-0470-4826-9F58-C46DB69CB31E}" presName="parentLeftMargin" presStyleLbl="node1" presStyleIdx="1" presStyleCnt="4"/>
      <dgm:spPr/>
      <dgm:t>
        <a:bodyPr/>
        <a:lstStyle/>
        <a:p>
          <a:endParaRPr lang="es-PA"/>
        </a:p>
      </dgm:t>
    </dgm:pt>
    <dgm:pt modelId="{176B7973-F736-4130-B7E8-E6DB2DC41451}" type="pres">
      <dgm:prSet presAssocID="{C6C98C3B-0470-4826-9F58-C46DB69CB31E}" presName="parentText" presStyleLbl="node1" presStyleIdx="2" presStyleCnt="4" custScaleX="131598" custScaleY="143574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5406D5B-C49F-464D-9D1D-F056CF4C5918}" type="pres">
      <dgm:prSet presAssocID="{C6C98C3B-0470-4826-9F58-C46DB69CB31E}" presName="negativeSpace" presStyleCnt="0"/>
      <dgm:spPr/>
    </dgm:pt>
    <dgm:pt modelId="{C064F13B-4B80-4B90-BD96-8E51792C52A7}" type="pres">
      <dgm:prSet presAssocID="{C6C98C3B-0470-4826-9F58-C46DB69CB31E}" presName="childText" presStyleLbl="conFgAcc1" presStyleIdx="2" presStyleCnt="4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prstGeom prst="roundRect">
          <a:avLst/>
        </a:prstGeom>
        <a:solidFill>
          <a:srgbClr val="1F2457"/>
        </a:solidFill>
      </dgm:spPr>
      <dgm:t>
        <a:bodyPr/>
        <a:lstStyle/>
        <a:p>
          <a:endParaRPr lang="es-PA"/>
        </a:p>
      </dgm:t>
    </dgm:pt>
    <dgm:pt modelId="{0DCD22D7-2233-49B5-B132-CCF3A2DD3391}" type="pres">
      <dgm:prSet presAssocID="{D68397A9-60E1-4916-9A2A-6D2F5F40373E}" presName="spaceBetweenRectangles" presStyleCnt="0"/>
      <dgm:spPr/>
    </dgm:pt>
    <dgm:pt modelId="{8EE0B17A-8F45-40B6-A409-E2F15797C5E5}" type="pres">
      <dgm:prSet presAssocID="{7D88EAC9-3D4E-49FD-A774-2596AF4E15C5}" presName="parentLin" presStyleCnt="0"/>
      <dgm:spPr/>
    </dgm:pt>
    <dgm:pt modelId="{72855D82-722D-472F-A73C-B3A33CFBB801}" type="pres">
      <dgm:prSet presAssocID="{7D88EAC9-3D4E-49FD-A774-2596AF4E15C5}" presName="parentLeftMargin" presStyleLbl="node1" presStyleIdx="2" presStyleCnt="4"/>
      <dgm:spPr/>
      <dgm:t>
        <a:bodyPr/>
        <a:lstStyle/>
        <a:p>
          <a:endParaRPr lang="es-PA"/>
        </a:p>
      </dgm:t>
    </dgm:pt>
    <dgm:pt modelId="{E9E039E0-1618-4EBE-B567-DAA4B144066C}" type="pres">
      <dgm:prSet presAssocID="{7D88EAC9-3D4E-49FD-A774-2596AF4E15C5}" presName="parentText" presStyleLbl="node1" presStyleIdx="3" presStyleCnt="4" custScaleX="132720" custScaleY="130961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2306767-D7C8-4749-A567-84DDB9A5603B}" type="pres">
      <dgm:prSet presAssocID="{7D88EAC9-3D4E-49FD-A774-2596AF4E15C5}" presName="negativeSpace" presStyleCnt="0"/>
      <dgm:spPr/>
    </dgm:pt>
    <dgm:pt modelId="{4688EC61-C2B3-43E7-BCB3-80FD8237D52C}" type="pres">
      <dgm:prSet presAssocID="{7D88EAC9-3D4E-49FD-A774-2596AF4E15C5}" presName="childText" presStyleLbl="conFgAcc1" presStyleIdx="3" presStyleCnt="4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prstGeom prst="roundRect">
          <a:avLst/>
        </a:prstGeom>
        <a:solidFill>
          <a:srgbClr val="1F2457"/>
        </a:solidFill>
      </dgm:spPr>
      <dgm:t>
        <a:bodyPr/>
        <a:lstStyle/>
        <a:p>
          <a:endParaRPr lang="es-PA"/>
        </a:p>
      </dgm:t>
    </dgm:pt>
  </dgm:ptLst>
  <dgm:cxnLst>
    <dgm:cxn modelId="{19AC57FF-F96F-46A0-9FC4-98572BC7DBD0}" srcId="{D0B50644-8093-40FA-9886-15C8DC054A13}" destId="{C6C98C3B-0470-4826-9F58-C46DB69CB31E}" srcOrd="2" destOrd="0" parTransId="{F1BD53B9-F73B-4CEA-BECB-1582DDDC025A}" sibTransId="{D68397A9-60E1-4916-9A2A-6D2F5F40373E}"/>
    <dgm:cxn modelId="{F8D39EB2-D46A-4A85-BF71-33A5E4C9C6EE}" type="presOf" srcId="{974A0257-71B5-404D-9864-800563D202E8}" destId="{7A107772-BD3B-4176-8D0F-6133B607BAF4}" srcOrd="1" destOrd="0" presId="urn:microsoft.com/office/officeart/2005/8/layout/list1"/>
    <dgm:cxn modelId="{FF68972F-20EF-4643-B86F-C41863101CA2}" type="presOf" srcId="{974A0257-71B5-404D-9864-800563D202E8}" destId="{E1422CBD-72B7-4B1F-9189-75E72050E8B5}" srcOrd="0" destOrd="0" presId="urn:microsoft.com/office/officeart/2005/8/layout/list1"/>
    <dgm:cxn modelId="{95E220C1-31C8-456A-B439-160340A15DD9}" type="presOf" srcId="{C6C98C3B-0470-4826-9F58-C46DB69CB31E}" destId="{6CE1C9E8-5094-4821-9BFA-40A650B14500}" srcOrd="0" destOrd="0" presId="urn:microsoft.com/office/officeart/2005/8/layout/list1"/>
    <dgm:cxn modelId="{6CF54D6B-FA30-411E-8F54-F779AEF79311}" type="presOf" srcId="{E2AB7297-1381-4360-8C5F-299BB440C907}" destId="{9AE1C1EA-B129-42D9-B86C-03EC4F14631B}" srcOrd="0" destOrd="0" presId="urn:microsoft.com/office/officeart/2005/8/layout/list1"/>
    <dgm:cxn modelId="{79B2C87E-F656-4CC8-8A28-6A6C908600E7}" type="presOf" srcId="{7D88EAC9-3D4E-49FD-A774-2596AF4E15C5}" destId="{72855D82-722D-472F-A73C-B3A33CFBB801}" srcOrd="0" destOrd="0" presId="urn:microsoft.com/office/officeart/2005/8/layout/list1"/>
    <dgm:cxn modelId="{7DE674AC-517C-4B0B-B816-D75E0A9AC7B8}" srcId="{D0B50644-8093-40FA-9886-15C8DC054A13}" destId="{7D88EAC9-3D4E-49FD-A774-2596AF4E15C5}" srcOrd="3" destOrd="0" parTransId="{F1C8A68D-A38B-4BF5-9DD4-8CE9083706BC}" sibTransId="{749F98B3-F5B1-4ECD-AE68-FAA114F540E6}"/>
    <dgm:cxn modelId="{2ADA67DA-712D-458A-BCE4-D8B21BE38097}" type="presOf" srcId="{7D88EAC9-3D4E-49FD-A774-2596AF4E15C5}" destId="{E9E039E0-1618-4EBE-B567-DAA4B144066C}" srcOrd="1" destOrd="0" presId="urn:microsoft.com/office/officeart/2005/8/layout/list1"/>
    <dgm:cxn modelId="{2A6EA456-3A7E-475C-B490-00D5AE6DB42C}" type="presOf" srcId="{D0B50644-8093-40FA-9886-15C8DC054A13}" destId="{19C9A007-307A-4315-825F-915443098E86}" srcOrd="0" destOrd="0" presId="urn:microsoft.com/office/officeart/2005/8/layout/list1"/>
    <dgm:cxn modelId="{8C04B8AE-8B60-4D7F-9657-3CD315B0429A}" srcId="{D0B50644-8093-40FA-9886-15C8DC054A13}" destId="{974A0257-71B5-404D-9864-800563D202E8}" srcOrd="1" destOrd="0" parTransId="{FE849A5C-3FD3-488A-95D2-AB919714D9AA}" sibTransId="{56EE9BA9-261B-46F4-B92B-3F42F7329647}"/>
    <dgm:cxn modelId="{185FD9F3-639A-42D3-AC75-04A75B5314AD}" type="presOf" srcId="{E2AB7297-1381-4360-8C5F-299BB440C907}" destId="{1BFA5CB8-8EDD-40A3-8E08-23CE452DFFE0}" srcOrd="1" destOrd="0" presId="urn:microsoft.com/office/officeart/2005/8/layout/list1"/>
    <dgm:cxn modelId="{3027797C-78AD-494A-A4C7-DAC8D21C9F64}" srcId="{D0B50644-8093-40FA-9886-15C8DC054A13}" destId="{E2AB7297-1381-4360-8C5F-299BB440C907}" srcOrd="0" destOrd="0" parTransId="{8CC9BEA6-725B-4437-AD63-639654628B0D}" sibTransId="{C28C9605-C42B-4A6C-B932-D1EF6458CFBB}"/>
    <dgm:cxn modelId="{9DC06F40-ACE3-4D07-A90B-7B99A2BECEB0}" type="presOf" srcId="{C6C98C3B-0470-4826-9F58-C46DB69CB31E}" destId="{176B7973-F736-4130-B7E8-E6DB2DC41451}" srcOrd="1" destOrd="0" presId="urn:microsoft.com/office/officeart/2005/8/layout/list1"/>
    <dgm:cxn modelId="{FDD22407-B7E9-479B-AF90-3F82304A60A0}" type="presParOf" srcId="{19C9A007-307A-4315-825F-915443098E86}" destId="{EB72B480-BB23-46E7-B785-FEDCE70E7AC5}" srcOrd="0" destOrd="0" presId="urn:microsoft.com/office/officeart/2005/8/layout/list1"/>
    <dgm:cxn modelId="{DB7CD2A3-C053-4BAF-BA0B-0D5A32DE9D47}" type="presParOf" srcId="{EB72B480-BB23-46E7-B785-FEDCE70E7AC5}" destId="{9AE1C1EA-B129-42D9-B86C-03EC4F14631B}" srcOrd="0" destOrd="0" presId="urn:microsoft.com/office/officeart/2005/8/layout/list1"/>
    <dgm:cxn modelId="{FEB641ED-5608-4457-9A2B-A4A88EFC1FA7}" type="presParOf" srcId="{EB72B480-BB23-46E7-B785-FEDCE70E7AC5}" destId="{1BFA5CB8-8EDD-40A3-8E08-23CE452DFFE0}" srcOrd="1" destOrd="0" presId="urn:microsoft.com/office/officeart/2005/8/layout/list1"/>
    <dgm:cxn modelId="{66ACD037-B82C-4921-A992-A414892945BC}" type="presParOf" srcId="{19C9A007-307A-4315-825F-915443098E86}" destId="{D9AA574C-1FC9-433E-BBC3-20313BE1C55E}" srcOrd="1" destOrd="0" presId="urn:microsoft.com/office/officeart/2005/8/layout/list1"/>
    <dgm:cxn modelId="{B3895132-E0C8-4802-8F6D-0A1DAC4BF7F9}" type="presParOf" srcId="{19C9A007-307A-4315-825F-915443098E86}" destId="{90E85575-75F7-4DD9-8940-869A7573923F}" srcOrd="2" destOrd="0" presId="urn:microsoft.com/office/officeart/2005/8/layout/list1"/>
    <dgm:cxn modelId="{320DBC7F-A071-40D3-A123-9504FB71BD15}" type="presParOf" srcId="{19C9A007-307A-4315-825F-915443098E86}" destId="{D1BE95B4-B08A-45A0-8C12-9B1096E6A3C0}" srcOrd="3" destOrd="0" presId="urn:microsoft.com/office/officeart/2005/8/layout/list1"/>
    <dgm:cxn modelId="{C09ACC11-C521-47AF-9D14-28C3C7BB8692}" type="presParOf" srcId="{19C9A007-307A-4315-825F-915443098E86}" destId="{98A1EE7E-3A06-4101-81C3-05FBE9D8039C}" srcOrd="4" destOrd="0" presId="urn:microsoft.com/office/officeart/2005/8/layout/list1"/>
    <dgm:cxn modelId="{7C8E661D-5F88-4276-9345-EEDBD7571DAE}" type="presParOf" srcId="{98A1EE7E-3A06-4101-81C3-05FBE9D8039C}" destId="{E1422CBD-72B7-4B1F-9189-75E72050E8B5}" srcOrd="0" destOrd="0" presId="urn:microsoft.com/office/officeart/2005/8/layout/list1"/>
    <dgm:cxn modelId="{80197EB7-B8E1-4C40-94EB-86A7133526AF}" type="presParOf" srcId="{98A1EE7E-3A06-4101-81C3-05FBE9D8039C}" destId="{7A107772-BD3B-4176-8D0F-6133B607BAF4}" srcOrd="1" destOrd="0" presId="urn:microsoft.com/office/officeart/2005/8/layout/list1"/>
    <dgm:cxn modelId="{40B5BAED-54FF-460D-92AA-17A2D032A044}" type="presParOf" srcId="{19C9A007-307A-4315-825F-915443098E86}" destId="{0F472CD9-A997-4031-93B8-9E8A147C514F}" srcOrd="5" destOrd="0" presId="urn:microsoft.com/office/officeart/2005/8/layout/list1"/>
    <dgm:cxn modelId="{A92CE898-2918-4928-BEFC-2AB8815CDE28}" type="presParOf" srcId="{19C9A007-307A-4315-825F-915443098E86}" destId="{DE210B2F-C973-45A5-B06B-ADAEB14AD6DE}" srcOrd="6" destOrd="0" presId="urn:microsoft.com/office/officeart/2005/8/layout/list1"/>
    <dgm:cxn modelId="{BD7B0623-2297-4A3F-B677-F79B03DB0A78}" type="presParOf" srcId="{19C9A007-307A-4315-825F-915443098E86}" destId="{7D8A7326-0D58-4FB5-8471-70D4BDA31304}" srcOrd="7" destOrd="0" presId="urn:microsoft.com/office/officeart/2005/8/layout/list1"/>
    <dgm:cxn modelId="{2E9687F7-AA1E-4415-80AD-DBC9299E677A}" type="presParOf" srcId="{19C9A007-307A-4315-825F-915443098E86}" destId="{F4087670-E805-4157-800A-7FE1F1443B61}" srcOrd="8" destOrd="0" presId="urn:microsoft.com/office/officeart/2005/8/layout/list1"/>
    <dgm:cxn modelId="{73A0CE57-3BC4-48F8-B2D0-20AAF5CB2587}" type="presParOf" srcId="{F4087670-E805-4157-800A-7FE1F1443B61}" destId="{6CE1C9E8-5094-4821-9BFA-40A650B14500}" srcOrd="0" destOrd="0" presId="urn:microsoft.com/office/officeart/2005/8/layout/list1"/>
    <dgm:cxn modelId="{C172A919-E560-4E69-AA7D-893B96E5E045}" type="presParOf" srcId="{F4087670-E805-4157-800A-7FE1F1443B61}" destId="{176B7973-F736-4130-B7E8-E6DB2DC41451}" srcOrd="1" destOrd="0" presId="urn:microsoft.com/office/officeart/2005/8/layout/list1"/>
    <dgm:cxn modelId="{A7CB95DD-17D2-4AE3-AAD8-886382AFC2CC}" type="presParOf" srcId="{19C9A007-307A-4315-825F-915443098E86}" destId="{F5406D5B-C49F-464D-9D1D-F056CF4C5918}" srcOrd="9" destOrd="0" presId="urn:microsoft.com/office/officeart/2005/8/layout/list1"/>
    <dgm:cxn modelId="{497B2E0A-8E57-46B5-BCD6-1BEA49917B64}" type="presParOf" srcId="{19C9A007-307A-4315-825F-915443098E86}" destId="{C064F13B-4B80-4B90-BD96-8E51792C52A7}" srcOrd="10" destOrd="0" presId="urn:microsoft.com/office/officeart/2005/8/layout/list1"/>
    <dgm:cxn modelId="{8CFAD0D5-9A22-47ED-A780-EEE5089119AE}" type="presParOf" srcId="{19C9A007-307A-4315-825F-915443098E86}" destId="{0DCD22D7-2233-49B5-B132-CCF3A2DD3391}" srcOrd="11" destOrd="0" presId="urn:microsoft.com/office/officeart/2005/8/layout/list1"/>
    <dgm:cxn modelId="{AD58F503-EB82-424B-817D-4364E64F4225}" type="presParOf" srcId="{19C9A007-307A-4315-825F-915443098E86}" destId="{8EE0B17A-8F45-40B6-A409-E2F15797C5E5}" srcOrd="12" destOrd="0" presId="urn:microsoft.com/office/officeart/2005/8/layout/list1"/>
    <dgm:cxn modelId="{9C514F3D-9C87-43AB-BF17-8284A42F1C1C}" type="presParOf" srcId="{8EE0B17A-8F45-40B6-A409-E2F15797C5E5}" destId="{72855D82-722D-472F-A73C-B3A33CFBB801}" srcOrd="0" destOrd="0" presId="urn:microsoft.com/office/officeart/2005/8/layout/list1"/>
    <dgm:cxn modelId="{ABD1B19D-F936-4F71-8707-ED23D8F06280}" type="presParOf" srcId="{8EE0B17A-8F45-40B6-A409-E2F15797C5E5}" destId="{E9E039E0-1618-4EBE-B567-DAA4B144066C}" srcOrd="1" destOrd="0" presId="urn:microsoft.com/office/officeart/2005/8/layout/list1"/>
    <dgm:cxn modelId="{5D53F0D7-7C43-4C82-8AEE-3E9B7836F760}" type="presParOf" srcId="{19C9A007-307A-4315-825F-915443098E86}" destId="{72306767-D7C8-4749-A567-84DDB9A5603B}" srcOrd="13" destOrd="0" presId="urn:microsoft.com/office/officeart/2005/8/layout/list1"/>
    <dgm:cxn modelId="{822E6DB0-DC20-4DA5-B082-19E57DE7F8C2}" type="presParOf" srcId="{19C9A007-307A-4315-825F-915443098E86}" destId="{4688EC61-C2B3-43E7-BCB3-80FD8237D5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3E9FA-FD5A-4C01-9736-2064E33C62A9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3117E4A5-6AEE-41C2-9CBD-CAB640C51F4A}">
      <dgm:prSet phldrT="[Texto]" custT="1"/>
      <dgm:spPr>
        <a:solidFill>
          <a:srgbClr val="1F2457"/>
        </a:solidFill>
      </dgm:spPr>
      <dgm:t>
        <a:bodyPr/>
        <a:lstStyle/>
        <a:p>
          <a:r>
            <a:rPr lang="es-PA" sz="1200" b="0" dirty="0" smtClean="0">
              <a:latin typeface="Avenir Medium" panose="02000603020000020003" pitchFamily="2" charset="0"/>
            </a:rPr>
            <a:t>Salario mínimo por hora B/.3.24 </a:t>
          </a:r>
          <a:endParaRPr lang="es-PA" sz="1200" b="0" dirty="0">
            <a:latin typeface="Avenir Medium" panose="02000603020000020003" pitchFamily="2" charset="0"/>
          </a:endParaRPr>
        </a:p>
      </dgm:t>
    </dgm:pt>
    <dgm:pt modelId="{B6DEE1BE-E553-4805-98A1-70DC4CA4BB7D}" type="parTrans" cxnId="{4E1374F7-4CA4-4A32-BF94-C2274775E0E5}">
      <dgm:prSet/>
      <dgm:spPr/>
      <dgm:t>
        <a:bodyPr/>
        <a:lstStyle/>
        <a:p>
          <a:endParaRPr lang="es-PA"/>
        </a:p>
      </dgm:t>
    </dgm:pt>
    <dgm:pt modelId="{4F6829E0-ECF0-42FF-9FA4-0CE678CBEF5D}" type="sibTrans" cxnId="{4E1374F7-4CA4-4A32-BF94-C2274775E0E5}">
      <dgm:prSet/>
      <dgm:spPr/>
      <dgm:t>
        <a:bodyPr/>
        <a:lstStyle/>
        <a:p>
          <a:endParaRPr lang="es-PA"/>
        </a:p>
      </dgm:t>
    </dgm:pt>
    <dgm:pt modelId="{A9148886-57DF-46C1-943D-D8E791E619BC}">
      <dgm:prSet phldrT="[Texto]" custT="1"/>
      <dgm:spPr>
        <a:solidFill>
          <a:srgbClr val="1F2457"/>
        </a:solidFill>
      </dgm:spPr>
      <dgm:t>
        <a:bodyPr/>
        <a:lstStyle/>
        <a:p>
          <a:r>
            <a:rPr lang="es-PA" sz="1200" b="0" dirty="0" smtClean="0">
              <a:latin typeface="Avenir Medium" panose="02000603020000020003" pitchFamily="2" charset="0"/>
            </a:rPr>
            <a:t>B/.3.24  X 48 horas semanales:</a:t>
          </a:r>
        </a:p>
        <a:p>
          <a:r>
            <a:rPr lang="es-PA" sz="1200" b="0" dirty="0" smtClean="0">
              <a:latin typeface="Avenir Medium" panose="02000603020000020003" pitchFamily="2" charset="0"/>
            </a:rPr>
            <a:t>Salario mensual B/.673.91</a:t>
          </a:r>
          <a:endParaRPr lang="es-PA" sz="600" b="0" dirty="0"/>
        </a:p>
      </dgm:t>
    </dgm:pt>
    <dgm:pt modelId="{393AC51D-A3F9-474B-9F0D-D7442405BEAE}" type="parTrans" cxnId="{2D556FD9-2597-419D-A815-8FEAAA8A66A2}">
      <dgm:prSet/>
      <dgm:spPr/>
      <dgm:t>
        <a:bodyPr/>
        <a:lstStyle/>
        <a:p>
          <a:endParaRPr lang="es-PA"/>
        </a:p>
      </dgm:t>
    </dgm:pt>
    <dgm:pt modelId="{FF2D5897-BE51-481A-8001-4E66FEEE5648}" type="sibTrans" cxnId="{2D556FD9-2597-419D-A815-8FEAAA8A66A2}">
      <dgm:prSet/>
      <dgm:spPr/>
      <dgm:t>
        <a:bodyPr/>
        <a:lstStyle/>
        <a:p>
          <a:endParaRPr lang="es-PA"/>
        </a:p>
      </dgm:t>
    </dgm:pt>
    <dgm:pt modelId="{C5C3B52B-1AC3-492D-B0F8-69F5D80F63B7}">
      <dgm:prSet phldrT="[Texto]" custT="1"/>
      <dgm:spPr>
        <a:solidFill>
          <a:srgbClr val="1F2457"/>
        </a:solidFill>
      </dgm:spPr>
      <dgm:t>
        <a:bodyPr/>
        <a:lstStyle/>
        <a:p>
          <a:r>
            <a:rPr lang="es-PA" sz="1200" b="0" u="none" dirty="0" smtClean="0">
              <a:latin typeface="Avenir Medium" panose="02000603020000020003" pitchFamily="2" charset="0"/>
            </a:rPr>
            <a:t>B/.673.91 X 3 meses: B/.2,021.73</a:t>
          </a:r>
          <a:endParaRPr lang="es-PA" sz="1200" b="0" u="none" dirty="0">
            <a:latin typeface="Avenir Medium" panose="02000603020000020003" pitchFamily="2" charset="0"/>
          </a:endParaRPr>
        </a:p>
      </dgm:t>
    </dgm:pt>
    <dgm:pt modelId="{FB64C9B6-E390-41DE-A39D-596CA8297EAA}" type="parTrans" cxnId="{9B9ADC52-4738-45D7-91E5-814774B1C4EE}">
      <dgm:prSet/>
      <dgm:spPr/>
      <dgm:t>
        <a:bodyPr/>
        <a:lstStyle/>
        <a:p>
          <a:endParaRPr lang="es-PA"/>
        </a:p>
      </dgm:t>
    </dgm:pt>
    <dgm:pt modelId="{C35891D8-879B-4DEF-99F5-353903CC25AE}" type="sibTrans" cxnId="{9B9ADC52-4738-45D7-91E5-814774B1C4EE}">
      <dgm:prSet/>
      <dgm:spPr/>
      <dgm:t>
        <a:bodyPr/>
        <a:lstStyle/>
        <a:p>
          <a:endParaRPr lang="es-PA"/>
        </a:p>
      </dgm:t>
    </dgm:pt>
    <dgm:pt modelId="{2198CF55-217B-481C-AB7C-34E51F799EDA}">
      <dgm:prSet phldrT="[Texto]" custT="1"/>
      <dgm:spPr>
        <a:solidFill>
          <a:srgbClr val="1F2457"/>
        </a:solidFill>
      </dgm:spPr>
      <dgm:t>
        <a:bodyPr/>
        <a:lstStyle/>
        <a:p>
          <a:r>
            <a:rPr lang="es-PA" sz="1200" b="0" smtClean="0">
              <a:latin typeface="Avenir Medium" panose="02000603020000020003" pitchFamily="2" charset="0"/>
            </a:rPr>
            <a:t>Contrata 1 pasantes con </a:t>
          </a:r>
          <a:r>
            <a:rPr lang="es-PA" sz="1200" b="0" u="sng" smtClean="0">
              <a:latin typeface="Avenir Medium" panose="02000603020000020003" pitchFamily="2" charset="0"/>
            </a:rPr>
            <a:t>salario mínimo</a:t>
          </a:r>
          <a:endParaRPr lang="es-PA" sz="1200" b="0" dirty="0">
            <a:latin typeface="Avenir Medium" panose="02000603020000020003" pitchFamily="2" charset="0"/>
          </a:endParaRPr>
        </a:p>
      </dgm:t>
    </dgm:pt>
    <dgm:pt modelId="{FA64732D-DEAA-45FD-930F-61CF1D24FE09}" type="parTrans" cxnId="{9B3F18EC-8F6F-4102-A785-BEB52DBF56AC}">
      <dgm:prSet/>
      <dgm:spPr/>
      <dgm:t>
        <a:bodyPr/>
        <a:lstStyle/>
        <a:p>
          <a:endParaRPr lang="es-PA"/>
        </a:p>
      </dgm:t>
    </dgm:pt>
    <dgm:pt modelId="{00838FA1-6CAC-4B45-9142-7FA9888A0F87}" type="sibTrans" cxnId="{9B3F18EC-8F6F-4102-A785-BEB52DBF56AC}">
      <dgm:prSet/>
      <dgm:spPr/>
      <dgm:t>
        <a:bodyPr/>
        <a:lstStyle/>
        <a:p>
          <a:endParaRPr lang="es-PA"/>
        </a:p>
      </dgm:t>
    </dgm:pt>
    <dgm:pt modelId="{E8A26F57-5559-47A7-95DF-618678EFFF2D}">
      <dgm:prSet phldrT="[Texto]" custT="1"/>
      <dgm:spPr>
        <a:solidFill>
          <a:srgbClr val="1F2457"/>
        </a:solidFill>
      </dgm:spPr>
      <dgm:t>
        <a:bodyPr/>
        <a:lstStyle/>
        <a:p>
          <a:r>
            <a:rPr lang="es-PA" sz="1200" b="0" u="none" dirty="0" smtClean="0">
              <a:latin typeface="Avenir Medium" panose="02000603020000020003" pitchFamily="2" charset="0"/>
            </a:rPr>
            <a:t>B/.2,021.73 X 2 </a:t>
          </a:r>
        </a:p>
        <a:p>
          <a:r>
            <a:rPr lang="es-PA" sz="1200" b="0" u="none" dirty="0" smtClean="0">
              <a:latin typeface="Avenir Medium" panose="02000603020000020003" pitchFamily="2" charset="0"/>
            </a:rPr>
            <a:t>(Doble del Salario Mínimo): B/.4,043.46</a:t>
          </a:r>
          <a:endParaRPr lang="es-PA" sz="1200" b="0" u="none" dirty="0">
            <a:latin typeface="Avenir Medium" panose="02000603020000020003" pitchFamily="2" charset="0"/>
          </a:endParaRPr>
        </a:p>
      </dgm:t>
    </dgm:pt>
    <dgm:pt modelId="{5FF0A143-E6F1-4676-924F-075106EC2894}" type="parTrans" cxnId="{336A7990-3645-4278-8AB3-AD79DE961E66}">
      <dgm:prSet/>
      <dgm:spPr/>
      <dgm:t>
        <a:bodyPr/>
        <a:lstStyle/>
        <a:p>
          <a:endParaRPr lang="es-PA"/>
        </a:p>
      </dgm:t>
    </dgm:pt>
    <dgm:pt modelId="{3EAF73F5-0227-4E57-BFE2-857221656FF9}" type="sibTrans" cxnId="{336A7990-3645-4278-8AB3-AD79DE961E66}">
      <dgm:prSet/>
      <dgm:spPr/>
      <dgm:t>
        <a:bodyPr/>
        <a:lstStyle/>
        <a:p>
          <a:endParaRPr lang="es-PA"/>
        </a:p>
      </dgm:t>
    </dgm:pt>
    <dgm:pt modelId="{6E37B2F9-67B4-4A69-93CD-00FA43372124}" type="pres">
      <dgm:prSet presAssocID="{FD43E9FA-FD5A-4C01-9736-2064E33C62A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2BF0FF26-C746-46AC-A5ED-C0AF9960C285}" type="pres">
      <dgm:prSet presAssocID="{FD43E9FA-FD5A-4C01-9736-2064E33C62A9}" presName="arrow" presStyleLbl="bgShp" presStyleIdx="0" presStyleCnt="1" custScaleX="117647"/>
      <dgm:spPr/>
      <dgm:t>
        <a:bodyPr/>
        <a:lstStyle/>
        <a:p>
          <a:endParaRPr lang="es-PA"/>
        </a:p>
      </dgm:t>
    </dgm:pt>
    <dgm:pt modelId="{B17701D3-717A-473C-ACEE-12BAF61EE45D}" type="pres">
      <dgm:prSet presAssocID="{FD43E9FA-FD5A-4C01-9736-2064E33C62A9}" presName="linearProcess" presStyleCnt="0"/>
      <dgm:spPr/>
      <dgm:t>
        <a:bodyPr/>
        <a:lstStyle/>
        <a:p>
          <a:endParaRPr lang="es-PA"/>
        </a:p>
      </dgm:t>
    </dgm:pt>
    <dgm:pt modelId="{BAC2587C-B9ED-40E6-B815-EABECD2DECD2}" type="pres">
      <dgm:prSet presAssocID="{2198CF55-217B-481C-AB7C-34E51F799EDA}" presName="textNode" presStyleLbl="node1" presStyleIdx="0" presStyleCnt="5" custLinFactNeighborX="2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3E3E8F8-5506-4F3A-AC83-8D4D15504619}" type="pres">
      <dgm:prSet presAssocID="{00838FA1-6CAC-4B45-9142-7FA9888A0F87}" presName="sibTrans" presStyleCnt="0"/>
      <dgm:spPr/>
      <dgm:t>
        <a:bodyPr/>
        <a:lstStyle/>
        <a:p>
          <a:endParaRPr lang="es-PA"/>
        </a:p>
      </dgm:t>
    </dgm:pt>
    <dgm:pt modelId="{8B87B1A7-4E9D-465E-8746-12E57C4088C1}" type="pres">
      <dgm:prSet presAssocID="{3117E4A5-6AEE-41C2-9CBD-CAB640C51F4A}" presName="textNode" presStyleLbl="node1" presStyleIdx="1" presStyleCnt="5" custLinFactNeighborX="2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FB0CA13-8A34-4A6E-BC50-907DBE6AF4EA}" type="pres">
      <dgm:prSet presAssocID="{4F6829E0-ECF0-42FF-9FA4-0CE678CBEF5D}" presName="sibTrans" presStyleCnt="0"/>
      <dgm:spPr/>
      <dgm:t>
        <a:bodyPr/>
        <a:lstStyle/>
        <a:p>
          <a:endParaRPr lang="es-PA"/>
        </a:p>
      </dgm:t>
    </dgm:pt>
    <dgm:pt modelId="{E5CC3CB0-810C-44BC-9325-B35316DE4090}" type="pres">
      <dgm:prSet presAssocID="{A9148886-57DF-46C1-943D-D8E791E619BC}" presName="textNode" presStyleLbl="node1" presStyleIdx="2" presStyleCnt="5" custLinFactNeighborX="2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F769AD6-D293-4B93-AC8E-108329BF9368}" type="pres">
      <dgm:prSet presAssocID="{FF2D5897-BE51-481A-8001-4E66FEEE5648}" presName="sibTrans" presStyleCnt="0"/>
      <dgm:spPr/>
      <dgm:t>
        <a:bodyPr/>
        <a:lstStyle/>
        <a:p>
          <a:endParaRPr lang="es-PA"/>
        </a:p>
      </dgm:t>
    </dgm:pt>
    <dgm:pt modelId="{2D54EED9-65A6-47FA-88E0-CC55F852D486}" type="pres">
      <dgm:prSet presAssocID="{C5C3B52B-1AC3-492D-B0F8-69F5D80F63B7}" presName="textNode" presStyleLbl="node1" presStyleIdx="3" presStyleCnt="5" custLinFactNeighborX="2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57AC418-07B4-4C0D-B48D-9F30D87E463B}" type="pres">
      <dgm:prSet presAssocID="{C35891D8-879B-4DEF-99F5-353903CC25AE}" presName="sibTrans" presStyleCnt="0"/>
      <dgm:spPr/>
      <dgm:t>
        <a:bodyPr/>
        <a:lstStyle/>
        <a:p>
          <a:endParaRPr lang="es-PA"/>
        </a:p>
      </dgm:t>
    </dgm:pt>
    <dgm:pt modelId="{A4908AD6-BC14-4217-8195-EB223BD014EB}" type="pres">
      <dgm:prSet presAssocID="{E8A26F57-5559-47A7-95DF-618678EFFF2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32076944-05DA-40F6-8AD3-4BE9D8B29EC4}" type="presOf" srcId="{FD43E9FA-FD5A-4C01-9736-2064E33C62A9}" destId="{6E37B2F9-67B4-4A69-93CD-00FA43372124}" srcOrd="0" destOrd="0" presId="urn:microsoft.com/office/officeart/2005/8/layout/hProcess9"/>
    <dgm:cxn modelId="{336A7990-3645-4278-8AB3-AD79DE961E66}" srcId="{FD43E9FA-FD5A-4C01-9736-2064E33C62A9}" destId="{E8A26F57-5559-47A7-95DF-618678EFFF2D}" srcOrd="4" destOrd="0" parTransId="{5FF0A143-E6F1-4676-924F-075106EC2894}" sibTransId="{3EAF73F5-0227-4E57-BFE2-857221656FF9}"/>
    <dgm:cxn modelId="{9B9ADC52-4738-45D7-91E5-814774B1C4EE}" srcId="{FD43E9FA-FD5A-4C01-9736-2064E33C62A9}" destId="{C5C3B52B-1AC3-492D-B0F8-69F5D80F63B7}" srcOrd="3" destOrd="0" parTransId="{FB64C9B6-E390-41DE-A39D-596CA8297EAA}" sibTransId="{C35891D8-879B-4DEF-99F5-353903CC25AE}"/>
    <dgm:cxn modelId="{CE9396A8-2E86-41E3-A09B-131074C0F59F}" type="presOf" srcId="{2198CF55-217B-481C-AB7C-34E51F799EDA}" destId="{BAC2587C-B9ED-40E6-B815-EABECD2DECD2}" srcOrd="0" destOrd="0" presId="urn:microsoft.com/office/officeart/2005/8/layout/hProcess9"/>
    <dgm:cxn modelId="{9B3F18EC-8F6F-4102-A785-BEB52DBF56AC}" srcId="{FD43E9FA-FD5A-4C01-9736-2064E33C62A9}" destId="{2198CF55-217B-481C-AB7C-34E51F799EDA}" srcOrd="0" destOrd="0" parTransId="{FA64732D-DEAA-45FD-930F-61CF1D24FE09}" sibTransId="{00838FA1-6CAC-4B45-9142-7FA9888A0F87}"/>
    <dgm:cxn modelId="{2D556FD9-2597-419D-A815-8FEAAA8A66A2}" srcId="{FD43E9FA-FD5A-4C01-9736-2064E33C62A9}" destId="{A9148886-57DF-46C1-943D-D8E791E619BC}" srcOrd="2" destOrd="0" parTransId="{393AC51D-A3F9-474B-9F0D-D7442405BEAE}" sibTransId="{FF2D5897-BE51-481A-8001-4E66FEEE5648}"/>
    <dgm:cxn modelId="{EFCCD881-975A-4420-8FDC-B48F0B30DE9E}" type="presOf" srcId="{C5C3B52B-1AC3-492D-B0F8-69F5D80F63B7}" destId="{2D54EED9-65A6-47FA-88E0-CC55F852D486}" srcOrd="0" destOrd="0" presId="urn:microsoft.com/office/officeart/2005/8/layout/hProcess9"/>
    <dgm:cxn modelId="{98F3DCC0-9D51-4CA5-95EA-27C67BA0D605}" type="presOf" srcId="{E8A26F57-5559-47A7-95DF-618678EFFF2D}" destId="{A4908AD6-BC14-4217-8195-EB223BD014EB}" srcOrd="0" destOrd="0" presId="urn:microsoft.com/office/officeart/2005/8/layout/hProcess9"/>
    <dgm:cxn modelId="{4E1374F7-4CA4-4A32-BF94-C2274775E0E5}" srcId="{FD43E9FA-FD5A-4C01-9736-2064E33C62A9}" destId="{3117E4A5-6AEE-41C2-9CBD-CAB640C51F4A}" srcOrd="1" destOrd="0" parTransId="{B6DEE1BE-E553-4805-98A1-70DC4CA4BB7D}" sibTransId="{4F6829E0-ECF0-42FF-9FA4-0CE678CBEF5D}"/>
    <dgm:cxn modelId="{5E60960C-16FF-4B28-BFAD-8E89702B66C1}" type="presOf" srcId="{3117E4A5-6AEE-41C2-9CBD-CAB640C51F4A}" destId="{8B87B1A7-4E9D-465E-8746-12E57C4088C1}" srcOrd="0" destOrd="0" presId="urn:microsoft.com/office/officeart/2005/8/layout/hProcess9"/>
    <dgm:cxn modelId="{6263ECD2-D0CE-4BFE-8405-E0A31EBC66A4}" type="presOf" srcId="{A9148886-57DF-46C1-943D-D8E791E619BC}" destId="{E5CC3CB0-810C-44BC-9325-B35316DE4090}" srcOrd="0" destOrd="0" presId="urn:microsoft.com/office/officeart/2005/8/layout/hProcess9"/>
    <dgm:cxn modelId="{A5CAF5A1-18EA-490C-B713-246701E96505}" type="presParOf" srcId="{6E37B2F9-67B4-4A69-93CD-00FA43372124}" destId="{2BF0FF26-C746-46AC-A5ED-C0AF9960C285}" srcOrd="0" destOrd="0" presId="urn:microsoft.com/office/officeart/2005/8/layout/hProcess9"/>
    <dgm:cxn modelId="{ABB90FC6-F6DC-499F-B686-A2C12CE0F761}" type="presParOf" srcId="{6E37B2F9-67B4-4A69-93CD-00FA43372124}" destId="{B17701D3-717A-473C-ACEE-12BAF61EE45D}" srcOrd="1" destOrd="0" presId="urn:microsoft.com/office/officeart/2005/8/layout/hProcess9"/>
    <dgm:cxn modelId="{1992DE13-1190-41CC-8A8E-1B75007BF840}" type="presParOf" srcId="{B17701D3-717A-473C-ACEE-12BAF61EE45D}" destId="{BAC2587C-B9ED-40E6-B815-EABECD2DECD2}" srcOrd="0" destOrd="0" presId="urn:microsoft.com/office/officeart/2005/8/layout/hProcess9"/>
    <dgm:cxn modelId="{C3D84F88-53D5-4630-9399-D5E98C09008B}" type="presParOf" srcId="{B17701D3-717A-473C-ACEE-12BAF61EE45D}" destId="{73E3E8F8-5506-4F3A-AC83-8D4D15504619}" srcOrd="1" destOrd="0" presId="urn:microsoft.com/office/officeart/2005/8/layout/hProcess9"/>
    <dgm:cxn modelId="{08779AFD-C7A4-492C-9919-BC53B277FCCB}" type="presParOf" srcId="{B17701D3-717A-473C-ACEE-12BAF61EE45D}" destId="{8B87B1A7-4E9D-465E-8746-12E57C4088C1}" srcOrd="2" destOrd="0" presId="urn:microsoft.com/office/officeart/2005/8/layout/hProcess9"/>
    <dgm:cxn modelId="{97127883-5F66-4E67-83B2-998D4FB989F5}" type="presParOf" srcId="{B17701D3-717A-473C-ACEE-12BAF61EE45D}" destId="{6FB0CA13-8A34-4A6E-BC50-907DBE6AF4EA}" srcOrd="3" destOrd="0" presId="urn:microsoft.com/office/officeart/2005/8/layout/hProcess9"/>
    <dgm:cxn modelId="{C0ACFC01-0BC1-4F7A-BFF4-79087E454096}" type="presParOf" srcId="{B17701D3-717A-473C-ACEE-12BAF61EE45D}" destId="{E5CC3CB0-810C-44BC-9325-B35316DE4090}" srcOrd="4" destOrd="0" presId="urn:microsoft.com/office/officeart/2005/8/layout/hProcess9"/>
    <dgm:cxn modelId="{98CB9E5D-BBCD-4C14-9A00-B0D543409178}" type="presParOf" srcId="{B17701D3-717A-473C-ACEE-12BAF61EE45D}" destId="{0F769AD6-D293-4B93-AC8E-108329BF9368}" srcOrd="5" destOrd="0" presId="urn:microsoft.com/office/officeart/2005/8/layout/hProcess9"/>
    <dgm:cxn modelId="{E38A43FD-2948-4C17-A436-4B6706AF92F2}" type="presParOf" srcId="{B17701D3-717A-473C-ACEE-12BAF61EE45D}" destId="{2D54EED9-65A6-47FA-88E0-CC55F852D486}" srcOrd="6" destOrd="0" presId="urn:microsoft.com/office/officeart/2005/8/layout/hProcess9"/>
    <dgm:cxn modelId="{1DC007D7-D3B7-4979-8013-1EE1CA535C4F}" type="presParOf" srcId="{B17701D3-717A-473C-ACEE-12BAF61EE45D}" destId="{157AC418-07B4-4C0D-B48D-9F30D87E463B}" srcOrd="7" destOrd="0" presId="urn:microsoft.com/office/officeart/2005/8/layout/hProcess9"/>
    <dgm:cxn modelId="{3A19475E-72A7-4196-B9B0-7814B12F6BD8}" type="presParOf" srcId="{B17701D3-717A-473C-ACEE-12BAF61EE45D}" destId="{A4908AD6-BC14-4217-8195-EB223BD014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5575-75F7-4DD9-8940-869A7573923F}">
      <dsp:nvSpPr>
        <dsp:cNvPr id="0" name=""/>
        <dsp:cNvSpPr/>
      </dsp:nvSpPr>
      <dsp:spPr>
        <a:xfrm>
          <a:off x="0" y="583873"/>
          <a:ext cx="8477344" cy="579600"/>
        </a:xfrm>
        <a:prstGeom prst="roundRect">
          <a:avLst/>
        </a:prstGeom>
        <a:solidFill>
          <a:srgbClr val="1F2457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BFA5CB8-8EDD-40A3-8E08-23CE452DFFE0}">
      <dsp:nvSpPr>
        <dsp:cNvPr id="0" name=""/>
        <dsp:cNvSpPr/>
      </dsp:nvSpPr>
      <dsp:spPr>
        <a:xfrm>
          <a:off x="423867" y="42932"/>
          <a:ext cx="7829386" cy="88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6" tIns="0" rIns="22429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Reforzar y potencializar habilidades para la vida y el trabajo entre los jóvenes participantes, para facilitar su acceso a la vida laboral de manera adecuada.</a:t>
          </a:r>
          <a:endParaRPr lang="es-PA" sz="2000" kern="12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sp:txBody>
      <dsp:txXfrm>
        <a:off x="466846" y="85911"/>
        <a:ext cx="7743428" cy="794463"/>
      </dsp:txXfrm>
    </dsp:sp>
    <dsp:sp modelId="{DE210B2F-C973-45A5-B06B-ADAEB14AD6DE}">
      <dsp:nvSpPr>
        <dsp:cNvPr id="0" name=""/>
        <dsp:cNvSpPr/>
      </dsp:nvSpPr>
      <dsp:spPr>
        <a:xfrm>
          <a:off x="0" y="1820867"/>
          <a:ext cx="8477344" cy="579600"/>
        </a:xfrm>
        <a:prstGeom prst="roundRect">
          <a:avLst/>
        </a:prstGeom>
        <a:solidFill>
          <a:srgbClr val="1F2457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7A107772-BD3B-4176-8D0F-6133B607BAF4}">
      <dsp:nvSpPr>
        <dsp:cNvPr id="0" name=""/>
        <dsp:cNvSpPr/>
      </dsp:nvSpPr>
      <dsp:spPr>
        <a:xfrm>
          <a:off x="423867" y="1287673"/>
          <a:ext cx="7858404" cy="87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6" tIns="0" rIns="22429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Brindar mano de obra con capacidades socioemocionales que contribuyan a la productividad de las empresas.</a:t>
          </a:r>
          <a:endParaRPr lang="es-PA" sz="2000" kern="12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sp:txBody>
      <dsp:txXfrm>
        <a:off x="466467" y="1330273"/>
        <a:ext cx="7773204" cy="787474"/>
      </dsp:txXfrm>
    </dsp:sp>
    <dsp:sp modelId="{C064F13B-4B80-4B90-BD96-8E51792C52A7}">
      <dsp:nvSpPr>
        <dsp:cNvPr id="0" name=""/>
        <dsp:cNvSpPr/>
      </dsp:nvSpPr>
      <dsp:spPr>
        <a:xfrm>
          <a:off x="0" y="3159997"/>
          <a:ext cx="8477344" cy="579600"/>
        </a:xfrm>
        <a:prstGeom prst="roundRect">
          <a:avLst/>
        </a:prstGeom>
        <a:solidFill>
          <a:srgbClr val="1F245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176B7973-F736-4130-B7E8-E6DB2DC41451}">
      <dsp:nvSpPr>
        <dsp:cNvPr id="0" name=""/>
        <dsp:cNvSpPr/>
      </dsp:nvSpPr>
      <dsp:spPr>
        <a:xfrm>
          <a:off x="423867" y="2524667"/>
          <a:ext cx="7809210" cy="974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6" tIns="0" rIns="22429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Estimular a las empresas, para la ampliación de su planta de producción, mediante incentivos fiscales, durante la contratación de jóvenes para el primer empleo.</a:t>
          </a:r>
          <a:endParaRPr lang="es-PA" sz="2000" kern="12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sp:txBody>
      <dsp:txXfrm>
        <a:off x="471453" y="2572253"/>
        <a:ext cx="7714038" cy="879638"/>
      </dsp:txXfrm>
    </dsp:sp>
    <dsp:sp modelId="{4688EC61-C2B3-43E7-BCB3-80FD8237D52C}">
      <dsp:nvSpPr>
        <dsp:cNvPr id="0" name=""/>
        <dsp:cNvSpPr/>
      </dsp:nvSpPr>
      <dsp:spPr>
        <a:xfrm>
          <a:off x="0" y="4413490"/>
          <a:ext cx="8477344" cy="579600"/>
        </a:xfrm>
        <a:prstGeom prst="roundRect">
          <a:avLst/>
        </a:prstGeom>
        <a:solidFill>
          <a:srgbClr val="1F245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E9E039E0-1618-4EBE-B567-DAA4B144066C}">
      <dsp:nvSpPr>
        <dsp:cNvPr id="0" name=""/>
        <dsp:cNvSpPr/>
      </dsp:nvSpPr>
      <dsp:spPr>
        <a:xfrm>
          <a:off x="423867" y="3863797"/>
          <a:ext cx="7875791" cy="8891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6" tIns="0" rIns="22429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rPr>
            <a:t>Fomentar el emprendimiento de los jóvenes, brindándoles herramientas y capacitación para el inicio de su propio negocio.</a:t>
          </a:r>
          <a:endParaRPr lang="es-PA" sz="2000" kern="1200" dirty="0">
            <a:solidFill>
              <a:schemeClr val="tx1">
                <a:lumMod val="65000"/>
                <a:lumOff val="35000"/>
              </a:schemeClr>
            </a:solidFill>
            <a:latin typeface="Avenir" panose="020B0503020203090204" pitchFamily="34" charset="0"/>
          </a:endParaRPr>
        </a:p>
      </dsp:txBody>
      <dsp:txXfrm>
        <a:off x="467273" y="3907203"/>
        <a:ext cx="7788979" cy="802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FF26-C746-46AC-A5ED-C0AF9960C285}">
      <dsp:nvSpPr>
        <dsp:cNvPr id="0" name=""/>
        <dsp:cNvSpPr/>
      </dsp:nvSpPr>
      <dsp:spPr>
        <a:xfrm>
          <a:off x="1" y="0"/>
          <a:ext cx="6026327" cy="298082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2587C-B9ED-40E6-B815-EABECD2DECD2}">
      <dsp:nvSpPr>
        <dsp:cNvPr id="0" name=""/>
        <dsp:cNvSpPr/>
      </dsp:nvSpPr>
      <dsp:spPr>
        <a:xfrm>
          <a:off x="2194" y="894247"/>
          <a:ext cx="1062847" cy="1192330"/>
        </a:xfrm>
        <a:prstGeom prst="roundRect">
          <a:avLst/>
        </a:prstGeom>
        <a:solidFill>
          <a:srgbClr val="1F24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kern="1200" smtClean="0">
              <a:latin typeface="Avenir Medium" panose="02000603020000020003" pitchFamily="2" charset="0"/>
            </a:rPr>
            <a:t>Contrata 1 pasantes con </a:t>
          </a:r>
          <a:r>
            <a:rPr lang="es-PA" sz="1200" b="0" u="sng" kern="1200" smtClean="0">
              <a:latin typeface="Avenir Medium" panose="02000603020000020003" pitchFamily="2" charset="0"/>
            </a:rPr>
            <a:t>salario mínimo</a:t>
          </a:r>
          <a:endParaRPr lang="es-PA" sz="1200" b="0" kern="1200" dirty="0">
            <a:latin typeface="Avenir Medium" panose="02000603020000020003" pitchFamily="2" charset="0"/>
          </a:endParaRPr>
        </a:p>
      </dsp:txBody>
      <dsp:txXfrm>
        <a:off x="54078" y="946131"/>
        <a:ext cx="959079" cy="1088562"/>
      </dsp:txXfrm>
    </dsp:sp>
    <dsp:sp modelId="{8B87B1A7-4E9D-465E-8746-12E57C4088C1}">
      <dsp:nvSpPr>
        <dsp:cNvPr id="0" name=""/>
        <dsp:cNvSpPr/>
      </dsp:nvSpPr>
      <dsp:spPr>
        <a:xfrm>
          <a:off x="1242182" y="894247"/>
          <a:ext cx="1062847" cy="1192330"/>
        </a:xfrm>
        <a:prstGeom prst="roundRect">
          <a:avLst/>
        </a:prstGeom>
        <a:solidFill>
          <a:srgbClr val="1F24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kern="1200" dirty="0" smtClean="0">
              <a:latin typeface="Avenir Medium" panose="02000603020000020003" pitchFamily="2" charset="0"/>
            </a:rPr>
            <a:t>Salario mínimo por hora B/.3.24 </a:t>
          </a:r>
          <a:endParaRPr lang="es-PA" sz="1200" b="0" kern="1200" dirty="0">
            <a:latin typeface="Avenir Medium" panose="02000603020000020003" pitchFamily="2" charset="0"/>
          </a:endParaRPr>
        </a:p>
      </dsp:txBody>
      <dsp:txXfrm>
        <a:off x="1294066" y="946131"/>
        <a:ext cx="959079" cy="1088562"/>
      </dsp:txXfrm>
    </dsp:sp>
    <dsp:sp modelId="{E5CC3CB0-810C-44BC-9325-B35316DE4090}">
      <dsp:nvSpPr>
        <dsp:cNvPr id="0" name=""/>
        <dsp:cNvSpPr/>
      </dsp:nvSpPr>
      <dsp:spPr>
        <a:xfrm>
          <a:off x="2482170" y="894247"/>
          <a:ext cx="1062847" cy="1192330"/>
        </a:xfrm>
        <a:prstGeom prst="roundRect">
          <a:avLst/>
        </a:prstGeom>
        <a:solidFill>
          <a:srgbClr val="1F24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kern="1200" dirty="0" smtClean="0">
              <a:latin typeface="Avenir Medium" panose="02000603020000020003" pitchFamily="2" charset="0"/>
            </a:rPr>
            <a:t>B/.3.24  X 48 horas semanales: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kern="1200" dirty="0" smtClean="0">
              <a:latin typeface="Avenir Medium" panose="02000603020000020003" pitchFamily="2" charset="0"/>
            </a:rPr>
            <a:t>Salario mensual B/.673.91</a:t>
          </a:r>
          <a:endParaRPr lang="es-PA" sz="600" b="0" kern="1200" dirty="0"/>
        </a:p>
      </dsp:txBody>
      <dsp:txXfrm>
        <a:off x="2534054" y="946131"/>
        <a:ext cx="959079" cy="1088562"/>
      </dsp:txXfrm>
    </dsp:sp>
    <dsp:sp modelId="{2D54EED9-65A6-47FA-88E0-CC55F852D486}">
      <dsp:nvSpPr>
        <dsp:cNvPr id="0" name=""/>
        <dsp:cNvSpPr/>
      </dsp:nvSpPr>
      <dsp:spPr>
        <a:xfrm>
          <a:off x="3722158" y="894247"/>
          <a:ext cx="1062847" cy="1192330"/>
        </a:xfrm>
        <a:prstGeom prst="roundRect">
          <a:avLst/>
        </a:prstGeom>
        <a:solidFill>
          <a:srgbClr val="1F24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u="none" kern="1200" dirty="0" smtClean="0">
              <a:latin typeface="Avenir Medium" panose="02000603020000020003" pitchFamily="2" charset="0"/>
            </a:rPr>
            <a:t>B/.673.91 X 3 meses: B/.2,021.73</a:t>
          </a:r>
          <a:endParaRPr lang="es-PA" sz="1200" b="0" u="none" kern="1200" dirty="0">
            <a:latin typeface="Avenir Medium" panose="02000603020000020003" pitchFamily="2" charset="0"/>
          </a:endParaRPr>
        </a:p>
      </dsp:txBody>
      <dsp:txXfrm>
        <a:off x="3774042" y="946131"/>
        <a:ext cx="959079" cy="1088562"/>
      </dsp:txXfrm>
    </dsp:sp>
    <dsp:sp modelId="{A4908AD6-BC14-4217-8195-EB223BD014EB}">
      <dsp:nvSpPr>
        <dsp:cNvPr id="0" name=""/>
        <dsp:cNvSpPr/>
      </dsp:nvSpPr>
      <dsp:spPr>
        <a:xfrm>
          <a:off x="4961718" y="894247"/>
          <a:ext cx="1062847" cy="1192330"/>
        </a:xfrm>
        <a:prstGeom prst="roundRect">
          <a:avLst/>
        </a:prstGeom>
        <a:solidFill>
          <a:srgbClr val="1F24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u="none" kern="1200" dirty="0" smtClean="0">
              <a:latin typeface="Avenir Medium" panose="02000603020000020003" pitchFamily="2" charset="0"/>
            </a:rPr>
            <a:t>B/.2,021.73 X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0" u="none" kern="1200" dirty="0" smtClean="0">
              <a:latin typeface="Avenir Medium" panose="02000603020000020003" pitchFamily="2" charset="0"/>
            </a:rPr>
            <a:t>(Doble del Salario Mínimo): B/.4,043.46</a:t>
          </a:r>
          <a:endParaRPr lang="es-PA" sz="1200" b="0" u="none" kern="1200" dirty="0">
            <a:latin typeface="Avenir Medium" panose="02000603020000020003" pitchFamily="2" charset="0"/>
          </a:endParaRPr>
        </a:p>
      </dsp:txBody>
      <dsp:txXfrm>
        <a:off x="5013602" y="946131"/>
        <a:ext cx="959079" cy="108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931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33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8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95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28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650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4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27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9BF8-0982-8C43-8477-AD8F9F28B147}" type="datetimeFigureOut">
              <a:rPr lang="es-ES_tradnl" smtClean="0"/>
              <a:t>08/05/2023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356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2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52081" y="1314570"/>
            <a:ext cx="470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Pagos de los jóvenes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8937" y="2059722"/>
            <a:ext cx="8247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MITRADEL: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Provee de una cuenta simplificada en la Caja de Ahorro a cada joven pasante donde se hará efectivo el pago de la pasantía.</a:t>
            </a:r>
          </a:p>
          <a:p>
            <a:pPr algn="just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algn="just"/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Empresa: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Puede realizar los pagos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correspondientes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a la misma cuenta de Caja de Ahorros o utilizar la medida de pago regular de la empresa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Debe mandar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a las oficinas de Aprender Haciendo el comprobante de pago de cada joven pasante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Cada 8 y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23 de cada mes deberá remitir a las oficinas El informe de asistencia y desempeño junto con las marcaciones reales de la empresa debidamente firmado y sellado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7" name="AutoShape 6" descr="SISTEMA Clave-eCl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3080" name="Picture 8" descr="Centros de Pago | EN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16590" r="28861" b="23981"/>
          <a:stretch/>
        </p:blipFill>
        <p:spPr bwMode="auto">
          <a:xfrm>
            <a:off x="9074331" y="3041695"/>
            <a:ext cx="2871595" cy="19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34108" y="1545403"/>
            <a:ext cx="335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Incentivo Fiscal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90057" y="2451608"/>
            <a:ext cx="82470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just">
              <a:lnSpc>
                <a:spcPct val="150000"/>
              </a:lnSpc>
              <a:buNone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Se crea un </a:t>
            </a:r>
            <a:r>
              <a:rPr lang="es-MX" sz="20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Incentivo Fiscal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favor de las empresas participantes, que hagan contratación formal de jóvenes provenientes de las pasantías laborales del Proyecto “Aprender Haciendo”. </a:t>
            </a:r>
          </a:p>
          <a:p>
            <a:pPr marL="342900" lvl="1" indent="0" algn="just">
              <a:lnSpc>
                <a:spcPct val="150000"/>
              </a:lnSpc>
              <a:buNone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marL="342900" lvl="1" indent="0" algn="just">
              <a:lnSpc>
                <a:spcPct val="150000"/>
              </a:lnSpc>
              <a:buNone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Dicho incentivo consiste en el doble del salario mínimo mensual devengado por el joven trabajador, a partir del cuarto mes y hasta el sexto mes de contratación formal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1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1840" y="1545403"/>
            <a:ext cx="552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Ejemplo de Incentivo Fiscal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680" y="2007068"/>
            <a:ext cx="2930995" cy="335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07647796"/>
              </p:ext>
            </p:extLst>
          </p:nvPr>
        </p:nvGraphicFramePr>
        <p:xfrm>
          <a:off x="4223658" y="2193283"/>
          <a:ext cx="6026331" cy="298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522206" y="5129534"/>
            <a:ext cx="5429233" cy="688001"/>
          </a:xfrm>
          <a:prstGeom prst="rect">
            <a:avLst/>
          </a:prstGeom>
          <a:solidFill>
            <a:srgbClr val="1F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bg1"/>
                </a:solidFill>
                <a:latin typeface="Avenir Medium" panose="02000603020000020003" pitchFamily="2" charset="0"/>
              </a:rPr>
              <a:t>Monto Total del Incentivo Fiscal: B/.4,043.46</a:t>
            </a:r>
            <a:endParaRPr lang="es-PA" b="1" dirty="0">
              <a:solidFill>
                <a:schemeClr val="bg1"/>
              </a:solidFill>
              <a:latin typeface="Avenir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1176" y="1545403"/>
            <a:ext cx="552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Requisitos para el Incentivo Fiscal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72640" y="2059722"/>
            <a:ext cx="8247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La empresa participante debe presentar los siguientes documentos: </a:t>
            </a:r>
            <a:endParaRPr lang="es-MX" sz="2000" dirty="0" smtClean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algn="just"/>
            <a:endParaRPr lang="es-PA" sz="2000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Solicitud formal de certificación de participación en el Proyecto, por cada joven </a:t>
            </a: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participante.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es-PA" sz="2000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Contrato de trabajo entre la empresa y el joven, que demuestre que el joven participante ha logrado una relación de trabajo por un período mínimo de seis meses consecutivos, posteriores a la culminación de la pasantía, cumpliendo con lo establecido en los artículos 68 y 78 del código de trabajo</a:t>
            </a: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es-PA" sz="2000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Paz y salvo de la DGI del Ministerio de Economía y Finanzas.</a:t>
            </a:r>
            <a:endParaRPr lang="es-PA" sz="2000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algn="just"/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87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5624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¡MUCHAS GRACIAS!</a:t>
            </a:r>
            <a:endParaRPr lang="es-ES_tradnl" sz="3600" b="1" dirty="0">
              <a:solidFill>
                <a:srgbClr val="1F2457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58421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DIRECCIÓN DE EMPLEO</a:t>
            </a:r>
          </a:p>
          <a:p>
            <a:pPr algn="ctr"/>
            <a:endParaRPr lang="es-ES_tradnl" sz="2000" dirty="0" smtClean="0">
              <a:solidFill>
                <a:srgbClr val="1F245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algn="ctr"/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PROYECTO</a:t>
            </a:r>
          </a:p>
          <a:p>
            <a:pPr algn="ctr"/>
            <a:r>
              <a:rPr lang="es-ES_tradnl" sz="28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APRENDER HACIENDO</a:t>
            </a:r>
            <a:endParaRPr lang="es-ES_tradnl" sz="2800" b="1" dirty="0">
              <a:solidFill>
                <a:srgbClr val="1F2457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7624" y="1545403"/>
            <a:ext cx="507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FUNDAMENTO LEGAL</a:t>
            </a:r>
            <a:endParaRPr lang="es-ES_tradnl" sz="2800" b="1" dirty="0">
              <a:solidFill>
                <a:srgbClr val="1F2457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7066" y="2494908"/>
            <a:ext cx="5587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Ley 121 de 30 de diciembre de 2019</a:t>
            </a:r>
            <a:endParaRPr lang="es-MX" sz="20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4" name="AutoShape 2" descr="Mitradel lanza proyecto “Aprender Haciendo” dirigido a jóvenes - Nex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7" name="CuadroTexto 6"/>
          <p:cNvSpPr txBox="1"/>
          <p:nvPr/>
        </p:nvSpPr>
        <p:spPr>
          <a:xfrm>
            <a:off x="987065" y="3405195"/>
            <a:ext cx="558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Que crea el proyecto Aprender Haciendo para incentivar la oferta de primer empleo a jóvenes en el sector privado.</a:t>
            </a:r>
            <a:endParaRPr lang="es-MX" sz="2000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923" r="7609"/>
          <a:stretch/>
        </p:blipFill>
        <p:spPr>
          <a:xfrm rot="19323000">
            <a:off x="6733872" y="2495481"/>
            <a:ext cx="4980051" cy="200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7624" y="1545403"/>
            <a:ext cx="507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APRENDER HACIENDO</a:t>
            </a:r>
            <a:endParaRPr lang="es-ES_tradnl" sz="2800" b="1" dirty="0">
              <a:solidFill>
                <a:srgbClr val="1F2457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7068" y="2294853"/>
            <a:ext cx="5587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E</a:t>
            </a: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s </a:t>
            </a: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un proyecto de promoción e intermediación laboral que </a:t>
            </a: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facilita </a:t>
            </a: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la primera experiencia de trabajo a jóvenes (bachilleres,  universitarios (as) o con formación técnica del </a:t>
            </a: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INADEH), </a:t>
            </a: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entre 17 y 24 años, mediante pasantías laborales en las empresas.</a:t>
            </a:r>
          </a:p>
        </p:txBody>
      </p:sp>
      <p:sp>
        <p:nvSpPr>
          <p:cNvPr id="4" name="AutoShape 2" descr="Mitradel lanza proyecto “Aprender Haciendo” dirigido a jóvenes - Nex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t="13842" r="4666" b="6921"/>
          <a:stretch/>
        </p:blipFill>
        <p:spPr>
          <a:xfrm>
            <a:off x="6814332" y="1545403"/>
            <a:ext cx="4837738" cy="447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7624" y="1545403"/>
            <a:ext cx="507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Objetivo</a:t>
            </a:r>
            <a:r>
              <a:rPr lang="es-ES_tradnl" sz="24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s-ES_tradnl" sz="2400" b="1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General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7068" y="2294853"/>
            <a:ext cx="5587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Contribu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ir</a:t>
            </a:r>
            <a:r>
              <a:rPr lang="es-MX" sz="2000" dirty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 a la disminución de la tasa de desempleo de jóvenes de 17 a 24 años, mediante pasantías laborales en un entorno empresarial, supervisados y guiados por especialistas en empleabilidad, preparándolos para la inserción en el mercado laboral y el emprendimiento sostenible.</a:t>
            </a:r>
          </a:p>
        </p:txBody>
      </p:sp>
      <p:pic>
        <p:nvPicPr>
          <p:cNvPr id="7" name="Picture 2" descr="Resultado de imagen de tasa de desempl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924514"/>
            <a:ext cx="3587934" cy="23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tasa de desempl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3660594"/>
            <a:ext cx="3587934" cy="21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3436487"/>
              </p:ext>
            </p:extLst>
          </p:nvPr>
        </p:nvGraphicFramePr>
        <p:xfrm>
          <a:off x="2554013" y="1634659"/>
          <a:ext cx="8477344" cy="503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17168" y="1194397"/>
            <a:ext cx="324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Objetivos</a:t>
            </a:r>
            <a:r>
              <a:rPr lang="es-ES_tradnl" sz="2400" b="1" dirty="0" smtClean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Black" charset="0"/>
              </a:rPr>
              <a:t>Específicos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5733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52081" y="1545403"/>
            <a:ext cx="639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Componentes de Aprender Haciendo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8937" y="2451608"/>
            <a:ext cx="8247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Capacitaciones en Habilidades Socioemocionales para la vida y el trabajo con enfoque de género: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Autoestima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Inteligencia emocional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Manejo de frustración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Liderazgo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Trabajo en equipo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 Elaboración de hojas de vida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Entrevista de trabajo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Claves para ser un buen trabajador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MX" sz="2000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Pasantías laborales de tres (3) meses para jóvenes de 17 a 24 años.</a:t>
            </a:r>
          </a:p>
        </p:txBody>
      </p:sp>
      <p:pic>
        <p:nvPicPr>
          <p:cNvPr id="9" name="Imagen 8" descr="C:\Users\nobaldia\Downloads\WhatsApp Image 2022-10-31 at 14.05.0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26807" y="1576214"/>
            <a:ext cx="1841488" cy="27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nobaldia\Downloads\WhatsApp Image 2022-12-05 at 11.05.0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4" y="4017918"/>
            <a:ext cx="2703195" cy="2026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52081" y="1545403"/>
            <a:ext cx="639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Componentes de Aprender Haciendo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8937" y="2451608"/>
            <a:ext cx="82470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Tutorías conjuntas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entre especialistas de intermediación laboral del proyecto y personal de las empresas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cs typeface="Avenir Ligh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PA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cs typeface="Avenir Ligh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Pago de pasantías laborales de B/.300.00 por mes por un periodo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tres (3) meses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por parte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MITRADEL.</a:t>
            </a:r>
            <a:endPara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cs typeface="Avenir Ligh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PA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</a:rPr>
              <a:t>La 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</a:rPr>
              <a:t>empresa, deberá contar con un </a:t>
            </a: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</a:rPr>
              <a:t>(1) año 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</a:rPr>
              <a:t>de operaciones y aportará la diferencia equivalente al salario mínimo según actividad económica y región.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endParaRPr>
          </a:p>
        </p:txBody>
      </p:sp>
      <p:pic>
        <p:nvPicPr>
          <p:cNvPr id="1026" name="Picture 2" descr="https://www.mitradel.gob.pa/wp-content/uploads/2022/04/aprender-haciendo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01" y="3043791"/>
            <a:ext cx="2796177" cy="15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52081" y="1545403"/>
            <a:ext cx="639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505150"/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Componentes de Aprender Haciendo</a:t>
            </a:r>
            <a:endParaRPr lang="es-ES_tradnl" sz="2400" b="1" dirty="0">
              <a:solidFill>
                <a:srgbClr val="505150"/>
              </a:solidFill>
              <a:latin typeface="Avenir" panose="020B0503020203090204" pitchFamily="34" charset="0"/>
              <a:ea typeface="Tahoma" panose="020B0604030504040204" pitchFamily="34" charset="0"/>
              <a:cs typeface="Avenir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8937" y="2451608"/>
            <a:ext cx="8247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Es una oferta de atención interinstitucional e integral a los y las jóvenes 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pasantes del proyecto (MITRADEL, MEDUCA, IFARHU, AMPYME, INADEH, C.A. y la  U.P.)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  <a:cs typeface="Avenir Ligh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Convenio de cooperación: Ministerio de Trabajo y Desarrollo Laboral - la empresa participante.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cs typeface="Avenir Light"/>
              </a:rPr>
              <a:t>Contrato de pasantía: Ministerio de Trabajo y Desarrollo Laboral – joven participante.</a:t>
            </a:r>
            <a:endPara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PA" sz="2000" dirty="0">
              <a:solidFill>
                <a:schemeClr val="tx1">
                  <a:lumMod val="65000"/>
                  <a:lumOff val="35000"/>
                </a:schemeClr>
              </a:solidFill>
              <a:latin typeface="Avenir" panose="020B050302020309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Otorga 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becas del IFARHU a </a:t>
            </a:r>
            <a:r>
              <a:rPr lang="es-MX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pasantes sobresalientes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B0503020203090204" pitchFamily="34" charset="0"/>
                <a:ea typeface="Tahoma" panose="020B0604030504040204" pitchFamily="34" charset="0"/>
                <a:cs typeface="Avenir Light"/>
              </a:rPr>
              <a:t>, para culminación de estudios en educación media, superior y especialización</a:t>
            </a:r>
            <a:endParaRPr lang="es-P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s://www.mitradel.gob.pa/wp-content/uploads/2022/09/FIRMA-MITRADEL-PROYECTO-APRENDER-HACIEN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4675"/>
          <a:stretch/>
        </p:blipFill>
        <p:spPr bwMode="auto">
          <a:xfrm>
            <a:off x="9137956" y="3004456"/>
            <a:ext cx="2875175" cy="19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765</Words>
  <Application>Microsoft Office PowerPoint</Application>
  <PresentationFormat>Panorámica</PresentationFormat>
  <Paragraphs>73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Avenir</vt:lpstr>
      <vt:lpstr>Avenir Black</vt:lpstr>
      <vt:lpstr>Avenir Light</vt:lpstr>
      <vt:lpstr>Avenir Medium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Niurka NO. Obaldia</cp:lastModifiedBy>
  <cp:revision>35</cp:revision>
  <dcterms:created xsi:type="dcterms:W3CDTF">2022-01-28T20:23:29Z</dcterms:created>
  <dcterms:modified xsi:type="dcterms:W3CDTF">2023-05-08T17:34:13Z</dcterms:modified>
</cp:coreProperties>
</file>