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77" r:id="rId2"/>
    <p:sldId id="279" r:id="rId3"/>
    <p:sldId id="281" r:id="rId4"/>
    <p:sldId id="282" r:id="rId5"/>
    <p:sldId id="283" r:id="rId6"/>
    <p:sldId id="280" r:id="rId7"/>
    <p:sldId id="275" r:id="rId8"/>
    <p:sldId id="276" r:id="rId9"/>
    <p:sldId id="270" r:id="rId10"/>
    <p:sldId id="259" r:id="rId11"/>
    <p:sldId id="268" r:id="rId12"/>
    <p:sldId id="264" r:id="rId13"/>
    <p:sldId id="265" r:id="rId14"/>
    <p:sldId id="260" r:id="rId15"/>
    <p:sldId id="272" r:id="rId16"/>
    <p:sldId id="273" r:id="rId17"/>
    <p:sldId id="274" r:id="rId18"/>
    <p:sldId id="278" r:id="rId19"/>
  </p:sldIdLst>
  <p:sldSz cx="9144000" cy="5143500" type="screen16x9"/>
  <p:notesSz cx="6797675" cy="9926638"/>
  <p:embeddedFontLst>
    <p:embeddedFont>
      <p:font typeface="Encode Sans"/>
      <p:regular r:id="rId21"/>
      <p:bold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QhLNMnIZKMojsq506Agy/W6ic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141" d="100"/>
          <a:sy n="141" d="100"/>
        </p:scale>
        <p:origin x="708"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55889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768" y="4715153"/>
            <a:ext cx="5438140" cy="4466987"/>
          </a:xfrm>
          <a:prstGeom prst="rect">
            <a:avLst/>
          </a:prstGeom>
        </p:spPr>
        <p:txBody>
          <a:bodyPr spcFirstLastPara="1" wrap="square" lIns="93162" tIns="93162" rIns="93162" bIns="93162" anchor="t" anchorCtr="0">
            <a:noAutofit/>
          </a:bodyPr>
          <a:lstStyle/>
          <a:p>
            <a:pPr marL="0" indent="0">
              <a:buNone/>
            </a:pPr>
            <a:endParaRPr/>
          </a:p>
        </p:txBody>
      </p:sp>
      <p:sp>
        <p:nvSpPr>
          <p:cNvPr id="98" name="Google Shape;98;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956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b89d4e176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b89d4e176_0_0:notes"/>
          <p:cNvSpPr txBox="1">
            <a:spLocks noGrp="1"/>
          </p:cNvSpPr>
          <p:nvPr>
            <p:ph type="body" idx="1"/>
          </p:nvPr>
        </p:nvSpPr>
        <p:spPr>
          <a:xfrm>
            <a:off x="679767" y="4715153"/>
            <a:ext cx="5438024" cy="4467115"/>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791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b89d4e176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b89d4e176_0_0:notes"/>
          <p:cNvSpPr txBox="1">
            <a:spLocks noGrp="1"/>
          </p:cNvSpPr>
          <p:nvPr>
            <p:ph type="body" idx="1"/>
          </p:nvPr>
        </p:nvSpPr>
        <p:spPr>
          <a:xfrm>
            <a:off x="679767" y="4715153"/>
            <a:ext cx="5438024" cy="4467115"/>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62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602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868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547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3892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8686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982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0:notes"/>
          <p:cNvSpPr txBox="1">
            <a:spLocks noGrp="1"/>
          </p:cNvSpPr>
          <p:nvPr>
            <p:ph type="body" idx="1"/>
          </p:nvPr>
        </p:nvSpPr>
        <p:spPr>
          <a:xfrm>
            <a:off x="679768" y="4715153"/>
            <a:ext cx="5438140" cy="4466987"/>
          </a:xfrm>
          <a:prstGeom prst="rect">
            <a:avLst/>
          </a:prstGeom>
          <a:noFill/>
          <a:ln>
            <a:noFill/>
          </a:ln>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069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678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4209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790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121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27:notes"/>
          <p:cNvSpPr txBox="1">
            <a:spLocks noGrp="1"/>
          </p:cNvSpPr>
          <p:nvPr>
            <p:ph type="body" idx="1"/>
          </p:nvPr>
        </p:nvSpPr>
        <p:spPr>
          <a:xfrm>
            <a:off x="679768" y="4715153"/>
            <a:ext cx="5438140" cy="4466987"/>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973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b89d4e176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b89d4e176_0_0:notes"/>
          <p:cNvSpPr txBox="1">
            <a:spLocks noGrp="1"/>
          </p:cNvSpPr>
          <p:nvPr>
            <p:ph type="body" idx="1"/>
          </p:nvPr>
        </p:nvSpPr>
        <p:spPr>
          <a:xfrm>
            <a:off x="679767" y="4715153"/>
            <a:ext cx="5438024" cy="4467115"/>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19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b89d4e176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b89d4e176_0_0:notes"/>
          <p:cNvSpPr txBox="1">
            <a:spLocks noGrp="1"/>
          </p:cNvSpPr>
          <p:nvPr>
            <p:ph type="body" idx="1"/>
          </p:nvPr>
        </p:nvSpPr>
        <p:spPr>
          <a:xfrm>
            <a:off x="679767" y="4715153"/>
            <a:ext cx="5438024" cy="4467115"/>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06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1b89d4e176_0_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1b89d4e176_0_0:notes"/>
          <p:cNvSpPr txBox="1">
            <a:spLocks noGrp="1"/>
          </p:cNvSpPr>
          <p:nvPr>
            <p:ph type="body" idx="1"/>
          </p:nvPr>
        </p:nvSpPr>
        <p:spPr>
          <a:xfrm>
            <a:off x="679767" y="4715153"/>
            <a:ext cx="5438024" cy="4467115"/>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01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
        <p:cNvGrpSpPr/>
        <p:nvPr/>
      </p:nvGrpSpPr>
      <p:grpSpPr>
        <a:xfrm>
          <a:off x="0" y="0"/>
          <a:ext cx="0" cy="0"/>
          <a:chOff x="0" y="0"/>
          <a:chExt cx="0" cy="0"/>
        </a:xfrm>
      </p:grpSpPr>
      <p:sp>
        <p:nvSpPr>
          <p:cNvPr id="17" name="Google Shape;17;p11"/>
          <p:cNvSpPr/>
          <p:nvPr/>
        </p:nvSpPr>
        <p:spPr>
          <a:xfrm flipH="1">
            <a:off x="-1" y="-125"/>
            <a:ext cx="2664823"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1"/>
          <p:cNvSpPr txBox="1">
            <a:spLocks noGrp="1"/>
          </p:cNvSpPr>
          <p:nvPr>
            <p:ph type="subTitle" idx="1"/>
          </p:nvPr>
        </p:nvSpPr>
        <p:spPr>
          <a:xfrm>
            <a:off x="3087076" y="480033"/>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9" name="Google Shape;19;p11"/>
          <p:cNvSpPr txBox="1">
            <a:spLocks noGrp="1"/>
          </p:cNvSpPr>
          <p:nvPr>
            <p:ph type="body" idx="2"/>
          </p:nvPr>
        </p:nvSpPr>
        <p:spPr>
          <a:xfrm>
            <a:off x="3087076" y="1214846"/>
            <a:ext cx="5584920" cy="3204329"/>
          </a:xfrm>
          <a:prstGeom prst="rect">
            <a:avLst/>
          </a:prstGeom>
          <a:noFill/>
          <a:ln>
            <a:noFill/>
          </a:ln>
        </p:spPr>
        <p:txBody>
          <a:bodyPr spcFirstLastPara="1" wrap="square" lIns="91425" tIns="91425" rIns="91425" bIns="91425" anchor="t" anchorCtr="0">
            <a:noAutofit/>
          </a:bodyPr>
          <a:lstStyle>
            <a:lvl1pPr marL="457200" lvl="0" indent="-343154" algn="l">
              <a:lnSpc>
                <a:spcPct val="115000"/>
              </a:lnSpc>
              <a:spcBef>
                <a:spcPts val="0"/>
              </a:spcBef>
              <a:spcAft>
                <a:spcPts val="0"/>
              </a:spcAft>
              <a:buClr>
                <a:srgbClr val="37BBED"/>
              </a:buClr>
              <a:buSzPts val="1804"/>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21" name="Google Shape;21;p11"/>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sz="2200" b="1">
                <a:solidFill>
                  <a:srgbClr val="595959"/>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cxnSp>
        <p:nvCxnSpPr>
          <p:cNvPr id="22" name="Google Shape;22;p11"/>
          <p:cNvCxnSpPr/>
          <p:nvPr/>
        </p:nvCxnSpPr>
        <p:spPr>
          <a:xfrm rot="10800000">
            <a:off x="288000" y="2523823"/>
            <a:ext cx="1553400" cy="0"/>
          </a:xfrm>
          <a:prstGeom prst="straightConnector1">
            <a:avLst/>
          </a:prstGeom>
          <a:noFill/>
          <a:ln w="9525" cap="flat" cmpd="sng">
            <a:solidFill>
              <a:srgbClr val="3A4950"/>
            </a:solidFill>
            <a:prstDash val="solid"/>
            <a:round/>
            <a:headEnd type="none" w="sm" len="sm"/>
            <a:tailEnd type="none" w="sm" len="sm"/>
          </a:ln>
        </p:spPr>
      </p:cxnSp>
      <p:sp>
        <p:nvSpPr>
          <p:cNvPr id="23" name="Google Shape;23;p11"/>
          <p:cNvSpPr txBox="1">
            <a:spLocks noGrp="1"/>
          </p:cNvSpPr>
          <p:nvPr>
            <p:ph type="body" idx="3"/>
          </p:nvPr>
        </p:nvSpPr>
        <p:spPr>
          <a:xfrm>
            <a:off x="272760" y="2677516"/>
            <a:ext cx="2392062" cy="2100262"/>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600" b="0">
                <a:solidFill>
                  <a:srgbClr val="0C8DCC"/>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2" name="Google Shape;8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sp>
        <p:nvSpPr>
          <p:cNvPr id="84" name="Google Shape;84;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5" name="Google Shape;85;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86" name="Google Shape;8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ortada - Título 2 líneas o más">
  <p:cSld name="Portada - Título 2 líneas o más">
    <p:spTree>
      <p:nvGrpSpPr>
        <p:cNvPr id="1" name="Shape 9"/>
        <p:cNvGrpSpPr/>
        <p:nvPr/>
      </p:nvGrpSpPr>
      <p:grpSpPr>
        <a:xfrm>
          <a:off x="0" y="0"/>
          <a:ext cx="0" cy="0"/>
          <a:chOff x="0" y="0"/>
          <a:chExt cx="0" cy="0"/>
        </a:xfrm>
      </p:grpSpPr>
      <p:sp>
        <p:nvSpPr>
          <p:cNvPr id="10" name="Google Shape;10;p29"/>
          <p:cNvSpPr/>
          <p:nvPr/>
        </p:nvSpPr>
        <p:spPr>
          <a:xfrm>
            <a:off x="1" y="0"/>
            <a:ext cx="2340000" cy="5143500"/>
          </a:xfrm>
          <a:prstGeom prst="rect">
            <a:avLst/>
          </a:prstGeom>
          <a:solidFill>
            <a:srgbClr val="37BB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1;p29"/>
          <p:cNvSpPr txBox="1">
            <a:spLocks noGrp="1"/>
          </p:cNvSpPr>
          <p:nvPr>
            <p:ph type="subTitle" idx="1"/>
          </p:nvPr>
        </p:nvSpPr>
        <p:spPr>
          <a:xfrm>
            <a:off x="2847108" y="2176996"/>
            <a:ext cx="1750977" cy="792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800"/>
              <a:buFont typeface="Encode Sans"/>
              <a:buNone/>
              <a:defRPr sz="1400">
                <a:solidFill>
                  <a:schemeClr val="accent1"/>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9"/>
          <p:cNvSpPr txBox="1">
            <a:spLocks noGrp="1"/>
          </p:cNvSpPr>
          <p:nvPr>
            <p:ph type="ctrTitle"/>
          </p:nvPr>
        </p:nvSpPr>
        <p:spPr>
          <a:xfrm>
            <a:off x="2774514" y="580825"/>
            <a:ext cx="6162171" cy="144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Font typeface="Encode Sans"/>
              <a:buNone/>
              <a:defRPr sz="3600" b="1">
                <a:solidFill>
                  <a:schemeClr val="dk2"/>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29"/>
          <p:cNvSpPr/>
          <p:nvPr/>
        </p:nvSpPr>
        <p:spPr>
          <a:xfrm>
            <a:off x="1371600" y="580825"/>
            <a:ext cx="926926" cy="92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14;p29"/>
          <p:cNvSpPr/>
          <p:nvPr/>
        </p:nvSpPr>
        <p:spPr>
          <a:xfrm>
            <a:off x="2298700" y="574675"/>
            <a:ext cx="900113" cy="9001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29"/>
          <p:cNvSpPr/>
          <p:nvPr/>
        </p:nvSpPr>
        <p:spPr>
          <a:xfrm>
            <a:off x="-4017340" y="3207550"/>
            <a:ext cx="7174112" cy="7174112"/>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9"/>
          <p:cNvSpPr/>
          <p:nvPr/>
        </p:nvSpPr>
        <p:spPr>
          <a:xfrm>
            <a:off x="-3345874" y="3212926"/>
            <a:ext cx="4717474" cy="4717474"/>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 name="Google Shape;17;p29"/>
          <p:cNvSpPr/>
          <p:nvPr/>
        </p:nvSpPr>
        <p:spPr>
          <a:xfrm>
            <a:off x="-568515" y="3413817"/>
            <a:ext cx="6892638" cy="6892638"/>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0366656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4"/>
          <p:cNvSpPr/>
          <p:nvPr/>
        </p:nvSpPr>
        <p:spPr>
          <a:xfrm>
            <a:off x="-20504" y="-156635"/>
            <a:ext cx="9257637" cy="5448301"/>
          </a:xfrm>
          <a:prstGeom prst="rect">
            <a:avLst/>
          </a:prstGeom>
          <a:solidFill>
            <a:srgbClr val="37BB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1" name="Google Shape;31;p14"/>
          <p:cNvCxnSpPr/>
          <p:nvPr/>
        </p:nvCxnSpPr>
        <p:spPr>
          <a:xfrm rot="10800000">
            <a:off x="753038" y="2479141"/>
            <a:ext cx="1896900" cy="2400"/>
          </a:xfrm>
          <a:prstGeom prst="straightConnector1">
            <a:avLst/>
          </a:prstGeom>
          <a:noFill/>
          <a:ln w="9525" cap="flat" cmpd="sng">
            <a:solidFill>
              <a:srgbClr val="F2F2F2"/>
            </a:solidFill>
            <a:prstDash val="solid"/>
            <a:round/>
            <a:headEnd type="none" w="sm" len="sm"/>
            <a:tailEnd type="none" w="sm" len="sm"/>
          </a:ln>
        </p:spPr>
      </p:cxnSp>
      <p:pic>
        <p:nvPicPr>
          <p:cNvPr id="32" name="Google Shape;32;p14"/>
          <p:cNvPicPr preferRelativeResize="0"/>
          <p:nvPr/>
        </p:nvPicPr>
        <p:blipFill rotWithShape="1">
          <a:blip r:embed="rId2">
            <a:alphaModFix amt="20000"/>
          </a:blip>
          <a:srcRect r="11737" b="3510"/>
          <a:stretch/>
        </p:blipFill>
        <p:spPr>
          <a:xfrm>
            <a:off x="3695540" y="1780032"/>
            <a:ext cx="5541593" cy="3511634"/>
          </a:xfrm>
          <a:prstGeom prst="rect">
            <a:avLst/>
          </a:prstGeom>
          <a:noFill/>
          <a:ln>
            <a:noFill/>
          </a:ln>
        </p:spPr>
      </p:pic>
      <p:sp>
        <p:nvSpPr>
          <p:cNvPr id="33" name="Google Shape;33;p14"/>
          <p:cNvSpPr txBox="1">
            <a:spLocks noGrp="1"/>
          </p:cNvSpPr>
          <p:nvPr>
            <p:ph type="subTitle" idx="1"/>
          </p:nvPr>
        </p:nvSpPr>
        <p:spPr>
          <a:xfrm>
            <a:off x="568682" y="2585928"/>
            <a:ext cx="3924941" cy="792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2800"/>
              <a:buFont typeface="Arial"/>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 name="Google Shape;34;p14"/>
          <p:cNvSpPr txBox="1">
            <a:spLocks noGrp="1"/>
          </p:cNvSpPr>
          <p:nvPr>
            <p:ph type="ctrTitle"/>
          </p:nvPr>
        </p:nvSpPr>
        <p:spPr>
          <a:xfrm>
            <a:off x="673186" y="989757"/>
            <a:ext cx="8263626" cy="144718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4000" b="1">
                <a:solidFill>
                  <a:schemeClr val="lt1"/>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pic>
        <p:nvPicPr>
          <p:cNvPr id="35" name="Google Shape;35;p14"/>
          <p:cNvPicPr preferRelativeResize="0"/>
          <p:nvPr/>
        </p:nvPicPr>
        <p:blipFill rotWithShape="1">
          <a:blip r:embed="rId3">
            <a:alphaModFix/>
          </a:blip>
          <a:srcRect/>
          <a:stretch/>
        </p:blipFill>
        <p:spPr>
          <a:xfrm>
            <a:off x="785433" y="3690671"/>
            <a:ext cx="2408401" cy="7881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3">
    <p:spTree>
      <p:nvGrpSpPr>
        <p:cNvPr id="1" name="Shape 36"/>
        <p:cNvGrpSpPr/>
        <p:nvPr/>
      </p:nvGrpSpPr>
      <p:grpSpPr>
        <a:xfrm>
          <a:off x="0" y="0"/>
          <a:ext cx="0" cy="0"/>
          <a:chOff x="0" y="0"/>
          <a:chExt cx="0" cy="0"/>
        </a:xfrm>
      </p:grpSpPr>
      <p:sp>
        <p:nvSpPr>
          <p:cNvPr id="37" name="Google Shape;37;p15"/>
          <p:cNvSpPr/>
          <p:nvPr/>
        </p:nvSpPr>
        <p:spPr>
          <a:xfrm>
            <a:off x="0" y="-7450"/>
            <a:ext cx="3011700" cy="5143500"/>
          </a:xfrm>
          <a:prstGeom prst="rect">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5"/>
          <p:cNvSpPr txBox="1">
            <a:spLocks noGrp="1"/>
          </p:cNvSpPr>
          <p:nvPr>
            <p:ph type="title"/>
          </p:nvPr>
        </p:nvSpPr>
        <p:spPr>
          <a:xfrm>
            <a:off x="265500" y="775773"/>
            <a:ext cx="2538660" cy="1533521"/>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200"/>
              <a:buNone/>
              <a:defRPr sz="2200" b="1">
                <a:solidFill>
                  <a:srgbClr val="595959"/>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cxnSp>
        <p:nvCxnSpPr>
          <p:cNvPr id="40" name="Google Shape;40;p15"/>
          <p:cNvCxnSpPr/>
          <p:nvPr/>
        </p:nvCxnSpPr>
        <p:spPr>
          <a:xfrm rot="10800000">
            <a:off x="288000" y="2523823"/>
            <a:ext cx="1553400" cy="0"/>
          </a:xfrm>
          <a:prstGeom prst="straightConnector1">
            <a:avLst/>
          </a:prstGeom>
          <a:noFill/>
          <a:ln w="9525" cap="flat" cmpd="sng">
            <a:solidFill>
              <a:srgbClr val="3A4950"/>
            </a:solidFill>
            <a:prstDash val="solid"/>
            <a:round/>
            <a:headEnd type="none" w="sm" len="sm"/>
            <a:tailEnd type="none" w="sm" len="sm"/>
          </a:ln>
        </p:spPr>
      </p:cxnSp>
      <p:sp>
        <p:nvSpPr>
          <p:cNvPr id="41" name="Google Shape;41;p15"/>
          <p:cNvSpPr txBox="1">
            <a:spLocks noGrp="1"/>
          </p:cNvSpPr>
          <p:nvPr>
            <p:ph type="subTitle" idx="1"/>
          </p:nvPr>
        </p:nvSpPr>
        <p:spPr>
          <a:xfrm>
            <a:off x="3417154" y="480033"/>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15"/>
          <p:cNvSpPr txBox="1">
            <a:spLocks noGrp="1"/>
          </p:cNvSpPr>
          <p:nvPr>
            <p:ph type="body" idx="2"/>
          </p:nvPr>
        </p:nvSpPr>
        <p:spPr>
          <a:xfrm>
            <a:off x="3417154" y="1214846"/>
            <a:ext cx="5330606" cy="3204329"/>
          </a:xfrm>
          <a:prstGeom prst="rect">
            <a:avLst/>
          </a:prstGeom>
          <a:noFill/>
          <a:ln>
            <a:noFill/>
          </a:ln>
        </p:spPr>
        <p:txBody>
          <a:bodyPr spcFirstLastPara="1" wrap="square" lIns="91425" tIns="91425" rIns="91425" bIns="91425" anchor="t" anchorCtr="0">
            <a:noAutofit/>
          </a:bodyPr>
          <a:lstStyle>
            <a:lvl1pPr marL="457200" lvl="0" indent="-343154" algn="l">
              <a:lnSpc>
                <a:spcPct val="115000"/>
              </a:lnSpc>
              <a:spcBef>
                <a:spcPts val="0"/>
              </a:spcBef>
              <a:spcAft>
                <a:spcPts val="0"/>
              </a:spcAft>
              <a:buClr>
                <a:srgbClr val="37BBED"/>
              </a:buClr>
              <a:buSzPts val="1804"/>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3" name="Google Shape;43;p15"/>
          <p:cNvSpPr txBox="1">
            <a:spLocks noGrp="1"/>
          </p:cNvSpPr>
          <p:nvPr>
            <p:ph type="body" idx="3"/>
          </p:nvPr>
        </p:nvSpPr>
        <p:spPr>
          <a:xfrm>
            <a:off x="272760" y="2677516"/>
            <a:ext cx="2590800" cy="2100262"/>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800"/>
              <a:buNone/>
              <a:defRPr sz="1600" b="0">
                <a:solidFill>
                  <a:srgbClr val="0C8DCC"/>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4">
    <p:spTree>
      <p:nvGrpSpPr>
        <p:cNvPr id="1" name="Shape 44"/>
        <p:cNvGrpSpPr/>
        <p:nvPr/>
      </p:nvGrpSpPr>
      <p:grpSpPr>
        <a:xfrm>
          <a:off x="0" y="0"/>
          <a:ext cx="0" cy="0"/>
          <a:chOff x="0" y="0"/>
          <a:chExt cx="0" cy="0"/>
        </a:xfrm>
      </p:grpSpPr>
      <p:sp>
        <p:nvSpPr>
          <p:cNvPr id="45" name="Google Shape;45;p16"/>
          <p:cNvSpPr txBox="1">
            <a:spLocks noGrp="1"/>
          </p:cNvSpPr>
          <p:nvPr>
            <p:ph type="subTitle" idx="1"/>
          </p:nvPr>
        </p:nvSpPr>
        <p:spPr>
          <a:xfrm>
            <a:off x="3087076" y="480033"/>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16"/>
          <p:cNvSpPr txBox="1">
            <a:spLocks noGrp="1"/>
          </p:cNvSpPr>
          <p:nvPr>
            <p:ph type="body" idx="2"/>
          </p:nvPr>
        </p:nvSpPr>
        <p:spPr>
          <a:xfrm>
            <a:off x="3087076" y="1214846"/>
            <a:ext cx="5584920" cy="3204329"/>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37BBED"/>
              </a:buClr>
              <a:buSzPts val="1800"/>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7" name="Google Shape;4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48" name="Google Shape;48;p16"/>
          <p:cNvSpPr/>
          <p:nvPr/>
        </p:nvSpPr>
        <p:spPr>
          <a:xfrm flipH="1">
            <a:off x="-1" y="-125"/>
            <a:ext cx="2664823"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5">
    <p:spTree>
      <p:nvGrpSpPr>
        <p:cNvPr id="1" name="Shape 49"/>
        <p:cNvGrpSpPr/>
        <p:nvPr/>
      </p:nvGrpSpPr>
      <p:grpSpPr>
        <a:xfrm>
          <a:off x="0" y="0"/>
          <a:ext cx="0" cy="0"/>
          <a:chOff x="0" y="0"/>
          <a:chExt cx="0" cy="0"/>
        </a:xfrm>
      </p:grpSpPr>
      <p:sp>
        <p:nvSpPr>
          <p:cNvPr id="50" name="Google Shape;50;p17"/>
          <p:cNvSpPr txBox="1">
            <a:spLocks noGrp="1"/>
          </p:cNvSpPr>
          <p:nvPr>
            <p:ph type="subTitle" idx="1"/>
          </p:nvPr>
        </p:nvSpPr>
        <p:spPr>
          <a:xfrm>
            <a:off x="3087076" y="480033"/>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7"/>
          <p:cNvSpPr txBox="1">
            <a:spLocks noGrp="1"/>
          </p:cNvSpPr>
          <p:nvPr>
            <p:ph type="body" idx="2"/>
          </p:nvPr>
        </p:nvSpPr>
        <p:spPr>
          <a:xfrm>
            <a:off x="3087076" y="1214846"/>
            <a:ext cx="5584920" cy="3204329"/>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37BBED"/>
              </a:buClr>
              <a:buSzPts val="1800"/>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53" name="Google Shape;53;p17"/>
          <p:cNvSpPr/>
          <p:nvPr/>
        </p:nvSpPr>
        <p:spPr>
          <a:xfrm flipH="1">
            <a:off x="-1" y="-125"/>
            <a:ext cx="2664823"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6">
    <p:spTree>
      <p:nvGrpSpPr>
        <p:cNvPr id="1" name="Shape 54"/>
        <p:cNvGrpSpPr/>
        <p:nvPr/>
      </p:nvGrpSpPr>
      <p:grpSpPr>
        <a:xfrm>
          <a:off x="0" y="0"/>
          <a:ext cx="0" cy="0"/>
          <a:chOff x="0" y="0"/>
          <a:chExt cx="0" cy="0"/>
        </a:xfrm>
      </p:grpSpPr>
      <p:sp>
        <p:nvSpPr>
          <p:cNvPr id="55" name="Google Shape;55;p18"/>
          <p:cNvSpPr/>
          <p:nvPr/>
        </p:nvSpPr>
        <p:spPr>
          <a:xfrm flipH="1">
            <a:off x="0" y="-125"/>
            <a:ext cx="9144000" cy="1113297"/>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8"/>
          <p:cNvSpPr txBox="1">
            <a:spLocks noGrp="1"/>
          </p:cNvSpPr>
          <p:nvPr>
            <p:ph type="title"/>
          </p:nvPr>
        </p:nvSpPr>
        <p:spPr>
          <a:xfrm>
            <a:off x="1672608" y="235131"/>
            <a:ext cx="5200297" cy="87804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2200" b="1">
                <a:solidFill>
                  <a:srgbClr val="595959"/>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7" name="Google Shape;57;p18"/>
          <p:cNvSpPr txBox="1">
            <a:spLocks noGrp="1"/>
          </p:cNvSpPr>
          <p:nvPr>
            <p:ph type="subTitle" idx="1"/>
          </p:nvPr>
        </p:nvSpPr>
        <p:spPr>
          <a:xfrm>
            <a:off x="1672608" y="1299817"/>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18"/>
          <p:cNvSpPr txBox="1">
            <a:spLocks noGrp="1"/>
          </p:cNvSpPr>
          <p:nvPr>
            <p:ph type="body" idx="2"/>
          </p:nvPr>
        </p:nvSpPr>
        <p:spPr>
          <a:xfrm>
            <a:off x="1672608" y="1943190"/>
            <a:ext cx="5584920" cy="2720028"/>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37BBED"/>
              </a:buClr>
              <a:buSzPts val="1800"/>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9" name="Google Shape;59;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pic>
        <p:nvPicPr>
          <p:cNvPr id="60" name="Google Shape;60;p18"/>
          <p:cNvPicPr preferRelativeResize="0"/>
          <p:nvPr/>
        </p:nvPicPr>
        <p:blipFill rotWithShape="1">
          <a:blip r:embed="rId2">
            <a:alphaModFix/>
          </a:blip>
          <a:srcRect/>
          <a:stretch/>
        </p:blipFill>
        <p:spPr>
          <a:xfrm>
            <a:off x="7729532" y="297152"/>
            <a:ext cx="942464" cy="339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7">
    <p:spTree>
      <p:nvGrpSpPr>
        <p:cNvPr id="1" name="Shape 61"/>
        <p:cNvGrpSpPr/>
        <p:nvPr/>
      </p:nvGrpSpPr>
      <p:grpSpPr>
        <a:xfrm>
          <a:off x="0" y="0"/>
          <a:ext cx="0" cy="0"/>
          <a:chOff x="0" y="0"/>
          <a:chExt cx="0" cy="0"/>
        </a:xfrm>
      </p:grpSpPr>
      <p:sp>
        <p:nvSpPr>
          <p:cNvPr id="62" name="Google Shape;62;p19"/>
          <p:cNvSpPr/>
          <p:nvPr/>
        </p:nvSpPr>
        <p:spPr>
          <a:xfrm rot="10800000">
            <a:off x="0" y="1113172"/>
            <a:ext cx="9144000" cy="4030328"/>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9"/>
          <p:cNvSpPr txBox="1">
            <a:spLocks noGrp="1"/>
          </p:cNvSpPr>
          <p:nvPr>
            <p:ph type="title"/>
          </p:nvPr>
        </p:nvSpPr>
        <p:spPr>
          <a:xfrm>
            <a:off x="1672608" y="235131"/>
            <a:ext cx="5200297" cy="87804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2200" b="1">
                <a:solidFill>
                  <a:srgbClr val="595959"/>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4" name="Google Shape;64;p19"/>
          <p:cNvSpPr txBox="1">
            <a:spLocks noGrp="1"/>
          </p:cNvSpPr>
          <p:nvPr>
            <p:ph type="subTitle" idx="1"/>
          </p:nvPr>
        </p:nvSpPr>
        <p:spPr>
          <a:xfrm>
            <a:off x="1672608" y="1299817"/>
            <a:ext cx="4045200" cy="50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b="1">
                <a:solidFill>
                  <a:srgbClr val="37BBED"/>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19"/>
          <p:cNvSpPr txBox="1">
            <a:spLocks noGrp="1"/>
          </p:cNvSpPr>
          <p:nvPr>
            <p:ph type="body" idx="2"/>
          </p:nvPr>
        </p:nvSpPr>
        <p:spPr>
          <a:xfrm>
            <a:off x="1672608" y="1943190"/>
            <a:ext cx="5584920" cy="2720028"/>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37BBED"/>
              </a:buClr>
              <a:buSzPts val="1800"/>
              <a:buFont typeface="Noto Sans Symbols"/>
              <a:buChar char="✔"/>
              <a:defRPr sz="1100">
                <a:solidFill>
                  <a:srgbClr val="595959"/>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6" name="Google Shape;6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1_Title only 2">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subTitle" idx="1"/>
          </p:nvPr>
        </p:nvSpPr>
        <p:spPr>
          <a:xfrm>
            <a:off x="2826326" y="1884218"/>
            <a:ext cx="2722419" cy="11962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Encode Sans"/>
              <a:buNone/>
            </a:pPr>
            <a:r>
              <a:rPr lang="es-ES" sz="2400" dirty="0" smtClean="0"/>
              <a:t>Julio 2023</a:t>
            </a:r>
            <a:endParaRPr sz="2400" dirty="0"/>
          </a:p>
        </p:txBody>
      </p:sp>
      <p:sp>
        <p:nvSpPr>
          <p:cNvPr id="101" name="Google Shape;101;p3"/>
          <p:cNvSpPr txBox="1">
            <a:spLocks noGrp="1"/>
          </p:cNvSpPr>
          <p:nvPr>
            <p:ph type="ctrTitle"/>
          </p:nvPr>
        </p:nvSpPr>
        <p:spPr>
          <a:xfrm>
            <a:off x="2774514" y="533400"/>
            <a:ext cx="6162171" cy="140583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s-AR" sz="3200" dirty="0" smtClean="0"/>
              <a:t>Políticas Publicas de Prevención y Erradicación del Trabajo Infantil y Protección del Trabajo Adolescente</a:t>
            </a:r>
            <a:endParaRPr sz="3200" dirty="0"/>
          </a:p>
        </p:txBody>
      </p:sp>
      <p:grpSp>
        <p:nvGrpSpPr>
          <p:cNvPr id="102" name="Google Shape;102;p3"/>
          <p:cNvGrpSpPr/>
          <p:nvPr/>
        </p:nvGrpSpPr>
        <p:grpSpPr>
          <a:xfrm>
            <a:off x="1438446" y="865507"/>
            <a:ext cx="1200184" cy="901814"/>
            <a:chOff x="1438446" y="865507"/>
            <a:chExt cx="1200184" cy="901814"/>
          </a:xfrm>
        </p:grpSpPr>
        <p:pic>
          <p:nvPicPr>
            <p:cNvPr id="103" name="Google Shape;103;p3"/>
            <p:cNvPicPr preferRelativeResize="0"/>
            <p:nvPr/>
          </p:nvPicPr>
          <p:blipFill rotWithShape="1">
            <a:blip r:embed="rId3">
              <a:alphaModFix/>
            </a:blip>
            <a:srcRect/>
            <a:stretch/>
          </p:blipFill>
          <p:spPr>
            <a:xfrm>
              <a:off x="1438446" y="865507"/>
              <a:ext cx="900983" cy="900000"/>
            </a:xfrm>
            <a:prstGeom prst="rect">
              <a:avLst/>
            </a:prstGeom>
            <a:noFill/>
            <a:ln>
              <a:noFill/>
            </a:ln>
          </p:spPr>
        </p:pic>
        <p:sp>
          <p:nvSpPr>
            <p:cNvPr id="104" name="Google Shape;104;p3"/>
            <p:cNvSpPr/>
            <p:nvPr/>
          </p:nvSpPr>
          <p:spPr>
            <a:xfrm>
              <a:off x="2339603" y="867208"/>
              <a:ext cx="299027" cy="900113"/>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05" name="Google Shape;105;p3"/>
          <p:cNvPicPr preferRelativeResize="0"/>
          <p:nvPr/>
        </p:nvPicPr>
        <p:blipFill rotWithShape="1">
          <a:blip r:embed="rId4">
            <a:alphaModFix/>
          </a:blip>
          <a:srcRect/>
          <a:stretch/>
        </p:blipFill>
        <p:spPr>
          <a:xfrm>
            <a:off x="2978251" y="3754581"/>
            <a:ext cx="2183208" cy="713510"/>
          </a:xfrm>
          <a:prstGeom prst="rect">
            <a:avLst/>
          </a:prstGeom>
          <a:noFill/>
          <a:ln>
            <a:noFill/>
          </a:ln>
        </p:spPr>
      </p:pic>
      <p:sp>
        <p:nvSpPr>
          <p:cNvPr id="106" name="Google Shape;106;p3"/>
          <p:cNvSpPr txBox="1"/>
          <p:nvPr/>
        </p:nvSpPr>
        <p:spPr>
          <a:xfrm>
            <a:off x="6268790" y="3810800"/>
            <a:ext cx="23361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100" b="0" i="0" u="none" strike="noStrike" cap="none">
                <a:solidFill>
                  <a:schemeClr val="dk1"/>
                </a:solidFill>
                <a:latin typeface="Arial"/>
                <a:ea typeface="Arial"/>
                <a:cs typeface="Arial"/>
                <a:sym typeface="Arial"/>
              </a:rPr>
              <a:t>Subsecretaría de Políticas de Inclusión en el Mundo Laboral</a:t>
            </a:r>
            <a:endParaRPr sz="1100" b="0" i="0" u="none" strike="noStrike" cap="none">
              <a:solidFill>
                <a:schemeClr val="dk1"/>
              </a:solidFill>
              <a:latin typeface="Encode Sans"/>
              <a:ea typeface="Encode Sans"/>
              <a:cs typeface="Encode Sans"/>
              <a:sym typeface="Encode Sans"/>
            </a:endParaRPr>
          </a:p>
        </p:txBody>
      </p:sp>
    </p:spTree>
    <p:extLst>
      <p:ext uri="{BB962C8B-B14F-4D97-AF65-F5344CB8AC3E}">
        <p14:creationId xmlns:p14="http://schemas.microsoft.com/office/powerpoint/2010/main" val="225597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b89d4e176_0_0"/>
          <p:cNvSpPr txBox="1">
            <a:spLocks noGrp="1"/>
          </p:cNvSpPr>
          <p:nvPr>
            <p:ph type="subTitle" idx="1"/>
          </p:nvPr>
        </p:nvSpPr>
        <p:spPr>
          <a:xfrm>
            <a:off x="3087076" y="695623"/>
            <a:ext cx="4045200" cy="50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AR" dirty="0">
                <a:solidFill>
                  <a:srgbClr val="00B0F0"/>
                </a:solidFill>
                <a:latin typeface="Encode Sans" pitchFamily="2" charset="0"/>
              </a:rPr>
              <a:t>Resolución 477/2021</a:t>
            </a:r>
            <a:endParaRPr sz="1600" dirty="0">
              <a:latin typeface="Encode Sans" pitchFamily="2" charset="0"/>
            </a:endParaRPr>
          </a:p>
        </p:txBody>
      </p:sp>
      <p:sp>
        <p:nvSpPr>
          <p:cNvPr id="114" name="Google Shape;114;g21b89d4e176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AR"/>
              <a:t>10</a:t>
            </a:fld>
            <a:endParaRPr/>
          </a:p>
        </p:txBody>
      </p:sp>
      <p:sp>
        <p:nvSpPr>
          <p:cNvPr id="115" name="Google Shape;115;g21b89d4e176_0_0"/>
          <p:cNvSpPr txBox="1">
            <a:spLocks noGrp="1"/>
          </p:cNvSpPr>
          <p:nvPr>
            <p:ph type="title"/>
          </p:nvPr>
        </p:nvSpPr>
        <p:spPr>
          <a:xfrm>
            <a:off x="265500" y="775775"/>
            <a:ext cx="2392200" cy="15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AR" dirty="0">
                <a:latin typeface="Encode Sans" pitchFamily="2" charset="0"/>
              </a:rPr>
              <a:t>Programa </a:t>
            </a:r>
            <a:endParaRPr dirty="0">
              <a:latin typeface="Encode Sans" pitchFamily="2" charset="0"/>
            </a:endParaRPr>
          </a:p>
          <a:p>
            <a:pPr marL="0" lvl="0" indent="0" algn="l" rtl="0">
              <a:spcBef>
                <a:spcPts val="0"/>
              </a:spcBef>
              <a:spcAft>
                <a:spcPts val="0"/>
              </a:spcAft>
              <a:buNone/>
            </a:pPr>
            <a:r>
              <a:rPr lang="es-AR" dirty="0">
                <a:latin typeface="Encode Sans" pitchFamily="2" charset="0"/>
              </a:rPr>
              <a:t>Buena Cosecha</a:t>
            </a:r>
            <a:endParaRPr dirty="0">
              <a:latin typeface="Encode Sans" pitchFamily="2" charset="0"/>
            </a:endParaRPr>
          </a:p>
        </p:txBody>
      </p:sp>
      <p:sp>
        <p:nvSpPr>
          <p:cNvPr id="4" name="Google Shape;113;g21b89d4e176_0_0">
            <a:extLst>
              <a:ext uri="{FF2B5EF4-FFF2-40B4-BE49-F238E27FC236}">
                <a16:creationId xmlns:a16="http://schemas.microsoft.com/office/drawing/2014/main" xmlns="" id="{292D7CFD-5BED-31DB-40E2-8FD7D0E95241}"/>
              </a:ext>
            </a:extLst>
          </p:cNvPr>
          <p:cNvSpPr txBox="1">
            <a:spLocks noGrp="1"/>
          </p:cNvSpPr>
          <p:nvPr>
            <p:ph type="body" idx="2"/>
          </p:nvPr>
        </p:nvSpPr>
        <p:spPr>
          <a:xfrm>
            <a:off x="3087076" y="1207234"/>
            <a:ext cx="5584800" cy="3455983"/>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Se ejecuta actualmente en las provincias de </a:t>
            </a:r>
            <a:r>
              <a:rPr lang="es-ES" sz="1200" b="1" dirty="0">
                <a:solidFill>
                  <a:schemeClr val="bg2"/>
                </a:solidFill>
                <a:latin typeface="Encode Sans" pitchFamily="2" charset="0"/>
              </a:rPr>
              <a:t>Buenos Aires, Catamarca, Mendoza, Misiones, Salta y Tucumán</a:t>
            </a:r>
            <a:r>
              <a:rPr lang="es-ES" sz="1200" dirty="0">
                <a:solidFill>
                  <a:schemeClr val="bg2"/>
                </a:solidFill>
                <a:latin typeface="Encode Sans" pitchFamily="2" charset="0"/>
              </a:rPr>
              <a:t>.</a:t>
            </a:r>
            <a:endParaRPr lang="es-ES" sz="1200" b="1"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endParaRPr lang="es-ES" sz="1200" b="1"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Incluye</a:t>
            </a:r>
            <a:r>
              <a:rPr lang="es-ES" sz="1200" b="1" dirty="0">
                <a:solidFill>
                  <a:schemeClr val="bg2"/>
                </a:solidFill>
                <a:latin typeface="Encode Sans" pitchFamily="2" charset="0"/>
              </a:rPr>
              <a:t> </a:t>
            </a:r>
            <a:r>
              <a:rPr lang="es-ES" sz="1200" dirty="0">
                <a:solidFill>
                  <a:schemeClr val="bg2"/>
                </a:solidFill>
                <a:latin typeface="Encode Sans" pitchFamily="2" charset="0"/>
              </a:rPr>
              <a:t>un total de </a:t>
            </a:r>
            <a:r>
              <a:rPr lang="es-ES" sz="1200" b="1" dirty="0">
                <a:solidFill>
                  <a:schemeClr val="bg2"/>
                </a:solidFill>
                <a:latin typeface="Encode Sans" pitchFamily="2" charset="0"/>
              </a:rPr>
              <a:t>104 centros operativos en 45 municipios</a:t>
            </a:r>
            <a:r>
              <a:rPr lang="es-ES" sz="1200" dirty="0">
                <a:solidFill>
                  <a:schemeClr val="bg2"/>
                </a:solidFill>
                <a:latin typeface="Encode Sans" pitchFamily="2" charset="0"/>
              </a:rPr>
              <a:t>. </a:t>
            </a:r>
          </a:p>
          <a:p>
            <a:pPr marL="0" lvl="0" indent="0" algn="just" rtl="0">
              <a:lnSpc>
                <a:spcPct val="120000"/>
              </a:lnSpc>
              <a:spcBef>
                <a:spcPts val="0"/>
              </a:spcBef>
              <a:spcAft>
                <a:spcPts val="0"/>
              </a:spcAft>
              <a:buClr>
                <a:schemeClr val="dk1"/>
              </a:buClr>
              <a:buSzPts val="1100"/>
              <a:buFont typeface="Arial"/>
              <a:buNone/>
            </a:pPr>
            <a:endParaRPr lang="es-ES"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En estos espacios se atiende a seis mil setecientos ochenta y cinco (</a:t>
            </a:r>
            <a:r>
              <a:rPr lang="es-ES" sz="1200" b="1" dirty="0">
                <a:solidFill>
                  <a:schemeClr val="bg2"/>
                </a:solidFill>
                <a:latin typeface="Encode Sans" pitchFamily="2" charset="0"/>
              </a:rPr>
              <a:t>6785</a:t>
            </a:r>
            <a:r>
              <a:rPr lang="es-ES" sz="1200" dirty="0">
                <a:solidFill>
                  <a:schemeClr val="bg2"/>
                </a:solidFill>
                <a:latin typeface="Encode Sans" pitchFamily="2" charset="0"/>
              </a:rPr>
              <a:t>) niñas y niños</a:t>
            </a:r>
          </a:p>
          <a:p>
            <a:pPr marL="0" lvl="0" indent="0" algn="just" rtl="0">
              <a:lnSpc>
                <a:spcPct val="120000"/>
              </a:lnSpc>
              <a:spcBef>
                <a:spcPts val="0"/>
              </a:spcBef>
              <a:spcAft>
                <a:spcPts val="0"/>
              </a:spcAft>
              <a:buClr>
                <a:schemeClr val="dk1"/>
              </a:buClr>
              <a:buSzPts val="1100"/>
              <a:buFont typeface="Arial"/>
              <a:buNone/>
            </a:pPr>
            <a:endParaRPr lang="es-ES"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El Ministerio de Trabajo, Empleo y Seguridad Social ha invertido la suma de ciento treinta y dos millones cuatrocientos cuatro mil novecientos noventa pesos (</a:t>
            </a:r>
            <a:r>
              <a:rPr lang="es-ES" sz="1200" b="1" dirty="0">
                <a:solidFill>
                  <a:schemeClr val="bg2"/>
                </a:solidFill>
                <a:latin typeface="Encode Sans" pitchFamily="2" charset="0"/>
              </a:rPr>
              <a:t>$ 132.404.990</a:t>
            </a:r>
            <a:r>
              <a:rPr lang="es-ES" sz="1200" dirty="0">
                <a:solidFill>
                  <a:schemeClr val="bg2"/>
                </a:solidFill>
                <a:latin typeface="Encode Sans" pitchFamily="2" charset="0"/>
              </a:rPr>
              <a:t>).</a:t>
            </a:r>
          </a:p>
          <a:p>
            <a:pPr marL="0" lvl="0" indent="0" algn="just" rtl="0">
              <a:lnSpc>
                <a:spcPct val="120000"/>
              </a:lnSpc>
              <a:spcBef>
                <a:spcPts val="0"/>
              </a:spcBef>
              <a:spcAft>
                <a:spcPts val="0"/>
              </a:spcAft>
              <a:buClr>
                <a:schemeClr val="dk1"/>
              </a:buClr>
              <a:buSzPts val="1100"/>
              <a:buFont typeface="Arial"/>
              <a:buNone/>
            </a:pPr>
            <a:endParaRPr lang="es-ES"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r>
              <a:rPr lang="es-ES" sz="1200" b="1" dirty="0">
                <a:solidFill>
                  <a:schemeClr val="bg2"/>
                </a:solidFill>
                <a:latin typeface="Encode Sans" pitchFamily="2" charset="0"/>
              </a:rPr>
              <a:t>Objetivo 2023</a:t>
            </a:r>
            <a:r>
              <a:rPr lang="es-ES" sz="1200" dirty="0">
                <a:solidFill>
                  <a:schemeClr val="bg2"/>
                </a:solidFill>
                <a:latin typeface="Encode Sans" pitchFamily="2" charset="0"/>
              </a:rPr>
              <a:t>: llegar a más de </a:t>
            </a:r>
            <a:r>
              <a:rPr lang="es-ES" sz="1200" b="1" dirty="0">
                <a:solidFill>
                  <a:schemeClr val="bg2"/>
                </a:solidFill>
                <a:latin typeface="Encode Sans" pitchFamily="2" charset="0"/>
              </a:rPr>
              <a:t>140 centros</a:t>
            </a:r>
            <a:r>
              <a:rPr lang="es-ES" sz="1200" dirty="0">
                <a:solidFill>
                  <a:schemeClr val="bg2"/>
                </a:solidFill>
                <a:latin typeface="Encode Sans" pitchFamily="2" charset="0"/>
              </a:rPr>
              <a:t>, distribuidos en </a:t>
            </a:r>
            <a:r>
              <a:rPr lang="es-ES" sz="1200" b="1" dirty="0">
                <a:solidFill>
                  <a:schemeClr val="bg2"/>
                </a:solidFill>
                <a:latin typeface="Encode Sans" pitchFamily="2" charset="0"/>
              </a:rPr>
              <a:t>14 provincias </a:t>
            </a:r>
            <a:r>
              <a:rPr lang="es-ES" sz="1200" dirty="0">
                <a:solidFill>
                  <a:schemeClr val="bg2"/>
                </a:solidFill>
                <a:latin typeface="Encode Sans" pitchFamily="2" charset="0"/>
              </a:rPr>
              <a:t>con una inversión que superará los</a:t>
            </a:r>
            <a:r>
              <a:rPr lang="es-ES" sz="1200" b="1" dirty="0">
                <a:solidFill>
                  <a:schemeClr val="bg2"/>
                </a:solidFill>
                <a:latin typeface="Encode Sans" pitchFamily="2" charset="0"/>
              </a:rPr>
              <a:t> $ 325 millones </a:t>
            </a:r>
            <a:r>
              <a:rPr lang="es-ES" sz="1200" dirty="0">
                <a:solidFill>
                  <a:schemeClr val="bg2"/>
                </a:solidFill>
                <a:latin typeface="Encode Sans" pitchFamily="2" charset="0"/>
              </a:rPr>
              <a:t>conteniendo a más de </a:t>
            </a:r>
            <a:r>
              <a:rPr lang="es-ES" sz="1200" b="1" dirty="0">
                <a:solidFill>
                  <a:schemeClr val="bg2"/>
                </a:solidFill>
                <a:latin typeface="Encode Sans" pitchFamily="2" charset="0"/>
              </a:rPr>
              <a:t>9000</a:t>
            </a:r>
            <a:r>
              <a:rPr lang="es-ES" sz="1200" dirty="0">
                <a:solidFill>
                  <a:schemeClr val="bg2"/>
                </a:solidFill>
                <a:latin typeface="Encode Sans" pitchFamily="2" charset="0"/>
              </a:rPr>
              <a:t> niños, niñas y adolescentes.</a:t>
            </a:r>
            <a:endParaRPr lang="es-AR"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endParaRPr lang="es-AR" sz="1200" dirty="0">
              <a:solidFill>
                <a:schemeClr val="dk1"/>
              </a:solidFill>
              <a:latin typeface="Encode Sans" pitchFamily="2" charset="0"/>
            </a:endParaRPr>
          </a:p>
          <a:p>
            <a:pPr marL="0" lvl="0" indent="0" algn="l" rtl="0">
              <a:spcBef>
                <a:spcPts val="1200"/>
              </a:spcBef>
              <a:spcAft>
                <a:spcPts val="0"/>
              </a:spcAft>
              <a:buNone/>
            </a:pP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b89d4e176_0_0"/>
          <p:cNvSpPr txBox="1">
            <a:spLocks noGrp="1"/>
          </p:cNvSpPr>
          <p:nvPr>
            <p:ph type="subTitle" idx="1"/>
          </p:nvPr>
        </p:nvSpPr>
        <p:spPr>
          <a:xfrm>
            <a:off x="3087076" y="695623"/>
            <a:ext cx="4045200" cy="50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solidFill>
                  <a:srgbClr val="00B0F0"/>
                </a:solidFill>
                <a:latin typeface="Encode Sans" pitchFamily="2" charset="0"/>
              </a:rPr>
              <a:t>Creado por Resolución </a:t>
            </a:r>
            <a:r>
              <a:rPr lang="es-ES" dirty="0" err="1">
                <a:solidFill>
                  <a:srgbClr val="00B0F0"/>
                </a:solidFill>
                <a:latin typeface="Encode Sans" pitchFamily="2" charset="0"/>
              </a:rPr>
              <a:t>MTEySS</a:t>
            </a:r>
            <a:r>
              <a:rPr lang="es-ES" dirty="0">
                <a:solidFill>
                  <a:srgbClr val="00B0F0"/>
                </a:solidFill>
                <a:latin typeface="Encode Sans" pitchFamily="2" charset="0"/>
              </a:rPr>
              <a:t> </a:t>
            </a:r>
            <a:r>
              <a:rPr lang="es-ES" dirty="0" err="1">
                <a:solidFill>
                  <a:srgbClr val="00B0F0"/>
                </a:solidFill>
                <a:latin typeface="Encode Sans" pitchFamily="2" charset="0"/>
              </a:rPr>
              <a:t>N°</a:t>
            </a:r>
            <a:r>
              <a:rPr lang="es-ES" dirty="0">
                <a:solidFill>
                  <a:srgbClr val="00B0F0"/>
                </a:solidFill>
                <a:latin typeface="Encode Sans" pitchFamily="2" charset="0"/>
              </a:rPr>
              <a:t> 858/2014 </a:t>
            </a:r>
            <a:endParaRPr sz="1600" dirty="0">
              <a:latin typeface="Encode Sans" pitchFamily="2" charset="0"/>
            </a:endParaRPr>
          </a:p>
        </p:txBody>
      </p:sp>
      <p:sp>
        <p:nvSpPr>
          <p:cNvPr id="113" name="Google Shape;113;g21b89d4e176_0_0"/>
          <p:cNvSpPr txBox="1">
            <a:spLocks noGrp="1"/>
          </p:cNvSpPr>
          <p:nvPr>
            <p:ph type="body" idx="2"/>
          </p:nvPr>
        </p:nvSpPr>
        <p:spPr>
          <a:xfrm>
            <a:off x="3087076" y="1458917"/>
            <a:ext cx="5584800" cy="320430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Está dirigido a trabajadores y trabajadoras temporarios/as del sector agrario y agroindustrial. Brinda a los trabajadores una </a:t>
            </a:r>
            <a:r>
              <a:rPr lang="es-ES" sz="1200" b="1" dirty="0">
                <a:solidFill>
                  <a:schemeClr val="bg2"/>
                </a:solidFill>
                <a:latin typeface="Encode Sans" pitchFamily="2" charset="0"/>
              </a:rPr>
              <a:t>ayuda económica no remunerativa </a:t>
            </a:r>
            <a:r>
              <a:rPr lang="es-ES" sz="1200" dirty="0">
                <a:solidFill>
                  <a:schemeClr val="bg2"/>
                </a:solidFill>
                <a:latin typeface="Encode Sans" pitchFamily="2" charset="0"/>
              </a:rPr>
              <a:t>durante el receso estacional (por un período máximo de hasta cuatro meses). Además, les permite participar en cursos y/o acciones de capacitación del Plan de Formación Continua, acciones de Entrenamiento para el Trabajo, el Programa de Inserción Laboral, el Programa de Empleo Independiente y Entramados Productivos Locales.</a:t>
            </a:r>
            <a:endParaRPr lang="es-AR"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endParaRPr lang="es-AR" sz="1200" dirty="0">
              <a:solidFill>
                <a:schemeClr val="bg2"/>
              </a:solidFill>
              <a:latin typeface="Encode Sans" pitchFamily="2" charset="0"/>
            </a:endParaRPr>
          </a:p>
          <a:p>
            <a:pPr marL="171450" lvl="0" indent="-171450" algn="just" rtl="0">
              <a:lnSpc>
                <a:spcPct val="120000"/>
              </a:lnSpc>
              <a:spcBef>
                <a:spcPts val="0"/>
              </a:spcBef>
              <a:spcAft>
                <a:spcPts val="0"/>
              </a:spcAft>
              <a:buClr>
                <a:schemeClr val="dk1"/>
              </a:buClr>
              <a:buSzPts val="1100"/>
              <a:buFont typeface="Wingdings" panose="05000000000000000000" pitchFamily="2" charset="2"/>
              <a:buChar char="ü"/>
            </a:pPr>
            <a:r>
              <a:rPr lang="es-ES" sz="1200" dirty="0">
                <a:solidFill>
                  <a:schemeClr val="bg2"/>
                </a:solidFill>
                <a:latin typeface="Encode Sans" pitchFamily="2" charset="0"/>
              </a:rPr>
              <a:t>Monto invertido 2019-2023 (cultivo Yerba Mate):</a:t>
            </a:r>
            <a:r>
              <a:rPr lang="es-ES" sz="1200" b="1" dirty="0">
                <a:solidFill>
                  <a:schemeClr val="bg2"/>
                </a:solidFill>
                <a:latin typeface="Encode Sans" pitchFamily="2" charset="0"/>
              </a:rPr>
              <a:t> $ 934.772.100</a:t>
            </a:r>
          </a:p>
          <a:p>
            <a:pPr marL="171450" lvl="0" indent="-171450" algn="just" rtl="0">
              <a:lnSpc>
                <a:spcPct val="120000"/>
              </a:lnSpc>
              <a:spcBef>
                <a:spcPts val="0"/>
              </a:spcBef>
              <a:spcAft>
                <a:spcPts val="0"/>
              </a:spcAft>
              <a:buClr>
                <a:schemeClr val="dk1"/>
              </a:buClr>
              <a:buSzPts val="1100"/>
              <a:buFont typeface="Wingdings" panose="05000000000000000000" pitchFamily="2" charset="2"/>
              <a:buChar char="ü"/>
            </a:pPr>
            <a:endParaRPr lang="es-ES" sz="1200" dirty="0">
              <a:solidFill>
                <a:schemeClr val="bg2"/>
              </a:solidFill>
              <a:latin typeface="Encode Sans" pitchFamily="2" charset="0"/>
            </a:endParaRPr>
          </a:p>
          <a:p>
            <a:pPr marL="171450" lvl="0" indent="-171450" algn="just" rtl="0">
              <a:lnSpc>
                <a:spcPct val="120000"/>
              </a:lnSpc>
              <a:spcBef>
                <a:spcPts val="0"/>
              </a:spcBef>
              <a:spcAft>
                <a:spcPts val="0"/>
              </a:spcAft>
              <a:buClr>
                <a:schemeClr val="dk1"/>
              </a:buClr>
              <a:buSzPts val="1100"/>
              <a:buFont typeface="Wingdings" panose="05000000000000000000" pitchFamily="2" charset="2"/>
              <a:buChar char="ü"/>
            </a:pPr>
            <a:r>
              <a:rPr lang="es-ES" sz="1200" dirty="0">
                <a:solidFill>
                  <a:schemeClr val="bg2"/>
                </a:solidFill>
                <a:latin typeface="Encode Sans" pitchFamily="2" charset="0"/>
              </a:rPr>
              <a:t>Monto invertido 2019-2023 (otros cultivos): </a:t>
            </a:r>
            <a:r>
              <a:rPr lang="es-ES" sz="1200" b="1" dirty="0">
                <a:solidFill>
                  <a:schemeClr val="bg2"/>
                </a:solidFill>
                <a:latin typeface="Encode Sans" pitchFamily="2" charset="0"/>
              </a:rPr>
              <a:t>$ 7.112.520.190</a:t>
            </a:r>
            <a:endParaRPr sz="1200" b="1" dirty="0">
              <a:solidFill>
                <a:schemeClr val="bg2"/>
              </a:solidFill>
              <a:latin typeface="Encode Sans" pitchFamily="2" charset="0"/>
            </a:endParaRPr>
          </a:p>
          <a:p>
            <a:pPr marL="0" lvl="0" indent="0" algn="l" rtl="0">
              <a:spcBef>
                <a:spcPts val="1200"/>
              </a:spcBef>
              <a:spcAft>
                <a:spcPts val="0"/>
              </a:spcAft>
              <a:buNone/>
            </a:pPr>
            <a:endParaRPr sz="1200" dirty="0"/>
          </a:p>
        </p:txBody>
      </p:sp>
      <p:sp>
        <p:nvSpPr>
          <p:cNvPr id="114" name="Google Shape;114;g21b89d4e176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AR"/>
              <a:t>11</a:t>
            </a:fld>
            <a:endParaRPr/>
          </a:p>
        </p:txBody>
      </p:sp>
      <p:sp>
        <p:nvSpPr>
          <p:cNvPr id="115" name="Google Shape;115;g21b89d4e176_0_0"/>
          <p:cNvSpPr txBox="1">
            <a:spLocks noGrp="1"/>
          </p:cNvSpPr>
          <p:nvPr>
            <p:ph type="title"/>
          </p:nvPr>
        </p:nvSpPr>
        <p:spPr>
          <a:xfrm>
            <a:off x="265500" y="775775"/>
            <a:ext cx="2392200" cy="15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AR" dirty="0">
                <a:latin typeface="Encode Sans" pitchFamily="2" charset="0"/>
              </a:rPr>
              <a:t>Programa </a:t>
            </a:r>
            <a:endParaRPr dirty="0">
              <a:latin typeface="Encode Sans" pitchFamily="2" charset="0"/>
            </a:endParaRPr>
          </a:p>
          <a:p>
            <a:pPr marL="0" lvl="0" indent="0" algn="l" rtl="0">
              <a:spcBef>
                <a:spcPts val="0"/>
              </a:spcBef>
              <a:spcAft>
                <a:spcPts val="0"/>
              </a:spcAft>
              <a:buNone/>
            </a:pPr>
            <a:r>
              <a:rPr lang="es-AR" dirty="0" err="1">
                <a:latin typeface="Encode Sans" pitchFamily="2" charset="0"/>
              </a:rPr>
              <a:t>Intercosecha</a:t>
            </a:r>
            <a:endParaRPr dirty="0">
              <a:latin typeface="Encode Sans" pitchFamily="2" charset="0"/>
            </a:endParaRPr>
          </a:p>
        </p:txBody>
      </p:sp>
    </p:spTree>
    <p:extLst>
      <p:ext uri="{BB962C8B-B14F-4D97-AF65-F5344CB8AC3E}">
        <p14:creationId xmlns:p14="http://schemas.microsoft.com/office/powerpoint/2010/main" val="210733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704957"/>
            <a:ext cx="4045200" cy="373904"/>
          </a:xfrm>
          <a:prstGeom prst="rect">
            <a:avLst/>
          </a:prstGeom>
          <a:noFill/>
          <a:ln>
            <a:noFill/>
          </a:ln>
        </p:spPr>
        <p:txBody>
          <a:bodyPr spcFirstLastPara="1" wrap="square" lIns="91425" tIns="91425" rIns="91425" bIns="91425" anchor="t" anchorCtr="0">
            <a:noAutofit/>
          </a:bodyPr>
          <a:lstStyle/>
          <a:p>
            <a:pPr marL="0" indent="0"/>
            <a:r>
              <a:rPr lang="es-AR" dirty="0">
                <a:latin typeface="Encode Sans" pitchFamily="2" charset="0"/>
              </a:rPr>
              <a:t>Decreto 144/2022 - </a:t>
            </a:r>
            <a:r>
              <a:rPr lang="es-AR" sz="1400" dirty="0">
                <a:latin typeface="Encode Sans" pitchFamily="2" charset="0"/>
              </a:rPr>
              <a:t>Principales lineamientos</a:t>
            </a:r>
          </a:p>
          <a:p>
            <a:pPr marL="0" lvl="0" indent="0" algn="l" rtl="0">
              <a:lnSpc>
                <a:spcPct val="100000"/>
              </a:lnSpc>
              <a:spcBef>
                <a:spcPts val="0"/>
              </a:spcBef>
              <a:spcAft>
                <a:spcPts val="0"/>
              </a:spcAft>
              <a:buSzPts val="2100"/>
              <a:buNone/>
            </a:pPr>
            <a:endParaRPr dirty="0">
              <a:latin typeface="Encode Sans" pitchFamily="2" charset="0"/>
            </a:endParaRPr>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2887658" y="950744"/>
            <a:ext cx="5584800" cy="3743119"/>
          </a:xfrm>
          <a:prstGeom prst="rect">
            <a:avLst/>
          </a:prstGeom>
          <a:noFill/>
          <a:ln>
            <a:noFill/>
          </a:ln>
        </p:spPr>
        <p:txBody>
          <a:bodyPr spcFirstLastPara="1" wrap="square" lIns="91425" tIns="91425" rIns="91425" bIns="91425" anchor="t" anchorCtr="0">
            <a:noAutofit/>
          </a:bodyPr>
          <a:lstStyle/>
          <a:p>
            <a:pPr marL="60961" lvl="0" indent="0" algn="l" rtl="0">
              <a:lnSpc>
                <a:spcPct val="100000"/>
              </a:lnSpc>
              <a:spcBef>
                <a:spcPts val="0"/>
              </a:spcBef>
              <a:spcAft>
                <a:spcPts val="0"/>
              </a:spcAft>
              <a:buSzPts val="960"/>
              <a:buNone/>
            </a:pPr>
            <a:endParaRPr sz="1200" dirty="0">
              <a:latin typeface="Encode Sans" pitchFamily="2" charset="0"/>
            </a:endParaRPr>
          </a:p>
          <a:p>
            <a:pPr marL="232411" lvl="0" indent="-171450" algn="l" rtl="0">
              <a:lnSpc>
                <a:spcPct val="150000"/>
              </a:lnSpc>
              <a:spcBef>
                <a:spcPts val="0"/>
              </a:spcBef>
              <a:spcAft>
                <a:spcPts val="0"/>
              </a:spcAft>
              <a:buSzPts val="960"/>
              <a:buFont typeface="Wingdings" panose="05000000000000000000" pitchFamily="2" charset="2"/>
              <a:buChar char="ü"/>
            </a:pPr>
            <a:r>
              <a:rPr lang="es-AR" sz="1200" dirty="0">
                <a:latin typeface="Encode Sans" pitchFamily="2" charset="0"/>
              </a:rPr>
              <a:t>Los establecimientos con </a:t>
            </a:r>
            <a:r>
              <a:rPr lang="es-AR" sz="1200" b="1" dirty="0">
                <a:latin typeface="Encode Sans" pitchFamily="2" charset="0"/>
              </a:rPr>
              <a:t>100 o más trabajadores/as </a:t>
            </a:r>
            <a:r>
              <a:rPr lang="es-AR" sz="1200" dirty="0">
                <a:latin typeface="Encode Sans" pitchFamily="2" charset="0"/>
              </a:rPr>
              <a:t>deberán garantizar un espacio de cuidado para hijos/as de </a:t>
            </a:r>
            <a:r>
              <a:rPr lang="es-AR" sz="1200" b="1" dirty="0">
                <a:latin typeface="Encode Sans" pitchFamily="2" charset="0"/>
              </a:rPr>
              <a:t>45 días a 3 años de edad</a:t>
            </a:r>
            <a:r>
              <a:rPr lang="es-AR" sz="1200" dirty="0">
                <a:latin typeface="Encode Sans" pitchFamily="2" charset="0"/>
              </a:rPr>
              <a:t>.</a:t>
            </a:r>
          </a:p>
          <a:p>
            <a:pPr marL="232411" indent="-171450">
              <a:lnSpc>
                <a:spcPct val="150000"/>
              </a:lnSpc>
              <a:buSzPts val="960"/>
              <a:buFont typeface="Wingdings" panose="05000000000000000000" pitchFamily="2" charset="2"/>
              <a:buChar char="ü"/>
            </a:pPr>
            <a:endParaRPr sz="1200" dirty="0">
              <a:latin typeface="Encode Sans" pitchFamily="2" charset="0"/>
            </a:endParaRPr>
          </a:p>
          <a:p>
            <a:pPr marL="232411" lvl="0" indent="-171450" algn="l" rtl="0">
              <a:lnSpc>
                <a:spcPct val="150000"/>
              </a:lnSpc>
              <a:spcBef>
                <a:spcPts val="0"/>
              </a:spcBef>
              <a:spcAft>
                <a:spcPts val="0"/>
              </a:spcAft>
              <a:buSzPts val="960"/>
              <a:buFont typeface="Wingdings" panose="05000000000000000000" pitchFamily="2" charset="2"/>
              <a:buChar char="ü"/>
            </a:pPr>
            <a:r>
              <a:rPr lang="es-AR" sz="1200" dirty="0">
                <a:latin typeface="Encode Sans" pitchFamily="2" charset="0"/>
              </a:rPr>
              <a:t>Por negociación colectiva, se puede pactar el reemplazo de los espacios de cuidados por el </a:t>
            </a:r>
            <a:r>
              <a:rPr lang="es-AR" sz="1200" b="1" dirty="0">
                <a:latin typeface="Encode Sans" pitchFamily="2" charset="0"/>
              </a:rPr>
              <a:t>pago de una suma dineraria no remunerativa</a:t>
            </a:r>
            <a:r>
              <a:rPr lang="es-AR" sz="1200" dirty="0">
                <a:latin typeface="Encode Sans" pitchFamily="2" charset="0"/>
              </a:rPr>
              <a:t> </a:t>
            </a:r>
            <a:r>
              <a:rPr lang="es-AR" sz="1200" b="1" dirty="0">
                <a:latin typeface="Encode Sans" pitchFamily="2" charset="0"/>
              </a:rPr>
              <a:t>en concepto de reintegro</a:t>
            </a:r>
            <a:r>
              <a:rPr lang="es-AR" sz="1200" dirty="0">
                <a:latin typeface="Encode Sans" pitchFamily="2" charset="0"/>
              </a:rPr>
              <a:t> del pago de guardería o jardín maternal o pago del salario de un/a trabajador/a bajo el Régimen de Casas Particulares. </a:t>
            </a:r>
          </a:p>
          <a:p>
            <a:pPr marL="232411" indent="-171450">
              <a:lnSpc>
                <a:spcPct val="150000"/>
              </a:lnSpc>
              <a:buSzPts val="960"/>
              <a:buFont typeface="Wingdings" panose="05000000000000000000" pitchFamily="2" charset="2"/>
              <a:buChar char="ü"/>
            </a:pPr>
            <a:endParaRPr sz="1200" dirty="0">
              <a:latin typeface="Encode Sans" pitchFamily="2" charset="0"/>
            </a:endParaRPr>
          </a:p>
          <a:p>
            <a:pPr marL="232411" lvl="0" indent="-171450" algn="l" rtl="0">
              <a:lnSpc>
                <a:spcPct val="150000"/>
              </a:lnSpc>
              <a:spcBef>
                <a:spcPts val="0"/>
              </a:spcBef>
              <a:spcAft>
                <a:spcPts val="0"/>
              </a:spcAft>
              <a:buSzPts val="960"/>
              <a:buFont typeface="Wingdings" panose="05000000000000000000" pitchFamily="2" charset="2"/>
              <a:buChar char="ü"/>
            </a:pPr>
            <a:r>
              <a:rPr lang="es-AR" sz="1200" b="1" dirty="0">
                <a:latin typeface="Encode Sans" pitchFamily="2" charset="0"/>
              </a:rPr>
              <a:t>Monto mínimo de reintegro</a:t>
            </a:r>
            <a:r>
              <a:rPr lang="es-AR" sz="1200" dirty="0">
                <a:latin typeface="Encode Sans" pitchFamily="2" charset="0"/>
              </a:rPr>
              <a:t>: 40% del salario correspondiente a la categoría "Asistencia y Cuidados de Personas" o al monto efectivamente gastado en caso de que éste sea menor.</a:t>
            </a:r>
          </a:p>
          <a:p>
            <a:pPr marL="232411" lvl="0" indent="-171450" algn="l" rtl="0">
              <a:lnSpc>
                <a:spcPct val="150000"/>
              </a:lnSpc>
              <a:spcBef>
                <a:spcPts val="0"/>
              </a:spcBef>
              <a:spcAft>
                <a:spcPts val="0"/>
              </a:spcAft>
              <a:buSzPts val="960"/>
              <a:buFont typeface="Wingdings" panose="05000000000000000000" pitchFamily="2" charset="2"/>
              <a:buChar char="ü"/>
            </a:pPr>
            <a:endParaRPr sz="1200" dirty="0">
              <a:latin typeface="Encode Sans" pitchFamily="2" charset="0"/>
            </a:endParaRPr>
          </a:p>
          <a:p>
            <a:pPr marL="232411" lvl="0" indent="-171450" algn="l" rtl="0">
              <a:lnSpc>
                <a:spcPct val="150000"/>
              </a:lnSpc>
              <a:spcBef>
                <a:spcPts val="0"/>
              </a:spcBef>
              <a:spcAft>
                <a:spcPts val="0"/>
              </a:spcAft>
              <a:buSzPts val="960"/>
              <a:buFont typeface="Wingdings" panose="05000000000000000000" pitchFamily="2" charset="2"/>
              <a:buChar char="ü"/>
            </a:pPr>
            <a:r>
              <a:rPr lang="es-AR" sz="1200" dirty="0">
                <a:latin typeface="Encode Sans" pitchFamily="2" charset="0"/>
              </a:rPr>
              <a:t>Encuadra la falta de cumplimiento en una </a:t>
            </a:r>
            <a:r>
              <a:rPr lang="es-AR" sz="1200" b="1" dirty="0">
                <a:latin typeface="Encode Sans" pitchFamily="2" charset="0"/>
              </a:rPr>
              <a:t>infracción laboral</a:t>
            </a:r>
            <a:r>
              <a:rPr lang="es-AR" sz="1200" dirty="0">
                <a:latin typeface="Encode Sans" pitchFamily="2" charset="0"/>
              </a:rPr>
              <a:t>.</a:t>
            </a:r>
            <a:endParaRPr sz="1200" dirty="0">
              <a:latin typeface="Encode Sans" pitchFamily="2" charset="0"/>
            </a:endParaRPr>
          </a:p>
          <a:p>
            <a:pPr marL="0" lvl="0" indent="0" algn="l" rtl="0">
              <a:lnSpc>
                <a:spcPct val="115000"/>
              </a:lnSpc>
              <a:spcBef>
                <a:spcPts val="0"/>
              </a:spcBef>
              <a:spcAft>
                <a:spcPts val="0"/>
              </a:spcAft>
              <a:buSzPts val="1804"/>
              <a:buNone/>
            </a:pPr>
            <a:endParaRPr dirty="0"/>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12</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sz="2000" dirty="0">
                <a:latin typeface="Encode Sans" pitchFamily="2" charset="0"/>
              </a:rPr>
              <a:t>Reglamentación del art. 179 de la Ley de Contrato de Trabajo</a:t>
            </a:r>
            <a:endParaRPr sz="2000" dirty="0">
              <a:latin typeface="Encode Sans" pitchFamily="2" charset="0"/>
            </a:endParaRPr>
          </a:p>
        </p:txBody>
      </p:sp>
    </p:spTree>
    <p:extLst>
      <p:ext uri="{BB962C8B-B14F-4D97-AF65-F5344CB8AC3E}">
        <p14:creationId xmlns:p14="http://schemas.microsoft.com/office/powerpoint/2010/main" val="173793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5" y="704957"/>
            <a:ext cx="5584799" cy="3739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s-ES" dirty="0">
                <a:latin typeface="Encode Sans" pitchFamily="2" charset="0"/>
              </a:rPr>
              <a:t>Acuerdo entre el Estado Nacional, CGT, UIA y CAMARCO </a:t>
            </a:r>
          </a:p>
          <a:p>
            <a:pPr marL="0" lvl="0" indent="0" algn="l" rtl="0">
              <a:lnSpc>
                <a:spcPct val="100000"/>
              </a:lnSpc>
              <a:spcBef>
                <a:spcPts val="0"/>
              </a:spcBef>
              <a:spcAft>
                <a:spcPts val="0"/>
              </a:spcAft>
              <a:buSzPts val="2100"/>
              <a:buNone/>
            </a:pPr>
            <a:endParaRPr dirty="0">
              <a:latin typeface="Encode Sans" pitchFamily="2" charset="0"/>
            </a:endParaRPr>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3087074" y="1231923"/>
            <a:ext cx="5584800" cy="374311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4"/>
              <a:buNone/>
            </a:pPr>
            <a:r>
              <a:rPr lang="es-ES" sz="1200" dirty="0">
                <a:latin typeface="Encode Sans" pitchFamily="2" charset="0"/>
              </a:rPr>
              <a:t>Se aplica cuando el empleador no cuente con un espacio de cuidados y no se hubiese pactado el reemplazo de dicha obligación por una suma económica.</a:t>
            </a:r>
          </a:p>
          <a:p>
            <a:pPr marL="0" lvl="0" indent="0" algn="l" rtl="0">
              <a:lnSpc>
                <a:spcPct val="115000"/>
              </a:lnSpc>
              <a:spcBef>
                <a:spcPts val="0"/>
              </a:spcBef>
              <a:spcAft>
                <a:spcPts val="0"/>
              </a:spcAft>
              <a:buSzPts val="1804"/>
              <a:buNone/>
            </a:pPr>
            <a:endParaRPr lang="es-ES" sz="1200" dirty="0">
              <a:latin typeface="Encode Sans" pitchFamily="2" charset="0"/>
            </a:endParaRPr>
          </a:p>
          <a:p>
            <a:pPr marL="0" lvl="0" indent="0" algn="l" rtl="0">
              <a:lnSpc>
                <a:spcPct val="115000"/>
              </a:lnSpc>
              <a:spcBef>
                <a:spcPts val="0"/>
              </a:spcBef>
              <a:spcAft>
                <a:spcPts val="0"/>
              </a:spcAft>
              <a:buSzPts val="1804"/>
              <a:buNone/>
            </a:pPr>
            <a:r>
              <a:rPr lang="es-ES" sz="1200" u="sng" dirty="0">
                <a:latin typeface="Encode Sans" pitchFamily="2" charset="0"/>
              </a:rPr>
              <a:t>Principales ejes del acuerdo</a:t>
            </a:r>
            <a:r>
              <a:rPr lang="es-ES" sz="1200" dirty="0">
                <a:latin typeface="Encode Sans" pitchFamily="2" charset="0"/>
              </a:rPr>
              <a:t>:</a:t>
            </a:r>
          </a:p>
          <a:p>
            <a:pPr marL="171450" indent="-171450"/>
            <a:endParaRPr lang="es-ES" sz="1200" dirty="0">
              <a:latin typeface="Encode Sans" pitchFamily="2" charset="0"/>
            </a:endParaRPr>
          </a:p>
          <a:p>
            <a:pPr marL="171450" indent="-171450"/>
            <a:r>
              <a:rPr lang="es-ES" sz="1200" dirty="0">
                <a:latin typeface="Encode Sans" pitchFamily="2" charset="0"/>
              </a:rPr>
              <a:t> Se abonará la suma prevista en el art.4 ° del Decreto 144/2022.</a:t>
            </a:r>
          </a:p>
          <a:p>
            <a:pPr marL="171450" indent="-171450"/>
            <a:endParaRPr lang="es-ES" sz="1200" dirty="0">
              <a:latin typeface="Encode Sans" pitchFamily="2" charset="0"/>
            </a:endParaRPr>
          </a:p>
          <a:p>
            <a:pPr marL="171450" indent="-171450"/>
            <a:r>
              <a:rPr lang="es-ES" sz="1200" b="1" dirty="0">
                <a:latin typeface="Encode Sans" pitchFamily="2" charset="0"/>
              </a:rPr>
              <a:t> Monto mínimo de reintegro</a:t>
            </a:r>
            <a:r>
              <a:rPr lang="es-ES" sz="1200" dirty="0">
                <a:latin typeface="Encode Sans" pitchFamily="2" charset="0"/>
              </a:rPr>
              <a:t>: 40% del salario correspondiente a la categoría "Asistencia y Cuidados de Personas" o al monto efectivamente gastado en caso de que éste sea menor.</a:t>
            </a:r>
          </a:p>
          <a:p>
            <a:pPr marL="171450" indent="-171450"/>
            <a:endParaRPr lang="es-ES" sz="1200" dirty="0">
              <a:latin typeface="Encode Sans" pitchFamily="2" charset="0"/>
            </a:endParaRPr>
          </a:p>
          <a:p>
            <a:pPr marL="171450" indent="-171450"/>
            <a:r>
              <a:rPr lang="es-ES" sz="1200" dirty="0">
                <a:latin typeface="Encode Sans" pitchFamily="2" charset="0"/>
              </a:rPr>
              <a:t> En el plazo de </a:t>
            </a:r>
            <a:r>
              <a:rPr lang="es-ES" sz="1200" b="1" dirty="0">
                <a:latin typeface="Encode Sans" pitchFamily="2" charset="0"/>
              </a:rPr>
              <a:t>4 meses</a:t>
            </a:r>
            <a:r>
              <a:rPr lang="es-ES" sz="1200" dirty="0">
                <a:latin typeface="Encode Sans" pitchFamily="2" charset="0"/>
              </a:rPr>
              <a:t>, las partes se comprometen a ajustarse a lo establecido en el Decreto 144/22</a:t>
            </a:r>
          </a:p>
          <a:p>
            <a:pPr marL="171450" indent="-171450"/>
            <a:endParaRPr lang="es-ES" sz="1200" dirty="0">
              <a:latin typeface="Encode Sans" pitchFamily="2" charset="0"/>
            </a:endParaRPr>
          </a:p>
          <a:p>
            <a:pPr marL="171450" indent="-171450"/>
            <a:r>
              <a:rPr lang="es-ES" sz="1200" dirty="0">
                <a:latin typeface="Encode Sans" pitchFamily="2" charset="0"/>
              </a:rPr>
              <a:t> El acuerdo es aplicable a la </a:t>
            </a:r>
            <a:r>
              <a:rPr lang="es-ES" sz="1200" b="1" dirty="0">
                <a:latin typeface="Encode Sans" pitchFamily="2" charset="0"/>
              </a:rPr>
              <a:t>industria </a:t>
            </a:r>
            <a:r>
              <a:rPr lang="es-ES" sz="1200" dirty="0">
                <a:latin typeface="Encode Sans" pitchFamily="2" charset="0"/>
              </a:rPr>
              <a:t>y a la </a:t>
            </a:r>
            <a:r>
              <a:rPr lang="es-ES" sz="1200" b="1" dirty="0">
                <a:latin typeface="Encode Sans" pitchFamily="2" charset="0"/>
              </a:rPr>
              <a:t>construcción</a:t>
            </a:r>
            <a:r>
              <a:rPr lang="es-ES" sz="1200" dirty="0">
                <a:latin typeface="Encode Sans" pitchFamily="2" charset="0"/>
              </a:rPr>
              <a:t>.</a:t>
            </a:r>
          </a:p>
          <a:p>
            <a:pPr marL="0" lvl="0" indent="0" algn="l" rtl="0">
              <a:lnSpc>
                <a:spcPct val="115000"/>
              </a:lnSpc>
              <a:spcBef>
                <a:spcPts val="0"/>
              </a:spcBef>
              <a:spcAft>
                <a:spcPts val="0"/>
              </a:spcAft>
              <a:buSzPts val="1804"/>
              <a:buNone/>
            </a:pPr>
            <a:endParaRPr dirty="0"/>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13</a:t>
            </a:fld>
            <a:endParaRPr/>
          </a:p>
        </p:txBody>
      </p:sp>
      <p:sp>
        <p:nvSpPr>
          <p:cNvPr id="99" name="Google Shape;99;p27"/>
          <p:cNvSpPr txBox="1">
            <a:spLocks noGrp="1"/>
          </p:cNvSpPr>
          <p:nvPr>
            <p:ph type="title"/>
          </p:nvPr>
        </p:nvSpPr>
        <p:spPr>
          <a:xfrm>
            <a:off x="235764" y="950744"/>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ES" sz="2000" dirty="0">
                <a:latin typeface="Encode Sans" pitchFamily="2" charset="0"/>
              </a:rPr>
              <a:t>Acuerdo arribado en el marco del Diálogo Social para la implementación del art. 179 LCT</a:t>
            </a:r>
            <a:endParaRPr sz="2000" dirty="0">
              <a:latin typeface="Encode Sans" pitchFamily="2" charset="0"/>
            </a:endParaRPr>
          </a:p>
        </p:txBody>
      </p:sp>
    </p:spTree>
    <p:extLst>
      <p:ext uri="{BB962C8B-B14F-4D97-AF65-F5344CB8AC3E}">
        <p14:creationId xmlns:p14="http://schemas.microsoft.com/office/powerpoint/2010/main" val="80291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subTitle" idx="1"/>
          </p:nvPr>
        </p:nvSpPr>
        <p:spPr>
          <a:xfrm>
            <a:off x="3087076" y="401871"/>
            <a:ext cx="4045200" cy="3739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s-AR" dirty="0">
                <a:latin typeface="Encode Sans" pitchFamily="2" charset="0"/>
              </a:rPr>
              <a:t>Decreto 660/2021 y modificatorios </a:t>
            </a:r>
            <a:endParaRPr dirty="0">
              <a:latin typeface="Encode Sans" pitchFamily="2" charset="0"/>
            </a:endParaRPr>
          </a:p>
          <a:p>
            <a:pPr marL="0" lvl="0" indent="0" algn="l" rtl="0">
              <a:lnSpc>
                <a:spcPct val="100000"/>
              </a:lnSpc>
              <a:spcBef>
                <a:spcPts val="0"/>
              </a:spcBef>
              <a:spcAft>
                <a:spcPts val="0"/>
              </a:spcAft>
              <a:buSzPts val="2100"/>
              <a:buNone/>
            </a:pPr>
            <a:endParaRPr b="0" dirty="0"/>
          </a:p>
        </p:txBody>
      </p:sp>
      <p:sp>
        <p:nvSpPr>
          <p:cNvPr id="121" name="Google Shape;121;p1"/>
          <p:cNvSpPr txBox="1">
            <a:spLocks noGrp="1"/>
          </p:cNvSpPr>
          <p:nvPr>
            <p:ph type="body" idx="2"/>
          </p:nvPr>
        </p:nvSpPr>
        <p:spPr>
          <a:xfrm>
            <a:off x="3083894" y="886845"/>
            <a:ext cx="5662914" cy="4115366"/>
          </a:xfrm>
          <a:prstGeom prst="rect">
            <a:avLst/>
          </a:prstGeom>
          <a:noFill/>
          <a:ln>
            <a:noFill/>
          </a:ln>
        </p:spPr>
        <p:txBody>
          <a:bodyPr spcFirstLastPara="1" wrap="square" lIns="91425" tIns="91425" rIns="91425" bIns="91425" anchor="t" anchorCtr="0">
            <a:noAutofit/>
          </a:bodyPr>
          <a:lstStyle/>
          <a:p>
            <a:pPr marL="296839" lvl="0" indent="-171450" algn="just" rtl="0">
              <a:lnSpc>
                <a:spcPct val="150000"/>
              </a:lnSpc>
              <a:spcBef>
                <a:spcPts val="0"/>
              </a:spcBef>
              <a:spcAft>
                <a:spcPts val="0"/>
              </a:spcAft>
              <a:buSzPts val="860"/>
              <a:buFont typeface="Wingdings" panose="05000000000000000000" pitchFamily="2" charset="2"/>
              <a:buChar char="ü"/>
            </a:pPr>
            <a:r>
              <a:rPr lang="es-AR" dirty="0">
                <a:latin typeface="Encode Sans" pitchFamily="2" charset="0"/>
              </a:rPr>
              <a:t> </a:t>
            </a:r>
            <a:r>
              <a:rPr lang="es-AR" sz="1200" dirty="0">
                <a:latin typeface="Encode Sans" pitchFamily="2" charset="0"/>
              </a:rPr>
              <a:t>Articulación interministerial entre </a:t>
            </a:r>
            <a:r>
              <a:rPr lang="es-AR" sz="1200" b="1" dirty="0" err="1">
                <a:latin typeface="Encode Sans" pitchFamily="2" charset="0"/>
              </a:rPr>
              <a:t>MTEySS</a:t>
            </a:r>
            <a:r>
              <a:rPr lang="es-AR" sz="1200" b="1" dirty="0">
                <a:latin typeface="Encode Sans" pitchFamily="2" charset="0"/>
              </a:rPr>
              <a:t>, </a:t>
            </a:r>
            <a:r>
              <a:rPr lang="es-AR" sz="1200" b="1" dirty="0" err="1">
                <a:latin typeface="Encode Sans" pitchFamily="2" charset="0"/>
              </a:rPr>
              <a:t>MMGyD</a:t>
            </a:r>
            <a:r>
              <a:rPr lang="es-AR" sz="1200" b="1" dirty="0">
                <a:latin typeface="Encode Sans" pitchFamily="2" charset="0"/>
              </a:rPr>
              <a:t>, MECON, AFIP y Banco Nación</a:t>
            </a:r>
            <a:r>
              <a:rPr lang="es-AR" sz="1200" dirty="0">
                <a:latin typeface="Encode Sans" pitchFamily="2" charset="0"/>
              </a:rPr>
              <a:t>.</a:t>
            </a:r>
            <a:endParaRPr sz="1200" dirty="0">
              <a:latin typeface="Encode Sans" pitchFamily="2" charset="0"/>
            </a:endParaRPr>
          </a:p>
          <a:p>
            <a:pPr marL="296839" lvl="0" indent="-171450" algn="just" rtl="0">
              <a:lnSpc>
                <a:spcPct val="150000"/>
              </a:lnSpc>
              <a:spcBef>
                <a:spcPts val="0"/>
              </a:spcBef>
              <a:spcAft>
                <a:spcPts val="0"/>
              </a:spcAft>
              <a:buSzPts val="860"/>
              <a:buFont typeface="Wingdings" panose="05000000000000000000" pitchFamily="2" charset="2"/>
              <a:buChar char="ü"/>
            </a:pPr>
            <a:r>
              <a:rPr lang="es-AR" sz="1200" b="1" dirty="0">
                <a:latin typeface="Encode Sans" pitchFamily="2" charset="0"/>
              </a:rPr>
              <a:t> Objetivo</a:t>
            </a:r>
            <a:r>
              <a:rPr lang="es-AR" sz="1200" dirty="0">
                <a:latin typeface="Encode Sans" pitchFamily="2" charset="0"/>
              </a:rPr>
              <a:t>: Reducir la informalidad en el sector de trabajadoras de casas particulares, garantizar su acceso y permanencia a un empleo registrado e incentivar su bancarización.</a:t>
            </a:r>
          </a:p>
          <a:p>
            <a:pPr marL="296839" lvl="0" indent="-171450" algn="just" rtl="0">
              <a:lnSpc>
                <a:spcPct val="150000"/>
              </a:lnSpc>
              <a:spcBef>
                <a:spcPts val="0"/>
              </a:spcBef>
              <a:spcAft>
                <a:spcPts val="0"/>
              </a:spcAft>
              <a:buSzPts val="860"/>
              <a:buFont typeface="Wingdings" panose="05000000000000000000" pitchFamily="2" charset="2"/>
              <a:buChar char="ü"/>
            </a:pPr>
            <a:r>
              <a:rPr lang="es-AR" sz="1200" b="1" dirty="0">
                <a:latin typeface="Encode Sans" pitchFamily="2" charset="0"/>
              </a:rPr>
              <a:t> Principales acciones:</a:t>
            </a:r>
            <a:endParaRPr sz="1200" b="1" dirty="0">
              <a:latin typeface="Encode Sans" pitchFamily="2" charset="0"/>
            </a:endParaRPr>
          </a:p>
          <a:p>
            <a:pPr marL="232411" lvl="0" indent="-171450" algn="just" rtl="0">
              <a:lnSpc>
                <a:spcPct val="150000"/>
              </a:lnSpc>
              <a:spcBef>
                <a:spcPts val="0"/>
              </a:spcBef>
              <a:spcAft>
                <a:spcPts val="0"/>
              </a:spcAft>
              <a:buSzPts val="960"/>
              <a:buFont typeface="Wingdings" panose="05000000000000000000" pitchFamily="2" charset="2"/>
              <a:buChar char="§"/>
            </a:pPr>
            <a:r>
              <a:rPr lang="es-AR" sz="1200" dirty="0">
                <a:latin typeface="Encode Sans" pitchFamily="2" charset="0"/>
              </a:rPr>
              <a:t>Incentivo de la formalización y permanencia en el empleo.</a:t>
            </a:r>
            <a:endParaRPr sz="1200" dirty="0">
              <a:latin typeface="Encode Sans" pitchFamily="2" charset="0"/>
            </a:endParaRPr>
          </a:p>
          <a:p>
            <a:pPr marL="232411" lvl="0" indent="-171450" algn="just" rtl="0">
              <a:lnSpc>
                <a:spcPct val="150000"/>
              </a:lnSpc>
              <a:spcBef>
                <a:spcPts val="0"/>
              </a:spcBef>
              <a:spcAft>
                <a:spcPts val="0"/>
              </a:spcAft>
              <a:buSzPts val="960"/>
              <a:buFont typeface="Wingdings" panose="05000000000000000000" pitchFamily="2" charset="2"/>
              <a:buChar char="§"/>
            </a:pPr>
            <a:r>
              <a:rPr lang="es-AR" sz="1200" dirty="0">
                <a:latin typeface="Encode Sans" pitchFamily="2" charset="0"/>
              </a:rPr>
              <a:t>Entrega de una suma de dinero fija (</a:t>
            </a:r>
            <a:r>
              <a:rPr lang="es-AR" sz="1200" b="1" dirty="0">
                <a:latin typeface="Encode Sans" pitchFamily="2" charset="0"/>
              </a:rPr>
              <a:t>50% del salario</a:t>
            </a:r>
            <a:r>
              <a:rPr lang="es-AR" sz="1200" dirty="0">
                <a:latin typeface="Encode Sans" pitchFamily="2" charset="0"/>
              </a:rPr>
              <a:t>) a trabajadoras de casas particulares durante </a:t>
            </a:r>
            <a:r>
              <a:rPr lang="es-AR" sz="1200" b="1" dirty="0">
                <a:latin typeface="Encode Sans" pitchFamily="2" charset="0"/>
              </a:rPr>
              <a:t>6 meses </a:t>
            </a:r>
            <a:r>
              <a:rPr lang="es-AR" sz="1200" dirty="0">
                <a:latin typeface="Encode Sans" pitchFamily="2" charset="0"/>
              </a:rPr>
              <a:t>a cuenta del pago que realiza la parte empleadora. El beneficio se extiende para poblaciones priorizadas.</a:t>
            </a:r>
            <a:endParaRPr sz="1200" dirty="0">
              <a:latin typeface="Encode Sans" pitchFamily="2" charset="0"/>
            </a:endParaRPr>
          </a:p>
          <a:p>
            <a:pPr marL="232411" lvl="0" indent="-171450" algn="just" rtl="0">
              <a:lnSpc>
                <a:spcPct val="150000"/>
              </a:lnSpc>
              <a:spcBef>
                <a:spcPts val="0"/>
              </a:spcBef>
              <a:spcAft>
                <a:spcPts val="0"/>
              </a:spcAft>
              <a:buSzPts val="960"/>
              <a:buFont typeface="Wingdings" panose="05000000000000000000" pitchFamily="2" charset="2"/>
              <a:buChar char="§"/>
            </a:pPr>
            <a:r>
              <a:rPr lang="es-AR" sz="1200" dirty="0">
                <a:latin typeface="Encode Sans" pitchFamily="2" charset="0"/>
              </a:rPr>
              <a:t>Transferencia del porcentaje restante por la parte empleadora más el pago de los aportes y contribuciones.</a:t>
            </a:r>
          </a:p>
          <a:p>
            <a:pPr marL="232411" lvl="0" indent="-171450" algn="just" rtl="0">
              <a:lnSpc>
                <a:spcPct val="150000"/>
              </a:lnSpc>
              <a:spcBef>
                <a:spcPts val="0"/>
              </a:spcBef>
              <a:spcAft>
                <a:spcPts val="0"/>
              </a:spcAft>
              <a:buSzPts val="960"/>
              <a:buFont typeface="Wingdings" panose="05000000000000000000" pitchFamily="2" charset="2"/>
              <a:buChar char="ü"/>
            </a:pPr>
            <a:endParaRPr lang="es-AR" sz="1200" dirty="0">
              <a:latin typeface="Encode Sans" pitchFamily="2" charset="0"/>
            </a:endParaRPr>
          </a:p>
          <a:p>
            <a:pPr marL="232411" indent="-171450" algn="just">
              <a:lnSpc>
                <a:spcPct val="150000"/>
              </a:lnSpc>
              <a:buSzPts val="960"/>
              <a:buFont typeface="Wingdings" panose="05000000000000000000" pitchFamily="2" charset="2"/>
              <a:buChar char="ü"/>
            </a:pPr>
            <a:r>
              <a:rPr lang="es-AR" sz="1200" b="1" dirty="0">
                <a:latin typeface="Encode Sans" pitchFamily="2" charset="0"/>
              </a:rPr>
              <a:t>Inversión total a diciembre 2022</a:t>
            </a:r>
            <a:r>
              <a:rPr lang="es-AR" sz="1200" dirty="0">
                <a:latin typeface="Encode Sans" pitchFamily="2" charset="0"/>
              </a:rPr>
              <a:t>: $1,214,787,950,51 </a:t>
            </a:r>
          </a:p>
        </p:txBody>
      </p:sp>
      <p:sp>
        <p:nvSpPr>
          <p:cNvPr id="122" name="Google Shape;12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14</a:t>
            </a:fld>
            <a:endParaRPr/>
          </a:p>
        </p:txBody>
      </p:sp>
      <p:sp>
        <p:nvSpPr>
          <p:cNvPr id="123" name="Google Shape;123;p1"/>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sz="2000" dirty="0">
                <a:latin typeface="Encode Sans" pitchFamily="2" charset="0"/>
              </a:rPr>
              <a:t>Programa REGISTRADAS</a:t>
            </a:r>
            <a:endParaRPr sz="2000" dirty="0">
              <a:latin typeface="Encode Sans"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subTitle" idx="1"/>
          </p:nvPr>
        </p:nvSpPr>
        <p:spPr>
          <a:xfrm>
            <a:off x="3087076" y="401871"/>
            <a:ext cx="5573704" cy="3739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s-AR" dirty="0">
                <a:latin typeface="Encode Sans" pitchFamily="2" charset="0"/>
              </a:rPr>
              <a:t>Cantidad de denuncias recibidas por el </a:t>
            </a:r>
            <a:r>
              <a:rPr lang="es-AR" dirty="0" err="1">
                <a:latin typeface="Encode Sans" pitchFamily="2" charset="0"/>
              </a:rPr>
              <a:t>MTEySS</a:t>
            </a:r>
            <a:r>
              <a:rPr lang="es-AR" dirty="0">
                <a:latin typeface="Encode Sans" pitchFamily="2" charset="0"/>
              </a:rPr>
              <a:t> (2018-2022)</a:t>
            </a:r>
            <a:endParaRPr dirty="0">
              <a:latin typeface="Encode Sans" pitchFamily="2" charset="0"/>
            </a:endParaRPr>
          </a:p>
          <a:p>
            <a:pPr marL="0" lvl="0" indent="0" algn="l" rtl="0">
              <a:lnSpc>
                <a:spcPct val="100000"/>
              </a:lnSpc>
              <a:spcBef>
                <a:spcPts val="0"/>
              </a:spcBef>
              <a:spcAft>
                <a:spcPts val="0"/>
              </a:spcAft>
              <a:buSzPts val="2100"/>
              <a:buNone/>
            </a:pPr>
            <a:endParaRPr b="0" dirty="0"/>
          </a:p>
        </p:txBody>
      </p:sp>
      <p:sp>
        <p:nvSpPr>
          <p:cNvPr id="121" name="Google Shape;121;p1"/>
          <p:cNvSpPr txBox="1">
            <a:spLocks noGrp="1"/>
          </p:cNvSpPr>
          <p:nvPr>
            <p:ph type="body" idx="2"/>
          </p:nvPr>
        </p:nvSpPr>
        <p:spPr>
          <a:xfrm>
            <a:off x="3229668" y="1167161"/>
            <a:ext cx="5662914" cy="3656630"/>
          </a:xfrm>
          <a:prstGeom prst="rect">
            <a:avLst/>
          </a:prstGeom>
          <a:noFill/>
          <a:ln>
            <a:noFill/>
          </a:ln>
        </p:spPr>
        <p:txBody>
          <a:bodyPr spcFirstLastPara="1" wrap="square" lIns="91425" tIns="91425" rIns="91425" bIns="91425" anchor="t" anchorCtr="0">
            <a:noAutofit/>
          </a:bodyPr>
          <a:lstStyle/>
          <a:p>
            <a:pPr marL="125389" lvl="0" indent="0" algn="l" rtl="0">
              <a:lnSpc>
                <a:spcPct val="150000"/>
              </a:lnSpc>
              <a:spcBef>
                <a:spcPts val="0"/>
              </a:spcBef>
              <a:spcAft>
                <a:spcPts val="0"/>
              </a:spcAft>
              <a:buSzPts val="860"/>
              <a:buNone/>
            </a:pPr>
            <a:r>
              <a:rPr lang="es-AR" sz="1200" b="1" dirty="0">
                <a:latin typeface="Encode Sans" pitchFamily="2" charset="0"/>
              </a:rPr>
              <a:t>2018 &gt; </a:t>
            </a:r>
            <a:r>
              <a:rPr lang="es-AR" sz="1200" dirty="0">
                <a:latin typeface="Encode Sans" pitchFamily="2" charset="0"/>
              </a:rPr>
              <a:t>62 denuncias</a:t>
            </a:r>
          </a:p>
          <a:p>
            <a:pPr marL="125389" lvl="0" indent="0" algn="l" rtl="0">
              <a:lnSpc>
                <a:spcPct val="150000"/>
              </a:lnSpc>
              <a:spcBef>
                <a:spcPts val="0"/>
              </a:spcBef>
              <a:spcAft>
                <a:spcPts val="0"/>
              </a:spcAft>
              <a:buSzPts val="860"/>
              <a:buNone/>
            </a:pPr>
            <a:endParaRPr lang="es-AR" sz="1200" b="1" dirty="0">
              <a:latin typeface="Encode Sans" pitchFamily="2" charset="0"/>
            </a:endParaRPr>
          </a:p>
          <a:p>
            <a:pPr marL="125389" lvl="0" indent="0" algn="l" rtl="0">
              <a:lnSpc>
                <a:spcPct val="150000"/>
              </a:lnSpc>
              <a:spcBef>
                <a:spcPts val="0"/>
              </a:spcBef>
              <a:spcAft>
                <a:spcPts val="0"/>
              </a:spcAft>
              <a:buSzPts val="860"/>
              <a:buNone/>
            </a:pPr>
            <a:r>
              <a:rPr lang="es-AR" sz="1200" b="1" dirty="0">
                <a:latin typeface="Encode Sans" pitchFamily="2" charset="0"/>
              </a:rPr>
              <a:t>2019 &gt; </a:t>
            </a:r>
            <a:r>
              <a:rPr lang="es-AR" sz="1200" dirty="0">
                <a:latin typeface="Encode Sans" pitchFamily="2" charset="0"/>
              </a:rPr>
              <a:t>113 denuncias</a:t>
            </a:r>
          </a:p>
          <a:p>
            <a:pPr marL="125389" lvl="0" indent="0" algn="l" rtl="0">
              <a:lnSpc>
                <a:spcPct val="150000"/>
              </a:lnSpc>
              <a:spcBef>
                <a:spcPts val="0"/>
              </a:spcBef>
              <a:spcAft>
                <a:spcPts val="0"/>
              </a:spcAft>
              <a:buSzPts val="860"/>
              <a:buNone/>
            </a:pPr>
            <a:endParaRPr lang="es-AR" sz="1200" b="1" dirty="0">
              <a:latin typeface="Encode Sans" pitchFamily="2" charset="0"/>
            </a:endParaRPr>
          </a:p>
          <a:p>
            <a:pPr marL="125389" lvl="0" indent="0" algn="l" rtl="0">
              <a:lnSpc>
                <a:spcPct val="150000"/>
              </a:lnSpc>
              <a:spcBef>
                <a:spcPts val="0"/>
              </a:spcBef>
              <a:spcAft>
                <a:spcPts val="0"/>
              </a:spcAft>
              <a:buSzPts val="860"/>
              <a:buNone/>
            </a:pPr>
            <a:r>
              <a:rPr lang="es-AR" sz="1200" b="1" dirty="0">
                <a:latin typeface="Encode Sans" pitchFamily="2" charset="0"/>
              </a:rPr>
              <a:t>2020 &gt; </a:t>
            </a:r>
            <a:r>
              <a:rPr lang="es-AR" sz="1200" dirty="0">
                <a:latin typeface="Encode Sans" pitchFamily="2" charset="0"/>
              </a:rPr>
              <a:t>111 denuncias</a:t>
            </a:r>
          </a:p>
          <a:p>
            <a:pPr marL="125389" lvl="0" indent="0" algn="l" rtl="0">
              <a:lnSpc>
                <a:spcPct val="150000"/>
              </a:lnSpc>
              <a:spcBef>
                <a:spcPts val="0"/>
              </a:spcBef>
              <a:spcAft>
                <a:spcPts val="0"/>
              </a:spcAft>
              <a:buSzPts val="860"/>
              <a:buNone/>
            </a:pPr>
            <a:endParaRPr lang="es-AR" sz="1200" b="1" dirty="0">
              <a:latin typeface="Encode Sans" pitchFamily="2" charset="0"/>
            </a:endParaRPr>
          </a:p>
          <a:p>
            <a:pPr marL="125389" lvl="0" indent="0" algn="l" rtl="0">
              <a:lnSpc>
                <a:spcPct val="150000"/>
              </a:lnSpc>
              <a:spcBef>
                <a:spcPts val="0"/>
              </a:spcBef>
              <a:spcAft>
                <a:spcPts val="0"/>
              </a:spcAft>
              <a:buSzPts val="860"/>
              <a:buNone/>
            </a:pPr>
            <a:r>
              <a:rPr lang="es-AR" sz="1200" b="1" dirty="0">
                <a:latin typeface="Encode Sans" pitchFamily="2" charset="0"/>
              </a:rPr>
              <a:t>2021 &gt; </a:t>
            </a:r>
            <a:r>
              <a:rPr lang="es-AR" sz="1200" dirty="0">
                <a:latin typeface="Encode Sans" pitchFamily="2" charset="0"/>
              </a:rPr>
              <a:t>163 denuncias</a:t>
            </a:r>
            <a:endParaRPr lang="es-AR" sz="1200" b="1" dirty="0">
              <a:latin typeface="Encode Sans" pitchFamily="2" charset="0"/>
            </a:endParaRPr>
          </a:p>
          <a:p>
            <a:pPr marL="125389" lvl="0" indent="0" algn="l" rtl="0">
              <a:lnSpc>
                <a:spcPct val="150000"/>
              </a:lnSpc>
              <a:spcBef>
                <a:spcPts val="0"/>
              </a:spcBef>
              <a:spcAft>
                <a:spcPts val="0"/>
              </a:spcAft>
              <a:buSzPts val="860"/>
              <a:buNone/>
            </a:pPr>
            <a:endParaRPr lang="es-AR" sz="1200" b="1" dirty="0">
              <a:latin typeface="Encode Sans" pitchFamily="2" charset="0"/>
            </a:endParaRPr>
          </a:p>
          <a:p>
            <a:pPr marL="125389" lvl="0" indent="0" algn="l" rtl="0">
              <a:lnSpc>
                <a:spcPct val="150000"/>
              </a:lnSpc>
              <a:spcBef>
                <a:spcPts val="0"/>
              </a:spcBef>
              <a:spcAft>
                <a:spcPts val="0"/>
              </a:spcAft>
              <a:buSzPts val="860"/>
              <a:buNone/>
            </a:pPr>
            <a:r>
              <a:rPr lang="es-AR" sz="1200" b="1" dirty="0">
                <a:latin typeface="Encode Sans" pitchFamily="2" charset="0"/>
              </a:rPr>
              <a:t>2022 &gt; </a:t>
            </a:r>
            <a:r>
              <a:rPr lang="es-AR" sz="1200" dirty="0">
                <a:latin typeface="Encode Sans" pitchFamily="2" charset="0"/>
              </a:rPr>
              <a:t>210 denuncias</a:t>
            </a:r>
            <a:endParaRPr lang="es-AR" sz="1200" b="1" dirty="0">
              <a:latin typeface="Encode Sans" pitchFamily="2" charset="0"/>
            </a:endParaRPr>
          </a:p>
          <a:p>
            <a:pPr marL="125389" lvl="0" indent="0" algn="l" rtl="0">
              <a:lnSpc>
                <a:spcPct val="150000"/>
              </a:lnSpc>
              <a:spcBef>
                <a:spcPts val="0"/>
              </a:spcBef>
              <a:spcAft>
                <a:spcPts val="0"/>
              </a:spcAft>
              <a:buSzPts val="860"/>
              <a:buNone/>
            </a:pPr>
            <a:endParaRPr lang="es-AR" sz="1200" b="1" dirty="0">
              <a:latin typeface="Encode Sans" pitchFamily="2" charset="0"/>
            </a:endParaRPr>
          </a:p>
          <a:p>
            <a:pPr marL="125389" lvl="0" indent="0" algn="l" rtl="0">
              <a:lnSpc>
                <a:spcPct val="150000"/>
              </a:lnSpc>
              <a:spcBef>
                <a:spcPts val="0"/>
              </a:spcBef>
              <a:spcAft>
                <a:spcPts val="0"/>
              </a:spcAft>
              <a:buSzPts val="860"/>
              <a:buNone/>
            </a:pPr>
            <a:r>
              <a:rPr lang="es-AR" sz="1200" b="1" dirty="0">
                <a:latin typeface="Encode Sans" pitchFamily="2" charset="0"/>
              </a:rPr>
              <a:t>TOTAL &gt; 659 denuncias</a:t>
            </a:r>
          </a:p>
        </p:txBody>
      </p:sp>
      <p:sp>
        <p:nvSpPr>
          <p:cNvPr id="122" name="Google Shape;12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15</a:t>
            </a:fld>
            <a:endParaRPr/>
          </a:p>
        </p:txBody>
      </p:sp>
      <p:sp>
        <p:nvSpPr>
          <p:cNvPr id="123" name="Google Shape;123;p1"/>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sz="2000" dirty="0">
                <a:latin typeface="Encode Sans" pitchFamily="2" charset="0"/>
              </a:rPr>
              <a:t>Fiscalización</a:t>
            </a:r>
            <a:br>
              <a:rPr lang="es-AR" sz="2000" dirty="0">
                <a:latin typeface="Encode Sans" pitchFamily="2" charset="0"/>
              </a:rPr>
            </a:br>
            <a:r>
              <a:rPr lang="es-AR" sz="2000" dirty="0">
                <a:latin typeface="Encode Sans" pitchFamily="2" charset="0"/>
              </a:rPr>
              <a:t>Trabajo Infantil</a:t>
            </a:r>
            <a:endParaRPr sz="2000" dirty="0">
              <a:latin typeface="Encode Sans" pitchFamily="2" charset="0"/>
            </a:endParaRPr>
          </a:p>
        </p:txBody>
      </p:sp>
    </p:spTree>
    <p:extLst>
      <p:ext uri="{BB962C8B-B14F-4D97-AF65-F5344CB8AC3E}">
        <p14:creationId xmlns:p14="http://schemas.microsoft.com/office/powerpoint/2010/main" val="122961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subTitle" idx="1"/>
          </p:nvPr>
        </p:nvSpPr>
        <p:spPr>
          <a:xfrm>
            <a:off x="3087075" y="401871"/>
            <a:ext cx="5068183" cy="3739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s-AR" dirty="0">
                <a:latin typeface="Encode Sans" pitchFamily="2" charset="0"/>
              </a:rPr>
              <a:t>Comités de Integración Fronteriza</a:t>
            </a:r>
            <a:endParaRPr dirty="0">
              <a:latin typeface="Encode Sans" pitchFamily="2" charset="0"/>
            </a:endParaRPr>
          </a:p>
          <a:p>
            <a:pPr marL="0" lvl="0" indent="0" algn="l" rtl="0">
              <a:lnSpc>
                <a:spcPct val="100000"/>
              </a:lnSpc>
              <a:spcBef>
                <a:spcPts val="0"/>
              </a:spcBef>
              <a:spcAft>
                <a:spcPts val="0"/>
              </a:spcAft>
              <a:buSzPts val="2100"/>
              <a:buNone/>
            </a:pPr>
            <a:endParaRPr b="0" dirty="0"/>
          </a:p>
        </p:txBody>
      </p:sp>
      <p:sp>
        <p:nvSpPr>
          <p:cNvPr id="121" name="Google Shape;121;p1"/>
          <p:cNvSpPr txBox="1">
            <a:spLocks noGrp="1"/>
          </p:cNvSpPr>
          <p:nvPr>
            <p:ph type="body" idx="2"/>
          </p:nvPr>
        </p:nvSpPr>
        <p:spPr>
          <a:xfrm>
            <a:off x="3083894" y="921834"/>
            <a:ext cx="5662914" cy="3656630"/>
          </a:xfrm>
          <a:prstGeom prst="rect">
            <a:avLst/>
          </a:prstGeom>
          <a:noFill/>
          <a:ln>
            <a:noFill/>
          </a:ln>
        </p:spPr>
        <p:txBody>
          <a:bodyPr spcFirstLastPara="1" wrap="square" lIns="91425" tIns="91425" rIns="91425" bIns="91425" anchor="t" anchorCtr="0">
            <a:noAutofit/>
          </a:bodyPr>
          <a:lstStyle/>
          <a:p>
            <a:pPr marL="125389" lvl="0" indent="0" algn="just" rtl="0">
              <a:lnSpc>
                <a:spcPct val="150000"/>
              </a:lnSpc>
              <a:spcBef>
                <a:spcPts val="0"/>
              </a:spcBef>
              <a:spcAft>
                <a:spcPts val="0"/>
              </a:spcAft>
              <a:buSzPts val="860"/>
              <a:buNone/>
            </a:pPr>
            <a:r>
              <a:rPr lang="es-ES" dirty="0">
                <a:latin typeface="Encode Sans" pitchFamily="2" charset="0"/>
              </a:rPr>
              <a:t>Son foros que tienen por objeto la coordinación destinada a proponer procedimientos y soluciones a los problemas entre localidades vecinas, en un marco que promueva la</a:t>
            </a:r>
          </a:p>
          <a:p>
            <a:pPr marL="125389" lvl="0" indent="0" algn="just" rtl="0">
              <a:lnSpc>
                <a:spcPct val="150000"/>
              </a:lnSpc>
              <a:spcBef>
                <a:spcPts val="0"/>
              </a:spcBef>
              <a:spcAft>
                <a:spcPts val="0"/>
              </a:spcAft>
              <a:buSzPts val="860"/>
              <a:buNone/>
            </a:pPr>
            <a:r>
              <a:rPr lang="es-ES" dirty="0">
                <a:latin typeface="Encode Sans" pitchFamily="2" charset="0"/>
              </a:rPr>
              <a:t>cooperación para lograr la integración y el desarrollo de las áreas de frontera. Los pilares que definen a los Comités de Integración Fronteriza son la cooperación y la complementación bilateral entre naciones limítrofes.</a:t>
            </a:r>
          </a:p>
          <a:p>
            <a:pPr marL="125389" lvl="0" indent="0" algn="just" rtl="0">
              <a:lnSpc>
                <a:spcPct val="150000"/>
              </a:lnSpc>
              <a:spcBef>
                <a:spcPts val="0"/>
              </a:spcBef>
              <a:spcAft>
                <a:spcPts val="0"/>
              </a:spcAft>
              <a:buSzPts val="860"/>
              <a:buNone/>
            </a:pPr>
            <a:endParaRPr lang="es-ES" dirty="0">
              <a:latin typeface="Encode Sans" pitchFamily="2" charset="0"/>
            </a:endParaRP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Posadas – Encarnación </a:t>
            </a:r>
            <a:r>
              <a:rPr lang="es-AR" dirty="0">
                <a:latin typeface="Encode Sans" pitchFamily="2" charset="0"/>
              </a:rPr>
              <a:t>(09/12/ 2021)</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Monte Caseros – Bella Unión – Barra Do </a:t>
            </a:r>
            <a:r>
              <a:rPr lang="es-AR" b="1" dirty="0" err="1">
                <a:latin typeface="Encode Sans" pitchFamily="2" charset="0"/>
              </a:rPr>
              <a:t>Quaraí</a:t>
            </a:r>
            <a:r>
              <a:rPr lang="es-AR" b="1" dirty="0">
                <a:latin typeface="Encode Sans" pitchFamily="2" charset="0"/>
              </a:rPr>
              <a:t> </a:t>
            </a:r>
            <a:r>
              <a:rPr lang="es-AR" dirty="0">
                <a:latin typeface="Encode Sans" pitchFamily="2" charset="0"/>
              </a:rPr>
              <a:t>(01/07/2022)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Concordia – Salto </a:t>
            </a:r>
            <a:r>
              <a:rPr lang="es-AR" dirty="0">
                <a:latin typeface="Encode Sans" pitchFamily="2" charset="0"/>
              </a:rPr>
              <a:t>(11/08/2022)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Clorinda – Puerto Falcón y Formosa – Alberdi </a:t>
            </a:r>
            <a:r>
              <a:rPr lang="es-AR" dirty="0">
                <a:latin typeface="Encode Sans" pitchFamily="2" charset="0"/>
              </a:rPr>
              <a:t>(30/08/2022)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Región Los Lagos </a:t>
            </a:r>
            <a:r>
              <a:rPr lang="es-AR" dirty="0">
                <a:latin typeface="Encode Sans" pitchFamily="2" charset="0"/>
              </a:rPr>
              <a:t>(08/09/2022)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Colón – Paysandú </a:t>
            </a:r>
            <a:r>
              <a:rPr lang="es-AR" dirty="0">
                <a:latin typeface="Encode Sans" pitchFamily="2" charset="0"/>
              </a:rPr>
              <a:t>(27/10/2022)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Región Austral </a:t>
            </a:r>
            <a:r>
              <a:rPr lang="es-AR" dirty="0">
                <a:latin typeface="Encode Sans" pitchFamily="2" charset="0"/>
              </a:rPr>
              <a:t>(24/10/2022)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Puerto Iguazú - Foz do </a:t>
            </a:r>
            <a:r>
              <a:rPr lang="es-AR" b="1" dirty="0" err="1">
                <a:latin typeface="Encode Sans" pitchFamily="2" charset="0"/>
              </a:rPr>
              <a:t>Iguazu</a:t>
            </a:r>
            <a:r>
              <a:rPr lang="es-AR" b="1" dirty="0">
                <a:latin typeface="Encode Sans" pitchFamily="2" charset="0"/>
              </a:rPr>
              <a:t>  </a:t>
            </a:r>
            <a:r>
              <a:rPr lang="es-AR" dirty="0">
                <a:latin typeface="Encode Sans" pitchFamily="2" charset="0"/>
              </a:rPr>
              <a:t>(29/11/2022)</a:t>
            </a:r>
          </a:p>
          <a:p>
            <a:pPr marL="296839" lvl="0" indent="-171450" algn="just" rtl="0">
              <a:lnSpc>
                <a:spcPct val="150000"/>
              </a:lnSpc>
              <a:spcBef>
                <a:spcPts val="0"/>
              </a:spcBef>
              <a:spcAft>
                <a:spcPts val="0"/>
              </a:spcAft>
              <a:buSzPts val="860"/>
              <a:buFont typeface="Wingdings" panose="05000000000000000000" pitchFamily="2" charset="2"/>
              <a:buChar char="ü"/>
            </a:pPr>
            <a:r>
              <a:rPr lang="es-AR" b="1" dirty="0">
                <a:latin typeface="Encode Sans" pitchFamily="2" charset="0"/>
              </a:rPr>
              <a:t>Comité Región NOA GRANDE </a:t>
            </a:r>
            <a:r>
              <a:rPr lang="es-AR" dirty="0">
                <a:latin typeface="Encode Sans" pitchFamily="2" charset="0"/>
              </a:rPr>
              <a:t>(24/05/2023)</a:t>
            </a:r>
          </a:p>
        </p:txBody>
      </p:sp>
      <p:sp>
        <p:nvSpPr>
          <p:cNvPr id="122" name="Google Shape;12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16</a:t>
            </a:fld>
            <a:endParaRPr/>
          </a:p>
        </p:txBody>
      </p:sp>
      <p:sp>
        <p:nvSpPr>
          <p:cNvPr id="123" name="Google Shape;123;p1"/>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sz="2000" dirty="0">
                <a:latin typeface="Encode Sans" pitchFamily="2" charset="0"/>
              </a:rPr>
              <a:t>Comités de Integración</a:t>
            </a:r>
            <a:br>
              <a:rPr lang="es-AR" sz="2000" dirty="0">
                <a:latin typeface="Encode Sans" pitchFamily="2" charset="0"/>
              </a:rPr>
            </a:br>
            <a:r>
              <a:rPr lang="es-AR" sz="2000" dirty="0">
                <a:latin typeface="Encode Sans" pitchFamily="2" charset="0"/>
              </a:rPr>
              <a:t>Fronteriza</a:t>
            </a:r>
            <a:endParaRPr sz="2000" dirty="0">
              <a:latin typeface="Encode Sans" pitchFamily="2" charset="0"/>
            </a:endParaRPr>
          </a:p>
        </p:txBody>
      </p:sp>
    </p:spTree>
    <p:extLst>
      <p:ext uri="{BB962C8B-B14F-4D97-AF65-F5344CB8AC3E}">
        <p14:creationId xmlns:p14="http://schemas.microsoft.com/office/powerpoint/2010/main" val="376568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subTitle" idx="1"/>
          </p:nvPr>
        </p:nvSpPr>
        <p:spPr>
          <a:xfrm>
            <a:off x="3087075" y="401871"/>
            <a:ext cx="5068183" cy="37390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s-AR" dirty="0">
                <a:latin typeface="Encode Sans" pitchFamily="2" charset="0"/>
              </a:rPr>
              <a:t>Decreto </a:t>
            </a:r>
            <a:r>
              <a:rPr lang="es-AR" dirty="0" err="1">
                <a:latin typeface="Encode Sans" pitchFamily="2" charset="0"/>
              </a:rPr>
              <a:t>Nº</a:t>
            </a:r>
            <a:r>
              <a:rPr lang="es-AR" dirty="0">
                <a:latin typeface="Encode Sans" pitchFamily="2" charset="0"/>
              </a:rPr>
              <a:t> 514/21</a:t>
            </a:r>
            <a:endParaRPr b="0" dirty="0"/>
          </a:p>
        </p:txBody>
      </p:sp>
      <p:sp>
        <p:nvSpPr>
          <p:cNvPr id="121" name="Google Shape;121;p1"/>
          <p:cNvSpPr txBox="1">
            <a:spLocks noGrp="1"/>
          </p:cNvSpPr>
          <p:nvPr>
            <p:ph type="body" idx="2"/>
          </p:nvPr>
        </p:nvSpPr>
        <p:spPr>
          <a:xfrm>
            <a:off x="3083894" y="921834"/>
            <a:ext cx="5662914" cy="3656630"/>
          </a:xfrm>
          <a:prstGeom prst="rect">
            <a:avLst/>
          </a:prstGeom>
          <a:noFill/>
          <a:ln>
            <a:noFill/>
          </a:ln>
        </p:spPr>
        <p:txBody>
          <a:bodyPr spcFirstLastPara="1" wrap="square" lIns="91425" tIns="91425" rIns="91425" bIns="91425" anchor="t" anchorCtr="0">
            <a:noAutofit/>
          </a:bodyPr>
          <a:lstStyle/>
          <a:p>
            <a:pPr marL="125389" lvl="0" indent="0" algn="just" rtl="0">
              <a:lnSpc>
                <a:spcPct val="150000"/>
              </a:lnSpc>
              <a:spcBef>
                <a:spcPts val="0"/>
              </a:spcBef>
              <a:spcAft>
                <a:spcPts val="0"/>
              </a:spcAft>
              <a:buSzPts val="860"/>
              <a:buNone/>
            </a:pPr>
            <a:r>
              <a:rPr lang="es-ES" b="1" dirty="0">
                <a:latin typeface="Encode Sans" pitchFamily="2" charset="0"/>
              </a:rPr>
              <a:t>Objetivos</a:t>
            </a:r>
            <a:r>
              <a:rPr lang="es-ES" dirty="0">
                <a:latin typeface="Encode Sans" pitchFamily="2" charset="0"/>
              </a:rPr>
              <a:t>: Ampliar la protección social de los trabajadores rurales en actividades temporales y estacionales, incluidos los comprendidos en Convenios de Corresponsabilidad Gremial y asegurar un marco de acción para la transición al empleo formal.</a:t>
            </a:r>
          </a:p>
          <a:p>
            <a:pPr marL="125389" lvl="0" indent="0" algn="just" rtl="0">
              <a:lnSpc>
                <a:spcPct val="150000"/>
              </a:lnSpc>
              <a:spcBef>
                <a:spcPts val="0"/>
              </a:spcBef>
              <a:spcAft>
                <a:spcPts val="0"/>
              </a:spcAft>
              <a:buSzPts val="860"/>
              <a:buNone/>
            </a:pPr>
            <a:endParaRPr lang="es-ES" dirty="0">
              <a:latin typeface="Encode Sans" pitchFamily="2" charset="0"/>
            </a:endParaRPr>
          </a:p>
          <a:p>
            <a:pPr marL="125389" lvl="0" indent="0" algn="just" rtl="0">
              <a:lnSpc>
                <a:spcPct val="150000"/>
              </a:lnSpc>
              <a:spcBef>
                <a:spcPts val="0"/>
              </a:spcBef>
              <a:spcAft>
                <a:spcPts val="0"/>
              </a:spcAft>
              <a:buSzPts val="860"/>
              <a:buNone/>
            </a:pPr>
            <a:r>
              <a:rPr lang="es-ES" dirty="0">
                <a:latin typeface="Encode Sans" pitchFamily="2" charset="0"/>
              </a:rPr>
              <a:t>Establece que los trabajadores rurales que sean registrados en las modalidades temporarias y estacionales percibirán las asignaciones familiares contributivas que les correspondan, cobrando, como mínimo, el monto equivalente al </a:t>
            </a:r>
            <a:r>
              <a:rPr lang="es-ES" b="1" dirty="0">
                <a:latin typeface="Encode Sans" pitchFamily="2" charset="0"/>
              </a:rPr>
              <a:t>100% del valor las Asignaciones Universales</a:t>
            </a:r>
            <a:r>
              <a:rPr lang="es-ES" dirty="0">
                <a:latin typeface="Encode Sans" pitchFamily="2" charset="0"/>
              </a:rPr>
              <a:t>. </a:t>
            </a:r>
          </a:p>
          <a:p>
            <a:pPr marL="125389" lvl="0" indent="0" algn="just" rtl="0">
              <a:lnSpc>
                <a:spcPct val="150000"/>
              </a:lnSpc>
              <a:spcBef>
                <a:spcPts val="0"/>
              </a:spcBef>
              <a:spcAft>
                <a:spcPts val="0"/>
              </a:spcAft>
              <a:buSzPts val="860"/>
              <a:buNone/>
            </a:pPr>
            <a:endParaRPr lang="es-ES" dirty="0">
              <a:latin typeface="Encode Sans" pitchFamily="2" charset="0"/>
            </a:endParaRPr>
          </a:p>
          <a:p>
            <a:pPr marL="125389" lvl="0" indent="0" algn="just" rtl="0">
              <a:lnSpc>
                <a:spcPct val="150000"/>
              </a:lnSpc>
              <a:spcBef>
                <a:spcPts val="0"/>
              </a:spcBef>
              <a:spcAft>
                <a:spcPts val="0"/>
              </a:spcAft>
              <a:buSzPts val="860"/>
              <a:buNone/>
            </a:pPr>
            <a:r>
              <a:rPr lang="es-ES" dirty="0">
                <a:latin typeface="Encode Sans" pitchFamily="2" charset="0"/>
              </a:rPr>
              <a:t>Durante los primeros </a:t>
            </a:r>
            <a:r>
              <a:rPr lang="es-ES" b="1" dirty="0">
                <a:latin typeface="Encode Sans" pitchFamily="2" charset="0"/>
              </a:rPr>
              <a:t>6 meses </a:t>
            </a:r>
            <a:r>
              <a:rPr lang="es-ES" dirty="0">
                <a:latin typeface="Encode Sans" pitchFamily="2" charset="0"/>
              </a:rPr>
              <a:t>de contratación, dichos trabajadores podrán percibir simultáneamente con el cobro de sus salarios las prestaciones dinerarias otorgadas por los planes y programas sociales nacionales, definiendo expresamente la compatibilidad con el programa Potenciar Trabajo y con la Prestación Alimentar.</a:t>
            </a:r>
          </a:p>
        </p:txBody>
      </p:sp>
      <p:sp>
        <p:nvSpPr>
          <p:cNvPr id="122" name="Google Shape;12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17</a:t>
            </a:fld>
            <a:endParaRPr/>
          </a:p>
        </p:txBody>
      </p:sp>
      <p:sp>
        <p:nvSpPr>
          <p:cNvPr id="123" name="Google Shape;123;p1"/>
          <p:cNvSpPr txBox="1">
            <a:spLocks noGrp="1"/>
          </p:cNvSpPr>
          <p:nvPr>
            <p:ph type="title"/>
          </p:nvPr>
        </p:nvSpPr>
        <p:spPr>
          <a:xfrm>
            <a:off x="206026" y="102590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ES" sz="2000" dirty="0">
                <a:latin typeface="Encode Sans" pitchFamily="2" charset="0"/>
              </a:rPr>
              <a:t>Promoción de la formalización de los trabajadores rurales y ampliación de su protección social</a:t>
            </a:r>
            <a:endParaRPr sz="2000" dirty="0">
              <a:latin typeface="Encode Sans" pitchFamily="2" charset="0"/>
            </a:endParaRPr>
          </a:p>
        </p:txBody>
      </p:sp>
    </p:spTree>
    <p:extLst>
      <p:ext uri="{BB962C8B-B14F-4D97-AF65-F5344CB8AC3E}">
        <p14:creationId xmlns:p14="http://schemas.microsoft.com/office/powerpoint/2010/main" val="214452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0"/>
          <p:cNvGrpSpPr/>
          <p:nvPr/>
        </p:nvGrpSpPr>
        <p:grpSpPr>
          <a:xfrm>
            <a:off x="1438446" y="865507"/>
            <a:ext cx="1200184" cy="901814"/>
            <a:chOff x="1438446" y="865507"/>
            <a:chExt cx="1200184" cy="901814"/>
          </a:xfrm>
        </p:grpSpPr>
        <p:pic>
          <p:nvPicPr>
            <p:cNvPr id="152" name="Google Shape;152;p10"/>
            <p:cNvPicPr preferRelativeResize="0"/>
            <p:nvPr/>
          </p:nvPicPr>
          <p:blipFill rotWithShape="1">
            <a:blip r:embed="rId3">
              <a:alphaModFix/>
            </a:blip>
            <a:srcRect/>
            <a:stretch/>
          </p:blipFill>
          <p:spPr>
            <a:xfrm>
              <a:off x="1438446" y="865507"/>
              <a:ext cx="900983" cy="900000"/>
            </a:xfrm>
            <a:prstGeom prst="rect">
              <a:avLst/>
            </a:prstGeom>
            <a:noFill/>
            <a:ln>
              <a:noFill/>
            </a:ln>
          </p:spPr>
        </p:pic>
        <p:sp>
          <p:nvSpPr>
            <p:cNvPr id="153" name="Google Shape;153;p10"/>
            <p:cNvSpPr/>
            <p:nvPr/>
          </p:nvSpPr>
          <p:spPr>
            <a:xfrm>
              <a:off x="2339603" y="867208"/>
              <a:ext cx="299027" cy="900113"/>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4" name="Google Shape;154;p10"/>
          <p:cNvSpPr txBox="1">
            <a:spLocks noGrp="1"/>
          </p:cNvSpPr>
          <p:nvPr>
            <p:ph type="ctrTitle"/>
          </p:nvPr>
        </p:nvSpPr>
        <p:spPr>
          <a:xfrm>
            <a:off x="2847108" y="1424340"/>
            <a:ext cx="6162171" cy="144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Font typeface="Encode Sans"/>
              <a:buNone/>
            </a:pPr>
            <a:r>
              <a:rPr lang="es-AR" sz="5400"/>
              <a:t>Muchas gracias</a:t>
            </a:r>
            <a:endParaRPr sz="5400"/>
          </a:p>
        </p:txBody>
      </p:sp>
      <p:sp>
        <p:nvSpPr>
          <p:cNvPr id="155" name="Google Shape;155;p10"/>
          <p:cNvSpPr/>
          <p:nvPr/>
        </p:nvSpPr>
        <p:spPr>
          <a:xfrm>
            <a:off x="8371368" y="0"/>
            <a:ext cx="772632" cy="5143500"/>
          </a:xfrm>
          <a:prstGeom prst="rect">
            <a:avLst/>
          </a:prstGeom>
          <a:solidFill>
            <a:srgbClr val="37BB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6" name="Google Shape;156;p10"/>
          <p:cNvPicPr preferRelativeResize="0"/>
          <p:nvPr/>
        </p:nvPicPr>
        <p:blipFill rotWithShape="1">
          <a:blip r:embed="rId4">
            <a:alphaModFix/>
          </a:blip>
          <a:srcRect/>
          <a:stretch/>
        </p:blipFill>
        <p:spPr>
          <a:xfrm>
            <a:off x="2978251" y="3754581"/>
            <a:ext cx="2183208" cy="713510"/>
          </a:xfrm>
          <a:prstGeom prst="rect">
            <a:avLst/>
          </a:prstGeom>
          <a:noFill/>
          <a:ln>
            <a:noFill/>
          </a:ln>
        </p:spPr>
      </p:pic>
    </p:spTree>
    <p:extLst>
      <p:ext uri="{BB962C8B-B14F-4D97-AF65-F5344CB8AC3E}">
        <p14:creationId xmlns:p14="http://schemas.microsoft.com/office/powerpoint/2010/main" val="359891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332442"/>
            <a:ext cx="5584800" cy="351684"/>
          </a:xfrm>
          <a:prstGeom prst="rect">
            <a:avLst/>
          </a:prstGeom>
          <a:noFill/>
          <a:ln>
            <a:noFill/>
          </a:ln>
        </p:spPr>
        <p:txBody>
          <a:bodyPr spcFirstLastPara="1" wrap="square" lIns="91425" tIns="91425" rIns="91425" bIns="91425" anchor="t" anchorCtr="0">
            <a:noAutofit/>
          </a:bodyPr>
          <a:lstStyle/>
          <a:p>
            <a:pPr marL="0" lvl="0" indent="0"/>
            <a:r>
              <a:rPr lang="es-ES" dirty="0" smtClean="0">
                <a:latin typeface="Encode Sans" pitchFamily="2" charset="0"/>
              </a:rPr>
              <a:t>Comisión Nacional para la Erradicación del Trabajo Infantil </a:t>
            </a:r>
            <a:endParaRPr lang="es-ES" dirty="0"/>
          </a:p>
          <a:p>
            <a:pPr marL="0" lvl="0" indent="0" algn="l" rtl="0">
              <a:lnSpc>
                <a:spcPct val="100000"/>
              </a:lnSpc>
              <a:spcBef>
                <a:spcPts val="0"/>
              </a:spcBef>
              <a:spcAft>
                <a:spcPts val="0"/>
              </a:spcAft>
              <a:buSzPts val="2100"/>
              <a:buNone/>
            </a:pPr>
            <a:endParaRPr lang="es-ES" dirty="0"/>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3005796" y="588598"/>
            <a:ext cx="5584800" cy="2520382"/>
          </a:xfrm>
          <a:prstGeom prst="rect">
            <a:avLst/>
          </a:prstGeom>
          <a:noFill/>
          <a:ln>
            <a:noFill/>
          </a:ln>
        </p:spPr>
        <p:txBody>
          <a:bodyPr spcFirstLastPara="1" wrap="square" lIns="91425" tIns="91425" rIns="91425" bIns="91425" anchor="t" anchorCtr="0">
            <a:noAutofit/>
          </a:bodyPr>
          <a:lstStyle/>
          <a:p>
            <a:pPr marL="60961" lvl="0" indent="0" algn="just">
              <a:lnSpc>
                <a:spcPct val="100000"/>
              </a:lnSpc>
              <a:buSzPts val="960"/>
              <a:buNone/>
            </a:pPr>
            <a:r>
              <a:rPr lang="es-ES" dirty="0">
                <a:latin typeface="Encode Sans" pitchFamily="2" charset="0"/>
              </a:rPr>
              <a:t>La </a:t>
            </a:r>
            <a:r>
              <a:rPr lang="es-ES" dirty="0" smtClean="0">
                <a:latin typeface="Encode Sans" pitchFamily="2" charset="0"/>
              </a:rPr>
              <a:t>CONAETI fue </a:t>
            </a:r>
            <a:r>
              <a:rPr lang="es-ES" dirty="0">
                <a:latin typeface="Encode Sans" pitchFamily="2" charset="0"/>
              </a:rPr>
              <a:t>creada en el año 2000 a fin de coordinar, evaluar y dar seguimiento a los esfuerzos en favor de la prevención y la erradicación real y efectiva del trabajo infantil y la protección del trabajo </a:t>
            </a:r>
            <a:r>
              <a:rPr lang="es-ES" dirty="0" smtClean="0">
                <a:latin typeface="Encode Sans" pitchFamily="2" charset="0"/>
              </a:rPr>
              <a:t>adolescente.</a:t>
            </a:r>
          </a:p>
          <a:p>
            <a:pPr marL="60961" lvl="0" indent="0" algn="just">
              <a:lnSpc>
                <a:spcPct val="100000"/>
              </a:lnSpc>
              <a:buSzPts val="960"/>
              <a:buNone/>
            </a:pPr>
            <a:endParaRPr lang="es-ES" dirty="0">
              <a:latin typeface="Encode Sans" pitchFamily="2" charset="0"/>
            </a:endParaRPr>
          </a:p>
          <a:p>
            <a:pPr marL="60961" lvl="0" indent="0" algn="just">
              <a:lnSpc>
                <a:spcPct val="100000"/>
              </a:lnSpc>
              <a:buSzPts val="960"/>
              <a:buNone/>
            </a:pPr>
            <a:r>
              <a:rPr lang="es-ES" dirty="0">
                <a:latin typeface="Encode Sans" pitchFamily="2" charset="0"/>
              </a:rPr>
              <a:t>El Ministerio de Trabajo de la Nación preside la CONAETI, la cual tiene una composición interministerial, intersectorial y tripartita. </a:t>
            </a:r>
            <a:r>
              <a:rPr lang="es-ES" dirty="0" smtClean="0">
                <a:latin typeface="Encode Sans" pitchFamily="2" charset="0"/>
              </a:rPr>
              <a:t>A </a:t>
            </a:r>
            <a:r>
              <a:rPr lang="es-ES" dirty="0">
                <a:latin typeface="Encode Sans" pitchFamily="2" charset="0"/>
              </a:rPr>
              <a:t>la vez, participan en calidad de asesores, la OIT y la UNICEF.</a:t>
            </a:r>
          </a:p>
          <a:p>
            <a:pPr marL="60961" lvl="0" indent="0" algn="just">
              <a:lnSpc>
                <a:spcPct val="100000"/>
              </a:lnSpc>
              <a:buSzPts val="960"/>
              <a:buNone/>
            </a:pPr>
            <a:endParaRPr lang="es-ES" dirty="0">
              <a:latin typeface="Encode Sans" pitchFamily="2" charset="0"/>
            </a:endParaRPr>
          </a:p>
          <a:p>
            <a:pPr marL="60961" lvl="0" indent="0" algn="just">
              <a:lnSpc>
                <a:spcPct val="100000"/>
              </a:lnSpc>
              <a:buSzPts val="960"/>
              <a:buNone/>
            </a:pPr>
            <a:r>
              <a:rPr lang="es-ES" dirty="0">
                <a:latin typeface="Encode Sans" pitchFamily="2" charset="0"/>
              </a:rPr>
              <a:t>Desde 2019, ratificando el abordaje federal de la problemática, en las reuniones plenarias de la CONAETI también participan las provincias a través de las Comisiones Provinciales para la Erradicación del Trabajo Infantil (COPRETI).</a:t>
            </a:r>
            <a:endParaRPr lang="es-ES" dirty="0">
              <a:latin typeface="Encode Sans" pitchFamily="2" charset="0"/>
            </a:endParaRPr>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2</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dirty="0" smtClean="0">
                <a:latin typeface="Encode Sans" pitchFamily="2" charset="0"/>
              </a:rPr>
              <a:t>Organismos Nacionales y Provinciales </a:t>
            </a:r>
            <a:endParaRPr dirty="0">
              <a:latin typeface="Encode Sans" pitchFamily="2" charset="0"/>
            </a:endParaRPr>
          </a:p>
        </p:txBody>
      </p:sp>
      <p:sp>
        <p:nvSpPr>
          <p:cNvPr id="6" name="Google Shape;96;p27"/>
          <p:cNvSpPr txBox="1">
            <a:spLocks/>
          </p:cNvSpPr>
          <p:nvPr/>
        </p:nvSpPr>
        <p:spPr>
          <a:xfrm>
            <a:off x="3087076" y="2626073"/>
            <a:ext cx="5584800" cy="5785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100"/>
              <a:buFont typeface="Arial"/>
              <a:buNone/>
              <a:defRPr sz="1400" b="1" i="0" u="none" strike="noStrike" cap="none">
                <a:solidFill>
                  <a:srgbClr val="37BBED"/>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ES" dirty="0" smtClean="0">
                <a:latin typeface="Encode Sans" pitchFamily="2" charset="0"/>
              </a:rPr>
              <a:t>Comisiones Provinciales para la Prevención y Erradicación del Trabajo Infantil </a:t>
            </a:r>
            <a:endParaRPr lang="es-ES" dirty="0" smtClean="0"/>
          </a:p>
          <a:p>
            <a:pPr marL="0" indent="0"/>
            <a:endParaRPr lang="es-ES" dirty="0" smtClean="0"/>
          </a:p>
          <a:p>
            <a:pPr marL="0" indent="0"/>
            <a:endParaRPr lang="es-ES" b="0" dirty="0"/>
          </a:p>
        </p:txBody>
      </p:sp>
      <p:sp>
        <p:nvSpPr>
          <p:cNvPr id="2" name="Rectángulo 1"/>
          <p:cNvSpPr/>
          <p:nvPr/>
        </p:nvSpPr>
        <p:spPr>
          <a:xfrm>
            <a:off x="3072618" y="3271537"/>
            <a:ext cx="5599258" cy="1446550"/>
          </a:xfrm>
          <a:prstGeom prst="rect">
            <a:avLst/>
          </a:prstGeom>
        </p:spPr>
        <p:txBody>
          <a:bodyPr wrap="square">
            <a:spAutoFit/>
          </a:bodyPr>
          <a:lstStyle/>
          <a:p>
            <a:pPr marL="60961" algn="just">
              <a:buClr>
                <a:srgbClr val="37BBED"/>
              </a:buClr>
              <a:buSzPts val="960"/>
            </a:pPr>
            <a:r>
              <a:rPr lang="es-ES" sz="1100" dirty="0">
                <a:solidFill>
                  <a:srgbClr val="595959"/>
                </a:solidFill>
                <a:latin typeface="Encode Sans" pitchFamily="2" charset="0"/>
              </a:rPr>
              <a:t>Las </a:t>
            </a:r>
            <a:r>
              <a:rPr lang="es-ES" sz="1100" dirty="0">
                <a:solidFill>
                  <a:srgbClr val="595959"/>
                </a:solidFill>
                <a:latin typeface="Encode Sans" pitchFamily="2" charset="0"/>
              </a:rPr>
              <a:t>COPRETI </a:t>
            </a:r>
            <a:r>
              <a:rPr lang="es-ES" sz="1100" dirty="0">
                <a:solidFill>
                  <a:srgbClr val="595959"/>
                </a:solidFill>
                <a:latin typeface="Encode Sans" pitchFamily="2" charset="0"/>
              </a:rPr>
              <a:t>coordinan las actividades que se implementan en cada jurisdicción (23 provincias y Ciudad Autónoma de Buenos Aires) en el marco del Plan Nacional para la Prevención y Erradicación del Trabajo Infantil y Protección del Trabajo Adolescente 2018-2022. </a:t>
            </a:r>
            <a:endParaRPr lang="es-ES" sz="1100" dirty="0" smtClean="0">
              <a:solidFill>
                <a:srgbClr val="595959"/>
              </a:solidFill>
              <a:latin typeface="Encode Sans" pitchFamily="2" charset="0"/>
            </a:endParaRPr>
          </a:p>
          <a:p>
            <a:pPr marL="60961" algn="just">
              <a:buClr>
                <a:srgbClr val="37BBED"/>
              </a:buClr>
              <a:buSzPts val="960"/>
            </a:pPr>
            <a:endParaRPr lang="es-ES" sz="1100" dirty="0">
              <a:solidFill>
                <a:srgbClr val="595959"/>
              </a:solidFill>
              <a:latin typeface="Encode Sans" pitchFamily="2" charset="0"/>
            </a:endParaRPr>
          </a:p>
          <a:p>
            <a:pPr marL="60961" algn="just">
              <a:buClr>
                <a:srgbClr val="37BBED"/>
              </a:buClr>
              <a:buSzPts val="960"/>
            </a:pPr>
            <a:r>
              <a:rPr lang="es-ES" sz="1100" dirty="0">
                <a:solidFill>
                  <a:srgbClr val="595959"/>
                </a:solidFill>
                <a:latin typeface="Encode Sans" pitchFamily="2" charset="0"/>
              </a:rPr>
              <a:t>Las políticas impulsadas desde las COPRETI sintonizan con las diseñadas por la Comisión Nacional de Prevención y Erradicación del Trabajo Infantil (CONAETI) tanto en su contenido como en la metodología de trabajo</a:t>
            </a:r>
            <a:r>
              <a:rPr lang="es-ES" sz="1100" dirty="0" smtClean="0">
                <a:solidFill>
                  <a:srgbClr val="595959"/>
                </a:solidFill>
                <a:latin typeface="Encode Sans" pitchFamily="2" charset="0"/>
              </a:rPr>
              <a:t>.</a:t>
            </a:r>
            <a:endParaRPr lang="es-AR" sz="1100" dirty="0">
              <a:solidFill>
                <a:srgbClr val="595959"/>
              </a:solidFill>
              <a:latin typeface="Encode Sans" pitchFamily="2" charset="0"/>
            </a:endParaRPr>
          </a:p>
        </p:txBody>
      </p:sp>
    </p:spTree>
    <p:extLst>
      <p:ext uri="{BB962C8B-B14F-4D97-AF65-F5344CB8AC3E}">
        <p14:creationId xmlns:p14="http://schemas.microsoft.com/office/powerpoint/2010/main" val="354076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332442"/>
            <a:ext cx="5584800" cy="351684"/>
          </a:xfrm>
          <a:prstGeom prst="rect">
            <a:avLst/>
          </a:prstGeom>
          <a:noFill/>
          <a:ln>
            <a:noFill/>
          </a:ln>
        </p:spPr>
        <p:txBody>
          <a:bodyPr spcFirstLastPara="1" wrap="square" lIns="91425" tIns="91425" rIns="91425" bIns="91425" anchor="t" anchorCtr="0">
            <a:noAutofit/>
          </a:bodyPr>
          <a:lstStyle/>
          <a:p>
            <a:pPr marL="0" lvl="0" indent="0"/>
            <a:r>
              <a:rPr lang="es-ES" dirty="0" smtClean="0">
                <a:latin typeface="Encode Sans" pitchFamily="2" charset="0"/>
              </a:rPr>
              <a:t>Red de Empresas contra el Trabajo Infantil</a:t>
            </a:r>
            <a:endParaRPr lang="es-ES" dirty="0"/>
          </a:p>
          <a:p>
            <a:pPr marL="0" lvl="0" indent="0" algn="l" rtl="0">
              <a:lnSpc>
                <a:spcPct val="100000"/>
              </a:lnSpc>
              <a:spcBef>
                <a:spcPts val="0"/>
              </a:spcBef>
              <a:spcAft>
                <a:spcPts val="0"/>
              </a:spcAft>
              <a:buSzPts val="2100"/>
              <a:buNone/>
            </a:pPr>
            <a:endParaRPr lang="es-ES" dirty="0"/>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3005796" y="724058"/>
            <a:ext cx="5584800" cy="2127515"/>
          </a:xfrm>
          <a:prstGeom prst="rect">
            <a:avLst/>
          </a:prstGeom>
          <a:noFill/>
          <a:ln>
            <a:noFill/>
          </a:ln>
        </p:spPr>
        <p:txBody>
          <a:bodyPr spcFirstLastPara="1" wrap="square" lIns="91425" tIns="91425" rIns="91425" bIns="91425" anchor="t" anchorCtr="0">
            <a:noAutofit/>
          </a:bodyPr>
          <a:lstStyle/>
          <a:p>
            <a:pPr marL="60961" indent="0" algn="just">
              <a:lnSpc>
                <a:spcPct val="100000"/>
              </a:lnSpc>
              <a:buSzPts val="960"/>
              <a:buNone/>
            </a:pPr>
            <a:r>
              <a:rPr lang="es-ES" dirty="0">
                <a:latin typeface="Encode Sans" pitchFamily="2" charset="0"/>
              </a:rPr>
              <a:t>La Red de Empresas es un espacio de diálogo público-privado cuyo objetivo es garantizar el pleno goce de los derechos de niñas, niños y adolescentes. En la actualidad la componen más de 100 organizaciones, entre empresas y asociaciones empresarias, todas involucradas y comprometidas con la problemática del trabajo infantil y adolescente</a:t>
            </a:r>
            <a:r>
              <a:rPr lang="es-ES" dirty="0" smtClean="0">
                <a:latin typeface="Encode Sans" pitchFamily="2" charset="0"/>
              </a:rPr>
              <a:t>.</a:t>
            </a:r>
            <a:r>
              <a:rPr lang="es-ES" dirty="0">
                <a:latin typeface="Encode Sans" pitchFamily="2" charset="0"/>
              </a:rPr>
              <a:t> Con el asesoramiento de UNICEF y OIT.</a:t>
            </a:r>
          </a:p>
          <a:p>
            <a:pPr marL="60961" lvl="0" indent="0" algn="just">
              <a:lnSpc>
                <a:spcPct val="100000"/>
              </a:lnSpc>
              <a:buSzPts val="960"/>
              <a:buNone/>
            </a:pPr>
            <a:endParaRPr lang="es-ES" dirty="0">
              <a:latin typeface="Encode Sans" pitchFamily="2" charset="0"/>
            </a:endParaRPr>
          </a:p>
          <a:p>
            <a:pPr marL="60961" lvl="0" indent="0" algn="just">
              <a:lnSpc>
                <a:spcPct val="100000"/>
              </a:lnSpc>
              <a:buSzPts val="960"/>
              <a:buNone/>
            </a:pPr>
            <a:r>
              <a:rPr lang="es-ES" dirty="0" smtClean="0">
                <a:latin typeface="Encode Sans" pitchFamily="2" charset="0"/>
              </a:rPr>
              <a:t>La </a:t>
            </a:r>
            <a:r>
              <a:rPr lang="es-ES" dirty="0">
                <a:latin typeface="Encode Sans" pitchFamily="2" charset="0"/>
              </a:rPr>
              <a:t>Red genera programas, planes y proyectos para la prevención y erradicación del trabajo infantil y la protección del trabajo adolescente en articulación con la política pública nacional en la materia. A través de sus acciones, contribuye a la difusión de la problemática, estimula la formación y ofrece asistencia técnica para su abordaje en la cadena de valor. </a:t>
            </a:r>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3</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dirty="0" smtClean="0">
                <a:latin typeface="Encode Sans" pitchFamily="2" charset="0"/>
              </a:rPr>
              <a:t>Dialogo Social</a:t>
            </a:r>
            <a:endParaRPr dirty="0">
              <a:latin typeface="Encode Sans" pitchFamily="2" charset="0"/>
            </a:endParaRPr>
          </a:p>
        </p:txBody>
      </p:sp>
      <p:sp>
        <p:nvSpPr>
          <p:cNvPr id="8" name="Google Shape;96;p27"/>
          <p:cNvSpPr txBox="1">
            <a:spLocks/>
          </p:cNvSpPr>
          <p:nvPr/>
        </p:nvSpPr>
        <p:spPr>
          <a:xfrm>
            <a:off x="3087076" y="2804689"/>
            <a:ext cx="5584800" cy="351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100"/>
              <a:buFont typeface="Arial"/>
              <a:buNone/>
              <a:defRPr sz="1400" b="1" i="0" u="none" strike="noStrike" cap="none">
                <a:solidFill>
                  <a:srgbClr val="37BBED"/>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ES" dirty="0" smtClean="0">
                <a:latin typeface="Encode Sans" pitchFamily="2" charset="0"/>
              </a:rPr>
              <a:t>Sector Sindical</a:t>
            </a:r>
            <a:endParaRPr lang="es-ES" dirty="0" smtClean="0"/>
          </a:p>
          <a:p>
            <a:pPr marL="0" indent="0"/>
            <a:endParaRPr lang="es-ES" dirty="0" smtClean="0"/>
          </a:p>
          <a:p>
            <a:pPr marL="0" indent="0"/>
            <a:endParaRPr lang="es-ES" b="0" dirty="0"/>
          </a:p>
        </p:txBody>
      </p:sp>
      <p:sp>
        <p:nvSpPr>
          <p:cNvPr id="9" name="Google Shape;97;p27"/>
          <p:cNvSpPr txBox="1">
            <a:spLocks noGrp="1"/>
          </p:cNvSpPr>
          <p:nvPr>
            <p:ph type="body" idx="2"/>
          </p:nvPr>
        </p:nvSpPr>
        <p:spPr>
          <a:xfrm>
            <a:off x="3005796" y="3115025"/>
            <a:ext cx="5584800" cy="1131855"/>
          </a:xfrm>
          <a:prstGeom prst="rect">
            <a:avLst/>
          </a:prstGeom>
          <a:noFill/>
          <a:ln>
            <a:noFill/>
          </a:ln>
        </p:spPr>
        <p:txBody>
          <a:bodyPr spcFirstLastPara="1" wrap="square" lIns="91425" tIns="91425" rIns="91425" bIns="91425" anchor="t" anchorCtr="0">
            <a:noAutofit/>
          </a:bodyPr>
          <a:lstStyle/>
          <a:p>
            <a:pPr marL="60961" indent="0" algn="just">
              <a:lnSpc>
                <a:spcPct val="100000"/>
              </a:lnSpc>
              <a:buSzPts val="960"/>
              <a:buNone/>
            </a:pPr>
            <a:r>
              <a:rPr lang="es-ES" dirty="0" smtClean="0">
                <a:latin typeface="Encode Sans" pitchFamily="2" charset="0"/>
              </a:rPr>
              <a:t>Las Centrales Sindicales trabajan activamente y en el marco de la CONAETI desde su fundación y han participado en la redacción y ejecución de los tres planes nacionales.</a:t>
            </a:r>
          </a:p>
          <a:p>
            <a:pPr marL="60961" indent="0" algn="just">
              <a:lnSpc>
                <a:spcPct val="100000"/>
              </a:lnSpc>
              <a:buSzPts val="960"/>
              <a:buNone/>
            </a:pPr>
            <a:endParaRPr lang="es-ES" dirty="0">
              <a:latin typeface="Encode Sans" pitchFamily="2" charset="0"/>
            </a:endParaRPr>
          </a:p>
          <a:p>
            <a:pPr marL="60961" indent="0" algn="just">
              <a:lnSpc>
                <a:spcPct val="100000"/>
              </a:lnSpc>
              <a:buSzPts val="960"/>
              <a:buNone/>
            </a:pPr>
            <a:r>
              <a:rPr lang="es-ES" dirty="0" smtClean="0">
                <a:latin typeface="Encode Sans" pitchFamily="2" charset="0"/>
              </a:rPr>
              <a:t>Por otra parte las organizaciones desarrollan acciones de formación e intervención en territorio a lineadas a las políticas publicas en la materia.</a:t>
            </a:r>
          </a:p>
        </p:txBody>
      </p:sp>
    </p:spTree>
    <p:extLst>
      <p:ext uri="{BB962C8B-B14F-4D97-AF65-F5344CB8AC3E}">
        <p14:creationId xmlns:p14="http://schemas.microsoft.com/office/powerpoint/2010/main" val="281188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332442"/>
            <a:ext cx="5584800" cy="351684"/>
          </a:xfrm>
          <a:prstGeom prst="rect">
            <a:avLst/>
          </a:prstGeom>
          <a:noFill/>
          <a:ln>
            <a:noFill/>
          </a:ln>
        </p:spPr>
        <p:txBody>
          <a:bodyPr spcFirstLastPara="1" wrap="square" lIns="91425" tIns="91425" rIns="91425" bIns="91425" anchor="t" anchorCtr="0">
            <a:noAutofit/>
          </a:bodyPr>
          <a:lstStyle/>
          <a:p>
            <a:pPr marL="0" lvl="0" indent="0"/>
            <a:r>
              <a:rPr lang="es-ES" dirty="0">
                <a:latin typeface="Encode Sans" pitchFamily="2" charset="0"/>
              </a:rPr>
              <a:t>Coordinación de Políticas de Erradicación del Trabajo Infantil y Protección del Trabajo Adolescente</a:t>
            </a:r>
            <a:endParaRPr lang="es-ES" dirty="0"/>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3005796" y="818883"/>
            <a:ext cx="5584800" cy="2127515"/>
          </a:xfrm>
          <a:prstGeom prst="rect">
            <a:avLst/>
          </a:prstGeom>
          <a:noFill/>
          <a:ln>
            <a:noFill/>
          </a:ln>
        </p:spPr>
        <p:txBody>
          <a:bodyPr spcFirstLastPara="1" wrap="square" lIns="91425" tIns="91425" rIns="91425" bIns="91425" anchor="t" anchorCtr="0">
            <a:noAutofit/>
          </a:bodyPr>
          <a:lstStyle/>
          <a:p>
            <a:pPr marL="60961" indent="0" algn="just">
              <a:lnSpc>
                <a:spcPct val="100000"/>
              </a:lnSpc>
              <a:buSzPts val="960"/>
              <a:buNone/>
            </a:pPr>
            <a:r>
              <a:rPr lang="es-ES" dirty="0">
                <a:latin typeface="Encode Sans" pitchFamily="2" charset="0"/>
              </a:rPr>
              <a:t>Dentro de la Subsecretaría de Políticas de Inclusión en el Mundo Laboral se encuentra la Coordinación de Políticas de Erradicación del Trabajo Infantil y Protección del Trabajo Adolescente. Esta coordinación tiene entre sus funciones:</a:t>
            </a:r>
          </a:p>
          <a:p>
            <a:pPr marL="60961" indent="0" algn="just">
              <a:lnSpc>
                <a:spcPct val="100000"/>
              </a:lnSpc>
              <a:buSzPts val="960"/>
              <a:buNone/>
            </a:pPr>
            <a:endParaRPr lang="es-ES" dirty="0">
              <a:latin typeface="Encode Sans" pitchFamily="2" charset="0"/>
            </a:endParaRPr>
          </a:p>
          <a:p>
            <a:pPr marL="232411" indent="-171450" algn="just">
              <a:lnSpc>
                <a:spcPct val="100000"/>
              </a:lnSpc>
              <a:buSzPts val="960"/>
              <a:buFont typeface="Wingdings" panose="05000000000000000000" pitchFamily="2" charset="2"/>
              <a:buChar char="§"/>
            </a:pPr>
            <a:r>
              <a:rPr lang="es-ES" dirty="0">
                <a:latin typeface="Encode Sans" pitchFamily="2" charset="0"/>
              </a:rPr>
              <a:t>Promover y coordinar la política nacional en materia de prevención y erradicación efectiva del trabajo infantil así como la protección del trabajo adolescente;</a:t>
            </a:r>
          </a:p>
          <a:p>
            <a:pPr marL="232411" indent="-171450" algn="just">
              <a:lnSpc>
                <a:spcPct val="100000"/>
              </a:lnSpc>
              <a:buSzPts val="960"/>
              <a:buFont typeface="Wingdings" panose="05000000000000000000" pitchFamily="2" charset="2"/>
              <a:buChar char="§"/>
            </a:pPr>
            <a:r>
              <a:rPr lang="es-ES" dirty="0">
                <a:latin typeface="Encode Sans" pitchFamily="2" charset="0"/>
              </a:rPr>
              <a:t>Realizar acciones de difusión, formación e información en relación a la problemática en todo el territorio nacional;</a:t>
            </a:r>
          </a:p>
          <a:p>
            <a:pPr marL="232411" indent="-171450" algn="just">
              <a:lnSpc>
                <a:spcPct val="100000"/>
              </a:lnSpc>
              <a:buSzPts val="960"/>
              <a:buFont typeface="Wingdings" panose="05000000000000000000" pitchFamily="2" charset="2"/>
              <a:buChar char="§"/>
            </a:pPr>
            <a:r>
              <a:rPr lang="es-ES" dirty="0">
                <a:latin typeface="Encode Sans" pitchFamily="2" charset="0"/>
              </a:rPr>
              <a:t>Diseñar proyectos de normas legales que contribuyan a la prevención y erradicación del trabajo infantil;</a:t>
            </a:r>
          </a:p>
          <a:p>
            <a:pPr marL="232411" indent="-171450" algn="just">
              <a:lnSpc>
                <a:spcPct val="100000"/>
              </a:lnSpc>
              <a:buSzPts val="960"/>
              <a:buFont typeface="Wingdings" panose="05000000000000000000" pitchFamily="2" charset="2"/>
              <a:buChar char="§"/>
            </a:pPr>
            <a:r>
              <a:rPr lang="es-ES" dirty="0">
                <a:latin typeface="Encode Sans" pitchFamily="2" charset="0"/>
              </a:rPr>
              <a:t>Brindar asistencia técnica a las COPRETI;</a:t>
            </a:r>
          </a:p>
          <a:p>
            <a:pPr marL="232411" indent="-171450" algn="just">
              <a:lnSpc>
                <a:spcPct val="100000"/>
              </a:lnSpc>
              <a:buSzPts val="960"/>
              <a:buFont typeface="Wingdings" panose="05000000000000000000" pitchFamily="2" charset="2"/>
              <a:buChar char="§"/>
            </a:pPr>
            <a:r>
              <a:rPr lang="es-ES" dirty="0">
                <a:latin typeface="Encode Sans" pitchFamily="2" charset="0"/>
              </a:rPr>
              <a:t>Representar al Ministerio de Trabajo, Empleo y Seguridad Social en los organismos internacionales atinentes a su competencia.</a:t>
            </a:r>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4</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dirty="0" smtClean="0">
                <a:latin typeface="Encode Sans" pitchFamily="2" charset="0"/>
              </a:rPr>
              <a:t>Áreas del</a:t>
            </a:r>
            <a:br>
              <a:rPr lang="es-AR" dirty="0" smtClean="0">
                <a:latin typeface="Encode Sans" pitchFamily="2" charset="0"/>
              </a:rPr>
            </a:br>
            <a:r>
              <a:rPr lang="es-AR" dirty="0" err="1" smtClean="0">
                <a:latin typeface="Encode Sans" pitchFamily="2" charset="0"/>
              </a:rPr>
              <a:t>MTEySS</a:t>
            </a:r>
            <a:endParaRPr dirty="0">
              <a:latin typeface="Encode Sans" pitchFamily="2" charset="0"/>
            </a:endParaRPr>
          </a:p>
        </p:txBody>
      </p:sp>
      <p:sp>
        <p:nvSpPr>
          <p:cNvPr id="8" name="Google Shape;96;p27"/>
          <p:cNvSpPr txBox="1">
            <a:spLocks/>
          </p:cNvSpPr>
          <p:nvPr/>
        </p:nvSpPr>
        <p:spPr>
          <a:xfrm>
            <a:off x="3087076" y="3355520"/>
            <a:ext cx="5584800" cy="351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100"/>
              <a:buFont typeface="Arial"/>
              <a:buNone/>
              <a:defRPr sz="1400" b="1" i="0" u="none" strike="noStrike" cap="none">
                <a:solidFill>
                  <a:srgbClr val="37BBED"/>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r>
              <a:rPr lang="es-ES" dirty="0">
                <a:latin typeface="Encode Sans" pitchFamily="2" charset="0"/>
              </a:rPr>
              <a:t>Observatorio de Trabajo Infantil y </a:t>
            </a:r>
            <a:r>
              <a:rPr lang="es-ES" dirty="0" smtClean="0">
                <a:latin typeface="Encode Sans" pitchFamily="2" charset="0"/>
              </a:rPr>
              <a:t>Adolescente</a:t>
            </a:r>
            <a:endParaRPr lang="es-ES" dirty="0" smtClean="0"/>
          </a:p>
          <a:p>
            <a:pPr marL="0" indent="0"/>
            <a:endParaRPr lang="es-ES" b="0" dirty="0"/>
          </a:p>
        </p:txBody>
      </p:sp>
      <p:sp>
        <p:nvSpPr>
          <p:cNvPr id="9" name="Google Shape;97;p27"/>
          <p:cNvSpPr txBox="1">
            <a:spLocks noGrp="1"/>
          </p:cNvSpPr>
          <p:nvPr>
            <p:ph type="body" idx="2"/>
          </p:nvPr>
        </p:nvSpPr>
        <p:spPr>
          <a:xfrm>
            <a:off x="3046436" y="3728162"/>
            <a:ext cx="5584800" cy="1131855"/>
          </a:xfrm>
          <a:prstGeom prst="rect">
            <a:avLst/>
          </a:prstGeom>
          <a:noFill/>
          <a:ln>
            <a:noFill/>
          </a:ln>
        </p:spPr>
        <p:txBody>
          <a:bodyPr spcFirstLastPara="1" wrap="square" lIns="91425" tIns="91425" rIns="91425" bIns="91425" anchor="t" anchorCtr="0">
            <a:noAutofit/>
          </a:bodyPr>
          <a:lstStyle/>
          <a:p>
            <a:pPr marL="60961" indent="0" algn="just">
              <a:lnSpc>
                <a:spcPct val="100000"/>
              </a:lnSpc>
              <a:buSzPts val="960"/>
              <a:buNone/>
            </a:pPr>
            <a:r>
              <a:rPr lang="es-ES" dirty="0"/>
              <a:t>El Observatorio de Trabajo Infantil y Adolescente (OTIA) depende de la Subsecretaría de Planificación, Estudios y Estadísticas. Tiene como objetivo desarrollar un sistema de información integral sobre el trabajo infantil y adolescente en la Argentina que resulte útil para el diseño y seguimiento de las políticas públicas</a:t>
            </a:r>
            <a:endParaRPr lang="es-ES" dirty="0" smtClean="0">
              <a:latin typeface="Encode Sans" pitchFamily="2" charset="0"/>
            </a:endParaRPr>
          </a:p>
        </p:txBody>
      </p:sp>
    </p:spTree>
    <p:extLst>
      <p:ext uri="{BB962C8B-B14F-4D97-AF65-F5344CB8AC3E}">
        <p14:creationId xmlns:p14="http://schemas.microsoft.com/office/powerpoint/2010/main" val="352958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332442"/>
            <a:ext cx="5584800" cy="351684"/>
          </a:xfrm>
          <a:prstGeom prst="rect">
            <a:avLst/>
          </a:prstGeom>
          <a:noFill/>
          <a:ln>
            <a:noFill/>
          </a:ln>
        </p:spPr>
        <p:txBody>
          <a:bodyPr spcFirstLastPara="1" wrap="square" lIns="91425" tIns="91425" rIns="91425" bIns="91425" anchor="t" anchorCtr="0">
            <a:noAutofit/>
          </a:bodyPr>
          <a:lstStyle/>
          <a:p>
            <a:pPr marL="0" lvl="0" indent="0"/>
            <a:r>
              <a:rPr lang="es-ES" dirty="0">
                <a:latin typeface="Encode Sans" pitchFamily="2" charset="0"/>
              </a:rPr>
              <a:t>Dirección de Inspección del Trabajo Infantil, Adolescente e Indicios de Explotación Laboral</a:t>
            </a:r>
            <a:endParaRPr b="0" dirty="0"/>
          </a:p>
        </p:txBody>
      </p:sp>
      <p:sp>
        <p:nvSpPr>
          <p:cNvPr id="97" name="Google Shape;97;p27"/>
          <p:cNvSpPr txBox="1">
            <a:spLocks noGrp="1"/>
          </p:cNvSpPr>
          <p:nvPr>
            <p:ph type="body" idx="2"/>
          </p:nvPr>
        </p:nvSpPr>
        <p:spPr>
          <a:xfrm>
            <a:off x="3005796" y="818883"/>
            <a:ext cx="5584800" cy="2127515"/>
          </a:xfrm>
          <a:prstGeom prst="rect">
            <a:avLst/>
          </a:prstGeom>
          <a:noFill/>
          <a:ln>
            <a:noFill/>
          </a:ln>
        </p:spPr>
        <p:txBody>
          <a:bodyPr spcFirstLastPara="1" wrap="square" lIns="91425" tIns="91425" rIns="91425" bIns="91425" anchor="t" anchorCtr="0">
            <a:noAutofit/>
          </a:bodyPr>
          <a:lstStyle/>
          <a:p>
            <a:pPr marL="60961" indent="0" algn="just">
              <a:lnSpc>
                <a:spcPct val="100000"/>
              </a:lnSpc>
              <a:buSzPts val="960"/>
              <a:buNone/>
            </a:pPr>
            <a:r>
              <a:rPr lang="es-ES" dirty="0">
                <a:latin typeface="Encode Sans" pitchFamily="2" charset="0"/>
              </a:rPr>
              <a:t>Desde la Dirección de Inspección del Trabajo Infantil, Adolescente e Indicios de Explotación Laboral (DITIAEIEL) se llevan adelante diversas acciones tendientes a fortalecer los sistemas de inspección del </a:t>
            </a:r>
            <a:r>
              <a:rPr lang="es-ES" dirty="0" smtClean="0">
                <a:latin typeface="Encode Sans" pitchFamily="2" charset="0"/>
              </a:rPr>
              <a:t>trabajo.</a:t>
            </a:r>
          </a:p>
          <a:p>
            <a:pPr marL="60961" indent="0" algn="just">
              <a:lnSpc>
                <a:spcPct val="100000"/>
              </a:lnSpc>
              <a:buSzPts val="960"/>
              <a:buNone/>
            </a:pPr>
            <a:endParaRPr lang="es-ES" dirty="0" smtClean="0">
              <a:latin typeface="Encode Sans" pitchFamily="2" charset="0"/>
            </a:endParaRPr>
          </a:p>
          <a:p>
            <a:pPr marL="60961" indent="0" algn="just">
              <a:lnSpc>
                <a:spcPct val="100000"/>
              </a:lnSpc>
              <a:buSzPts val="960"/>
              <a:buNone/>
            </a:pPr>
            <a:r>
              <a:rPr lang="es-ES" dirty="0"/>
              <a:t>Asimismo, la Dirección tiene a su cargo la gestión y actualización del Registro Nacional de Denuncias Penales por Trabajo Infantil y del Registro Nacional de Actas de Constatación de Indicios de Explotación Laboral.</a:t>
            </a:r>
            <a:endParaRPr lang="es-ES" dirty="0">
              <a:latin typeface="Encode Sans" pitchFamily="2" charset="0"/>
            </a:endParaRPr>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5</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dirty="0" smtClean="0">
                <a:latin typeface="Encode Sans" pitchFamily="2" charset="0"/>
              </a:rPr>
              <a:t>Áreas del</a:t>
            </a:r>
            <a:br>
              <a:rPr lang="es-AR" dirty="0" smtClean="0">
                <a:latin typeface="Encode Sans" pitchFamily="2" charset="0"/>
              </a:rPr>
            </a:br>
            <a:r>
              <a:rPr lang="es-AR" dirty="0" err="1" smtClean="0">
                <a:latin typeface="Encode Sans" pitchFamily="2" charset="0"/>
              </a:rPr>
              <a:t>MTEySS</a:t>
            </a:r>
            <a:endParaRPr dirty="0">
              <a:latin typeface="Encode Sans" pitchFamily="2" charset="0"/>
            </a:endParaRPr>
          </a:p>
        </p:txBody>
      </p:sp>
    </p:spTree>
    <p:extLst>
      <p:ext uri="{BB962C8B-B14F-4D97-AF65-F5344CB8AC3E}">
        <p14:creationId xmlns:p14="http://schemas.microsoft.com/office/powerpoint/2010/main" val="391201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subTitle" idx="1"/>
          </p:nvPr>
        </p:nvSpPr>
        <p:spPr>
          <a:xfrm>
            <a:off x="3087076" y="704956"/>
            <a:ext cx="5584800" cy="796741"/>
          </a:xfrm>
          <a:prstGeom prst="rect">
            <a:avLst/>
          </a:prstGeom>
          <a:noFill/>
          <a:ln>
            <a:noFill/>
          </a:ln>
        </p:spPr>
        <p:txBody>
          <a:bodyPr spcFirstLastPara="1" wrap="square" lIns="91425" tIns="91425" rIns="91425" bIns="91425" anchor="t" anchorCtr="0">
            <a:noAutofit/>
          </a:bodyPr>
          <a:lstStyle/>
          <a:p>
            <a:pPr marL="0" lvl="0" indent="0"/>
            <a:r>
              <a:rPr lang="es-ES" dirty="0">
                <a:latin typeface="Encode Sans" pitchFamily="2" charset="0"/>
              </a:rPr>
              <a:t>Compromisos asumidos en la Hoja de Ruta acordada en forma tripartita:</a:t>
            </a:r>
            <a:endParaRPr lang="es-ES" dirty="0"/>
          </a:p>
          <a:p>
            <a:pPr marL="0" lvl="0" indent="0" algn="l" rtl="0">
              <a:lnSpc>
                <a:spcPct val="100000"/>
              </a:lnSpc>
              <a:spcBef>
                <a:spcPts val="0"/>
              </a:spcBef>
              <a:spcAft>
                <a:spcPts val="0"/>
              </a:spcAft>
              <a:buSzPts val="2100"/>
              <a:buNone/>
            </a:pPr>
            <a:endParaRPr lang="es-ES" dirty="0"/>
          </a:p>
          <a:p>
            <a:pPr marL="0" lvl="0" indent="0" algn="l" rtl="0">
              <a:lnSpc>
                <a:spcPct val="100000"/>
              </a:lnSpc>
              <a:spcBef>
                <a:spcPts val="0"/>
              </a:spcBef>
              <a:spcAft>
                <a:spcPts val="0"/>
              </a:spcAft>
              <a:buSzPts val="2100"/>
              <a:buNone/>
            </a:pPr>
            <a:endParaRPr b="0" dirty="0"/>
          </a:p>
        </p:txBody>
      </p:sp>
      <p:sp>
        <p:nvSpPr>
          <p:cNvPr id="97" name="Google Shape;97;p27"/>
          <p:cNvSpPr txBox="1">
            <a:spLocks noGrp="1"/>
          </p:cNvSpPr>
          <p:nvPr>
            <p:ph type="body" idx="2"/>
          </p:nvPr>
        </p:nvSpPr>
        <p:spPr>
          <a:xfrm>
            <a:off x="3087076" y="1621553"/>
            <a:ext cx="5584800" cy="3743119"/>
          </a:xfrm>
          <a:prstGeom prst="rect">
            <a:avLst/>
          </a:prstGeom>
          <a:noFill/>
          <a:ln>
            <a:noFill/>
          </a:ln>
        </p:spPr>
        <p:txBody>
          <a:bodyPr spcFirstLastPara="1" wrap="square" lIns="91425" tIns="91425" rIns="91425" bIns="91425" anchor="t" anchorCtr="0">
            <a:noAutofit/>
          </a:bodyPr>
          <a:lstStyle/>
          <a:p>
            <a:pPr marL="289561" lvl="0" indent="-228600" algn="just">
              <a:lnSpc>
                <a:spcPct val="100000"/>
              </a:lnSpc>
              <a:buSzPts val="960"/>
              <a:buAutoNum type="arabicPeriod"/>
            </a:pPr>
            <a:r>
              <a:rPr lang="es-ES" b="1" dirty="0">
                <a:latin typeface="Encode Sans" pitchFamily="2" charset="0"/>
              </a:rPr>
              <a:t>Fortalecimiento de la federalización </a:t>
            </a:r>
            <a:r>
              <a:rPr lang="es-ES" dirty="0">
                <a:latin typeface="Encode Sans" pitchFamily="2" charset="0"/>
              </a:rPr>
              <a:t>para la elaboración e impulso de políticas sobre erradicación del trabajo infantil.</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dirty="0">
                <a:latin typeface="Encode Sans" pitchFamily="2" charset="0"/>
              </a:rPr>
              <a:t>Prevención y erradicación del trabajo infantil y trabajo forzoso </a:t>
            </a:r>
            <a:r>
              <a:rPr lang="es-ES" b="1" dirty="0">
                <a:latin typeface="Encode Sans" pitchFamily="2" charset="0"/>
              </a:rPr>
              <a:t>en las cadenas de valor y de suministro</a:t>
            </a:r>
            <a:r>
              <a:rPr lang="es-ES" dirty="0">
                <a:latin typeface="Encode Sans" pitchFamily="2" charset="0"/>
              </a:rPr>
              <a:t>.</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dirty="0">
                <a:latin typeface="Encode Sans" pitchFamily="2" charset="0"/>
              </a:rPr>
              <a:t>Producción de </a:t>
            </a:r>
            <a:r>
              <a:rPr lang="es-ES" b="1" dirty="0">
                <a:latin typeface="Encode Sans" pitchFamily="2" charset="0"/>
              </a:rPr>
              <a:t>datos y estadísticas </a:t>
            </a:r>
            <a:r>
              <a:rPr lang="es-ES" dirty="0">
                <a:latin typeface="Encode Sans" pitchFamily="2" charset="0"/>
              </a:rPr>
              <a:t>para la toma de decisiones.</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b="1" i="1" dirty="0">
                <a:latin typeface="Encode Sans" pitchFamily="2" charset="0"/>
              </a:rPr>
              <a:t>Profundización de las acciones </a:t>
            </a:r>
            <a:r>
              <a:rPr lang="es-ES" dirty="0">
                <a:latin typeface="Encode Sans" pitchFamily="2" charset="0"/>
              </a:rPr>
              <a:t>para la erradicación del trabajo infantil y forzoso sectorizado.</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b="1" dirty="0">
                <a:latin typeface="Encode Sans" pitchFamily="2" charset="0"/>
              </a:rPr>
              <a:t>Reparación de derechos y fortalecimiento de las capacidades laborales </a:t>
            </a:r>
            <a:r>
              <a:rPr lang="es-ES" dirty="0">
                <a:latin typeface="Encode Sans" pitchFamily="2" charset="0"/>
              </a:rPr>
              <a:t>para personas afectadas por los delitos de trata de personas y trabajo forzoso.</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dirty="0">
                <a:latin typeface="Encode Sans" pitchFamily="2" charset="0"/>
              </a:rPr>
              <a:t>Fortalecimiento de la </a:t>
            </a:r>
            <a:r>
              <a:rPr lang="es-ES" b="1" dirty="0">
                <a:latin typeface="Encode Sans" pitchFamily="2" charset="0"/>
              </a:rPr>
              <a:t>cooperación internacional</a:t>
            </a:r>
            <a:r>
              <a:rPr lang="es-ES" dirty="0">
                <a:latin typeface="Encode Sans" pitchFamily="2" charset="0"/>
              </a:rPr>
              <a:t>.</a:t>
            </a:r>
          </a:p>
          <a:p>
            <a:pPr marL="289561" lvl="0" indent="-228600" algn="just">
              <a:lnSpc>
                <a:spcPct val="100000"/>
              </a:lnSpc>
              <a:buSzPts val="960"/>
              <a:buAutoNum type="arabicPeriod"/>
            </a:pPr>
            <a:endParaRPr lang="es-ES" dirty="0">
              <a:latin typeface="Encode Sans" pitchFamily="2" charset="0"/>
            </a:endParaRPr>
          </a:p>
          <a:p>
            <a:pPr marL="289561" lvl="0" indent="-228600" algn="just">
              <a:lnSpc>
                <a:spcPct val="100000"/>
              </a:lnSpc>
              <a:buSzPts val="960"/>
              <a:buAutoNum type="arabicPeriod"/>
            </a:pPr>
            <a:r>
              <a:rPr lang="es-ES" dirty="0">
                <a:latin typeface="Encode Sans" pitchFamily="2" charset="0"/>
              </a:rPr>
              <a:t>Impulso de las acciones en el marco de la Alianza 8.7.</a:t>
            </a:r>
          </a:p>
          <a:p>
            <a:pPr marL="60961" lvl="0" indent="0" algn="just" rtl="0">
              <a:lnSpc>
                <a:spcPct val="100000"/>
              </a:lnSpc>
              <a:spcBef>
                <a:spcPts val="0"/>
              </a:spcBef>
              <a:spcAft>
                <a:spcPts val="0"/>
              </a:spcAft>
              <a:buSzPts val="960"/>
              <a:buNone/>
            </a:pPr>
            <a:endParaRPr lang="es-ES" dirty="0">
              <a:latin typeface="Encode Sans" pitchFamily="2" charset="0"/>
            </a:endParaRPr>
          </a:p>
        </p:txBody>
      </p:sp>
      <p:sp>
        <p:nvSpPr>
          <p:cNvPr id="98" name="Google Shape;9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AR"/>
              <a:t>6</a:t>
            </a:fld>
            <a:endParaRPr/>
          </a:p>
        </p:txBody>
      </p:sp>
      <p:sp>
        <p:nvSpPr>
          <p:cNvPr id="99" name="Google Shape;99;p27"/>
          <p:cNvSpPr txBox="1">
            <a:spLocks noGrp="1"/>
          </p:cNvSpPr>
          <p:nvPr>
            <p:ph type="title"/>
          </p:nvPr>
        </p:nvSpPr>
        <p:spPr>
          <a:xfrm>
            <a:off x="265500" y="775775"/>
            <a:ext cx="2392200" cy="15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s-AR" sz="1600" dirty="0">
                <a:latin typeface="Encode Sans" pitchFamily="2" charset="0"/>
              </a:rPr>
              <a:t>Alianza 8.7</a:t>
            </a:r>
            <a:r>
              <a:rPr lang="es-AR" dirty="0">
                <a:latin typeface="Encode Sans" pitchFamily="2" charset="0"/>
              </a:rPr>
              <a:t/>
            </a:r>
            <a:br>
              <a:rPr lang="es-AR" dirty="0">
                <a:latin typeface="Encode Sans" pitchFamily="2" charset="0"/>
              </a:rPr>
            </a:br>
            <a:r>
              <a:rPr lang="es-AR" sz="2000" dirty="0">
                <a:latin typeface="Encode Sans" pitchFamily="2" charset="0"/>
              </a:rPr>
              <a:t>Argentina es </a:t>
            </a:r>
            <a:br>
              <a:rPr lang="es-AR" sz="2000" dirty="0">
                <a:latin typeface="Encode Sans" pitchFamily="2" charset="0"/>
              </a:rPr>
            </a:br>
            <a:r>
              <a:rPr lang="es-AR" sz="2000" dirty="0">
                <a:latin typeface="Encode Sans" pitchFamily="2" charset="0"/>
              </a:rPr>
              <a:t>País Pionero </a:t>
            </a:r>
            <a:endParaRPr dirty="0">
              <a:latin typeface="Encode Sans" pitchFamily="2" charset="0"/>
            </a:endParaRPr>
          </a:p>
        </p:txBody>
      </p:sp>
    </p:spTree>
    <p:extLst>
      <p:ext uri="{BB962C8B-B14F-4D97-AF65-F5344CB8AC3E}">
        <p14:creationId xmlns:p14="http://schemas.microsoft.com/office/powerpoint/2010/main" val="105054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b89d4e176_0_0"/>
          <p:cNvSpPr txBox="1">
            <a:spLocks noGrp="1"/>
          </p:cNvSpPr>
          <p:nvPr>
            <p:ph type="subTitle" idx="1"/>
          </p:nvPr>
        </p:nvSpPr>
        <p:spPr>
          <a:xfrm>
            <a:off x="3087076" y="695623"/>
            <a:ext cx="4045200" cy="50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600" dirty="0" smtClean="0">
                <a:latin typeface="Encode Sans" pitchFamily="2" charset="0"/>
              </a:rPr>
              <a:t>Objetivos</a:t>
            </a:r>
            <a:endParaRPr sz="1600" dirty="0">
              <a:latin typeface="Encode Sans" pitchFamily="2" charset="0"/>
            </a:endParaRPr>
          </a:p>
        </p:txBody>
      </p:sp>
      <p:sp>
        <p:nvSpPr>
          <p:cNvPr id="114" name="Google Shape;114;g21b89d4e176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AR"/>
              <a:t>7</a:t>
            </a:fld>
            <a:endParaRPr/>
          </a:p>
        </p:txBody>
      </p:sp>
      <p:sp>
        <p:nvSpPr>
          <p:cNvPr id="115" name="Google Shape;115;g21b89d4e176_0_0"/>
          <p:cNvSpPr txBox="1">
            <a:spLocks noGrp="1"/>
          </p:cNvSpPr>
          <p:nvPr>
            <p:ph type="title"/>
          </p:nvPr>
        </p:nvSpPr>
        <p:spPr>
          <a:xfrm>
            <a:off x="265500" y="775775"/>
            <a:ext cx="2392200" cy="1533600"/>
          </a:xfrm>
          <a:prstGeom prst="rect">
            <a:avLst/>
          </a:prstGeom>
        </p:spPr>
        <p:txBody>
          <a:bodyPr spcFirstLastPara="1" wrap="square" lIns="91425" tIns="91425" rIns="91425" bIns="91425" anchor="b" anchorCtr="0">
            <a:noAutofit/>
          </a:bodyPr>
          <a:lstStyle/>
          <a:p>
            <a:pPr lvl="0"/>
            <a:r>
              <a:rPr lang="es-ES" dirty="0">
                <a:latin typeface="Encode Sans" pitchFamily="2" charset="0"/>
              </a:rPr>
              <a:t>Programa de Fortalecimiento Federal para la Promoción del Trabajo Decente</a:t>
            </a:r>
            <a:endParaRPr dirty="0">
              <a:latin typeface="Encode Sans" pitchFamily="2" charset="0"/>
            </a:endParaRPr>
          </a:p>
        </p:txBody>
      </p:sp>
      <p:sp>
        <p:nvSpPr>
          <p:cNvPr id="4" name="Google Shape;113;g21b89d4e176_0_0">
            <a:extLst>
              <a:ext uri="{FF2B5EF4-FFF2-40B4-BE49-F238E27FC236}">
                <a16:creationId xmlns:a16="http://schemas.microsoft.com/office/drawing/2014/main" xmlns="" id="{292D7CFD-5BED-31DB-40E2-8FD7D0E95241}"/>
              </a:ext>
            </a:extLst>
          </p:cNvPr>
          <p:cNvSpPr txBox="1">
            <a:spLocks noGrp="1"/>
          </p:cNvSpPr>
          <p:nvPr>
            <p:ph type="body" idx="2"/>
          </p:nvPr>
        </p:nvSpPr>
        <p:spPr>
          <a:xfrm>
            <a:off x="3087076" y="1207234"/>
            <a:ext cx="5584800" cy="3455983"/>
          </a:xfrm>
          <a:prstGeom prst="rect">
            <a:avLst/>
          </a:prstGeom>
        </p:spPr>
        <p:txBody>
          <a:bodyPr spcFirstLastPara="1" wrap="square" lIns="91425" tIns="91425" rIns="91425" bIns="91425" anchor="t" anchorCtr="0">
            <a:noAutofit/>
          </a:bodyPr>
          <a:lstStyle/>
          <a:p>
            <a:pPr marL="171450" indent="-171450" algn="just">
              <a:lnSpc>
                <a:spcPct val="120000"/>
              </a:lnSpc>
              <a:buClr>
                <a:schemeClr val="dk1"/>
              </a:buClr>
              <a:buSzPts val="1100"/>
              <a:buFont typeface="Arial" panose="020B0604020202020204" pitchFamily="34" charset="0"/>
              <a:buChar char="•"/>
            </a:pPr>
            <a:r>
              <a:rPr lang="es-ES" sz="1200" dirty="0">
                <a:solidFill>
                  <a:schemeClr val="bg2"/>
                </a:solidFill>
                <a:latin typeface="Encode Sans" pitchFamily="2" charset="0"/>
              </a:rPr>
              <a:t>Promover acciones directas orientadas tanto a la inclusión laboral como a la erradicación del trabajo infantil, el trabajo forzoso y la prevención de la de violencia y acoso en el mundo del trabajo</a:t>
            </a:r>
            <a:r>
              <a:rPr lang="es-ES" sz="1200" dirty="0" smtClean="0">
                <a:solidFill>
                  <a:schemeClr val="bg2"/>
                </a:solidFill>
                <a:latin typeface="Encode Sans" pitchFamily="2" charset="0"/>
              </a:rPr>
              <a:t>.</a:t>
            </a:r>
          </a:p>
          <a:p>
            <a:pPr marL="171450" indent="-171450" algn="just">
              <a:lnSpc>
                <a:spcPct val="120000"/>
              </a:lnSpc>
              <a:buClr>
                <a:schemeClr val="dk1"/>
              </a:buClr>
              <a:buSzPts val="1100"/>
              <a:buFont typeface="Arial" panose="020B0604020202020204" pitchFamily="34" charset="0"/>
              <a:buChar char="•"/>
            </a:pPr>
            <a:endParaRPr lang="es-ES" sz="1200" dirty="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r>
              <a:rPr lang="es-ES" sz="1200" dirty="0">
                <a:solidFill>
                  <a:schemeClr val="bg2"/>
                </a:solidFill>
                <a:latin typeface="Encode Sans" pitchFamily="2" charset="0"/>
              </a:rPr>
              <a:t>Crear y/o fortalecer técnicamente alas áreas orientadas a la promoción del trabajo decente en el sector gubernamental a través del acuerdo con las autoridades provinciales en el marco del Consejo Federal del Trabajo. </a:t>
            </a:r>
            <a:endParaRPr lang="es-ES" sz="1200" dirty="0" smtClean="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endParaRPr lang="es-ES" sz="1200" dirty="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r>
              <a:rPr lang="es-ES" sz="1200" dirty="0">
                <a:solidFill>
                  <a:schemeClr val="bg2"/>
                </a:solidFill>
                <a:latin typeface="Encode Sans" pitchFamily="2" charset="0"/>
              </a:rPr>
              <a:t>Acompañar y asistir a los gobiernos locales en la implementación de acciones orientadas a la promoción del trabajo decente, a nivel regional y sectorial</a:t>
            </a:r>
            <a:r>
              <a:rPr lang="es-ES" sz="1200" dirty="0" smtClean="0">
                <a:solidFill>
                  <a:schemeClr val="bg2"/>
                </a:solidFill>
                <a:latin typeface="Encode Sans" pitchFamily="2" charset="0"/>
              </a:rPr>
              <a:t>.</a:t>
            </a:r>
          </a:p>
          <a:p>
            <a:pPr marL="171450" indent="-171450" algn="just">
              <a:lnSpc>
                <a:spcPct val="120000"/>
              </a:lnSpc>
              <a:buClr>
                <a:schemeClr val="dk1"/>
              </a:buClr>
              <a:buSzPts val="1100"/>
              <a:buFont typeface="Arial" panose="020B0604020202020204" pitchFamily="34" charset="0"/>
              <a:buChar char="•"/>
            </a:pPr>
            <a:endParaRPr lang="es-ES" sz="1200" dirty="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r>
              <a:rPr lang="es-ES" sz="1200" dirty="0">
                <a:solidFill>
                  <a:schemeClr val="bg2"/>
                </a:solidFill>
                <a:latin typeface="Encode Sans" pitchFamily="2" charset="0"/>
              </a:rPr>
              <a:t>Brindar asistencia económica a los organismos públicos provinciales para fines específicos. </a:t>
            </a:r>
          </a:p>
          <a:p>
            <a:pPr marL="0" lvl="0" indent="0" algn="just" rtl="0">
              <a:lnSpc>
                <a:spcPct val="120000"/>
              </a:lnSpc>
              <a:spcBef>
                <a:spcPts val="0"/>
              </a:spcBef>
              <a:spcAft>
                <a:spcPts val="0"/>
              </a:spcAft>
              <a:buClr>
                <a:schemeClr val="dk1"/>
              </a:buClr>
              <a:buSzPts val="1100"/>
              <a:buFont typeface="Arial"/>
              <a:buNone/>
            </a:pPr>
            <a:endParaRPr lang="es-AR" sz="1200" dirty="0">
              <a:solidFill>
                <a:schemeClr val="dk1"/>
              </a:solidFill>
              <a:latin typeface="Encode Sans" pitchFamily="2" charset="0"/>
            </a:endParaRPr>
          </a:p>
          <a:p>
            <a:pPr marL="0" lvl="0" indent="0" algn="l" rtl="0">
              <a:spcBef>
                <a:spcPts val="1200"/>
              </a:spcBef>
              <a:spcAft>
                <a:spcPts val="0"/>
              </a:spcAft>
              <a:buNone/>
            </a:pPr>
            <a:endParaRPr sz="1200" dirty="0"/>
          </a:p>
        </p:txBody>
      </p:sp>
    </p:spTree>
    <p:extLst>
      <p:ext uri="{BB962C8B-B14F-4D97-AF65-F5344CB8AC3E}">
        <p14:creationId xmlns:p14="http://schemas.microsoft.com/office/powerpoint/2010/main" val="2684550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b89d4e176_0_0"/>
          <p:cNvSpPr txBox="1">
            <a:spLocks noGrp="1"/>
          </p:cNvSpPr>
          <p:nvPr>
            <p:ph type="subTitle" idx="1"/>
          </p:nvPr>
        </p:nvSpPr>
        <p:spPr>
          <a:xfrm>
            <a:off x="3087076" y="695623"/>
            <a:ext cx="4045200" cy="509100"/>
          </a:xfrm>
          <a:prstGeom prst="rect">
            <a:avLst/>
          </a:prstGeom>
        </p:spPr>
        <p:txBody>
          <a:bodyPr spcFirstLastPara="1" wrap="square" lIns="91425" tIns="91425" rIns="91425" bIns="91425" anchor="t" anchorCtr="0">
            <a:noAutofit/>
          </a:bodyPr>
          <a:lstStyle/>
          <a:p>
            <a:pPr marL="0" lvl="0" indent="0"/>
            <a:r>
              <a:rPr lang="es-ES" sz="1600" dirty="0">
                <a:latin typeface="Encode Sans" pitchFamily="2" charset="0"/>
              </a:rPr>
              <a:t>Tipología de las propuestas</a:t>
            </a:r>
            <a:endParaRPr sz="1600" dirty="0">
              <a:latin typeface="Encode Sans" pitchFamily="2" charset="0"/>
            </a:endParaRPr>
          </a:p>
        </p:txBody>
      </p:sp>
      <p:sp>
        <p:nvSpPr>
          <p:cNvPr id="114" name="Google Shape;114;g21b89d4e176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AR"/>
              <a:t>8</a:t>
            </a:fld>
            <a:endParaRPr/>
          </a:p>
        </p:txBody>
      </p:sp>
      <p:sp>
        <p:nvSpPr>
          <p:cNvPr id="115" name="Google Shape;115;g21b89d4e176_0_0"/>
          <p:cNvSpPr txBox="1">
            <a:spLocks noGrp="1"/>
          </p:cNvSpPr>
          <p:nvPr>
            <p:ph type="title"/>
          </p:nvPr>
        </p:nvSpPr>
        <p:spPr>
          <a:xfrm>
            <a:off x="265500" y="775775"/>
            <a:ext cx="2392200" cy="1533600"/>
          </a:xfrm>
          <a:prstGeom prst="rect">
            <a:avLst/>
          </a:prstGeom>
        </p:spPr>
        <p:txBody>
          <a:bodyPr spcFirstLastPara="1" wrap="square" lIns="91425" tIns="91425" rIns="91425" bIns="91425" anchor="b" anchorCtr="0">
            <a:noAutofit/>
          </a:bodyPr>
          <a:lstStyle/>
          <a:p>
            <a:pPr lvl="0"/>
            <a:r>
              <a:rPr lang="es-ES" dirty="0">
                <a:latin typeface="Encode Sans" pitchFamily="2" charset="0"/>
              </a:rPr>
              <a:t>Programa de Fortalecimiento Federal para la Promoción del Trabajo Decente</a:t>
            </a:r>
            <a:endParaRPr dirty="0">
              <a:latin typeface="Encode Sans" pitchFamily="2" charset="0"/>
            </a:endParaRPr>
          </a:p>
        </p:txBody>
      </p:sp>
      <p:sp>
        <p:nvSpPr>
          <p:cNvPr id="4" name="Google Shape;113;g21b89d4e176_0_0">
            <a:extLst>
              <a:ext uri="{FF2B5EF4-FFF2-40B4-BE49-F238E27FC236}">
                <a16:creationId xmlns:a16="http://schemas.microsoft.com/office/drawing/2014/main" xmlns="" id="{292D7CFD-5BED-31DB-40E2-8FD7D0E95241}"/>
              </a:ext>
            </a:extLst>
          </p:cNvPr>
          <p:cNvSpPr txBox="1">
            <a:spLocks noGrp="1"/>
          </p:cNvSpPr>
          <p:nvPr>
            <p:ph type="body" idx="2"/>
          </p:nvPr>
        </p:nvSpPr>
        <p:spPr>
          <a:xfrm>
            <a:off x="3087076" y="1207234"/>
            <a:ext cx="5584800" cy="3455983"/>
          </a:xfrm>
          <a:prstGeom prst="rect">
            <a:avLst/>
          </a:prstGeom>
        </p:spPr>
        <p:txBody>
          <a:bodyPr spcFirstLastPara="1" wrap="square" lIns="91425" tIns="91425" rIns="91425" bIns="91425" anchor="t" anchorCtr="0">
            <a:noAutofit/>
          </a:bodyPr>
          <a:lstStyle/>
          <a:p>
            <a:pPr marL="171450" indent="-171450" algn="just">
              <a:lnSpc>
                <a:spcPct val="120000"/>
              </a:lnSpc>
              <a:buClr>
                <a:schemeClr val="dk1"/>
              </a:buClr>
              <a:buSzPts val="1100"/>
              <a:buFont typeface="Arial" panose="020B0604020202020204" pitchFamily="34" charset="0"/>
              <a:buChar char="•"/>
            </a:pPr>
            <a:r>
              <a:rPr lang="es-ES" sz="1200" b="1" u="sng" dirty="0" smtClean="0">
                <a:solidFill>
                  <a:schemeClr val="bg2"/>
                </a:solidFill>
                <a:latin typeface="Encode Sans" pitchFamily="2" charset="0"/>
              </a:rPr>
              <a:t>Línea </a:t>
            </a:r>
            <a:r>
              <a:rPr lang="es-ES" sz="1200" b="1" u="sng" dirty="0">
                <a:solidFill>
                  <a:schemeClr val="bg2"/>
                </a:solidFill>
                <a:latin typeface="Encode Sans" pitchFamily="2" charset="0"/>
              </a:rPr>
              <a:t>1</a:t>
            </a:r>
            <a:r>
              <a:rPr lang="es-ES" sz="1200" dirty="0">
                <a:solidFill>
                  <a:schemeClr val="bg2"/>
                </a:solidFill>
                <a:latin typeface="Encode Sans" pitchFamily="2" charset="0"/>
              </a:rPr>
              <a:t>: Creación y/o fortalecimiento de mesas locales u otras instancias de acción directa territorial, en función de la planificación de la provincia.  PLAZO DE DURACION: plazo mínimo 45 días, plazo máximo 180 días </a:t>
            </a:r>
            <a:endParaRPr lang="es-ES" sz="1200" dirty="0" smtClean="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endParaRPr lang="es-ES" sz="1200" dirty="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r>
              <a:rPr lang="es-ES" sz="1200" b="1" u="sng" dirty="0" smtClean="0">
                <a:solidFill>
                  <a:schemeClr val="bg2"/>
                </a:solidFill>
                <a:latin typeface="Encode Sans" pitchFamily="2" charset="0"/>
              </a:rPr>
              <a:t>Línea </a:t>
            </a:r>
            <a:r>
              <a:rPr lang="es-ES" sz="1200" b="1" u="sng" dirty="0">
                <a:solidFill>
                  <a:schemeClr val="bg2"/>
                </a:solidFill>
                <a:latin typeface="Encode Sans" pitchFamily="2" charset="0"/>
              </a:rPr>
              <a:t>2</a:t>
            </a:r>
            <a:r>
              <a:rPr lang="es-ES" sz="1200" b="1" dirty="0">
                <a:solidFill>
                  <a:schemeClr val="bg2"/>
                </a:solidFill>
                <a:latin typeface="Encode Sans" pitchFamily="2" charset="0"/>
              </a:rPr>
              <a:t>:  </a:t>
            </a:r>
            <a:r>
              <a:rPr lang="es-ES" sz="1200" dirty="0">
                <a:solidFill>
                  <a:schemeClr val="bg2"/>
                </a:solidFill>
                <a:latin typeface="Encode Sans" pitchFamily="2" charset="0"/>
              </a:rPr>
              <a:t>Institucionalización y/o fortalecimiento técnico de las Comisiones Provinciales para la Prevención y Erradicación del Trabajo Infantil (COPRETIS), Comisión Tripartita para la Igualdad de Oportunidades Provinciales (CTIO) y/o Redes Provinciales de prevención y abordaje de la violencia laboral. PLAZO DE DURACION: plazo mínimo 45 días, plazo máximo 180 </a:t>
            </a:r>
            <a:r>
              <a:rPr lang="es-ES" sz="1200" dirty="0" smtClean="0">
                <a:solidFill>
                  <a:schemeClr val="bg2"/>
                </a:solidFill>
                <a:latin typeface="Encode Sans" pitchFamily="2" charset="0"/>
              </a:rPr>
              <a:t>días</a:t>
            </a:r>
          </a:p>
          <a:p>
            <a:pPr marL="171450" indent="-171450" algn="just">
              <a:lnSpc>
                <a:spcPct val="120000"/>
              </a:lnSpc>
              <a:buClr>
                <a:schemeClr val="dk1"/>
              </a:buClr>
              <a:buSzPts val="1100"/>
              <a:buFont typeface="Arial" panose="020B0604020202020204" pitchFamily="34" charset="0"/>
              <a:buChar char="•"/>
            </a:pPr>
            <a:endParaRPr lang="es-ES" sz="1200" dirty="0">
              <a:solidFill>
                <a:schemeClr val="bg2"/>
              </a:solidFill>
              <a:latin typeface="Encode Sans" pitchFamily="2" charset="0"/>
            </a:endParaRPr>
          </a:p>
          <a:p>
            <a:pPr marL="171450" indent="-171450" algn="just">
              <a:lnSpc>
                <a:spcPct val="120000"/>
              </a:lnSpc>
              <a:buClr>
                <a:schemeClr val="dk1"/>
              </a:buClr>
              <a:buSzPts val="1100"/>
              <a:buFont typeface="Arial" panose="020B0604020202020204" pitchFamily="34" charset="0"/>
              <a:buChar char="•"/>
            </a:pPr>
            <a:r>
              <a:rPr lang="es-ES" sz="1200" b="1" u="sng" dirty="0">
                <a:solidFill>
                  <a:schemeClr val="bg2"/>
                </a:solidFill>
                <a:latin typeface="Encode Sans" pitchFamily="2" charset="0"/>
              </a:rPr>
              <a:t>Línea 3</a:t>
            </a:r>
            <a:r>
              <a:rPr lang="es-ES" sz="1200" dirty="0">
                <a:solidFill>
                  <a:schemeClr val="bg2"/>
                </a:solidFill>
                <a:latin typeface="Encode Sans" pitchFamily="2" charset="0"/>
              </a:rPr>
              <a:t>: Apoyo a eventos, reuniones u otros encuentros que favorezcan el intercambio de experiencias y la cooperación técnica regional concurrentes con los objetivos del Programa DE FORTALECIMIENTO FEDERAL PARA LA PROMOCIÓN DEL TRABAJO DECENTE. PLAZO DE DURACION: plazo máximo 45 días. </a:t>
            </a:r>
          </a:p>
          <a:p>
            <a:pPr marL="0" lvl="0" indent="0" algn="just" rtl="0">
              <a:lnSpc>
                <a:spcPct val="120000"/>
              </a:lnSpc>
              <a:spcBef>
                <a:spcPts val="0"/>
              </a:spcBef>
              <a:spcAft>
                <a:spcPts val="0"/>
              </a:spcAft>
              <a:buClr>
                <a:schemeClr val="dk1"/>
              </a:buClr>
              <a:buSzPts val="1100"/>
              <a:buFont typeface="Arial"/>
              <a:buNone/>
            </a:pPr>
            <a:endParaRPr lang="es-AR" sz="1200" dirty="0">
              <a:solidFill>
                <a:schemeClr val="dk1"/>
              </a:solidFill>
              <a:latin typeface="Encode Sans" pitchFamily="2" charset="0"/>
            </a:endParaRPr>
          </a:p>
          <a:p>
            <a:pPr marL="0" lvl="0" indent="0" algn="l" rtl="0">
              <a:spcBef>
                <a:spcPts val="1200"/>
              </a:spcBef>
              <a:spcAft>
                <a:spcPts val="0"/>
              </a:spcAft>
              <a:buNone/>
            </a:pPr>
            <a:endParaRPr sz="1200" dirty="0"/>
          </a:p>
        </p:txBody>
      </p:sp>
    </p:spTree>
    <p:extLst>
      <p:ext uri="{BB962C8B-B14F-4D97-AF65-F5344CB8AC3E}">
        <p14:creationId xmlns:p14="http://schemas.microsoft.com/office/powerpoint/2010/main" val="277390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1b89d4e176_0_0"/>
          <p:cNvSpPr txBox="1">
            <a:spLocks noGrp="1"/>
          </p:cNvSpPr>
          <p:nvPr>
            <p:ph type="subTitle" idx="1"/>
          </p:nvPr>
        </p:nvSpPr>
        <p:spPr>
          <a:xfrm>
            <a:off x="3087076" y="695623"/>
            <a:ext cx="5454944" cy="50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AR" dirty="0">
                <a:solidFill>
                  <a:srgbClr val="00B0F0"/>
                </a:solidFill>
                <a:latin typeface="Encode Sans" pitchFamily="2" charset="0"/>
              </a:rPr>
              <a:t>Programa de Fortalecimiento Federal para la Erradicación del Trabajo Infantil</a:t>
            </a:r>
            <a:endParaRPr sz="1600" dirty="0">
              <a:latin typeface="Encode Sans" pitchFamily="2" charset="0"/>
            </a:endParaRPr>
          </a:p>
        </p:txBody>
      </p:sp>
      <p:sp>
        <p:nvSpPr>
          <p:cNvPr id="113" name="Google Shape;113;g21b89d4e176_0_0"/>
          <p:cNvSpPr txBox="1">
            <a:spLocks noGrp="1"/>
          </p:cNvSpPr>
          <p:nvPr>
            <p:ph type="body" idx="2"/>
          </p:nvPr>
        </p:nvSpPr>
        <p:spPr>
          <a:xfrm>
            <a:off x="3087076" y="1458917"/>
            <a:ext cx="5584800" cy="3204300"/>
          </a:xfrm>
          <a:prstGeom prst="rect">
            <a:avLst/>
          </a:prstGeom>
        </p:spPr>
        <p:txBody>
          <a:bodyPr spcFirstLastPara="1" wrap="square" lIns="91425" tIns="91425" rIns="91425" bIns="91425" anchor="t" anchorCtr="0">
            <a:noAutofit/>
          </a:bodyPr>
          <a:lstStyle/>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Creado en el año 2021, desde su primera edición, la “Formación para Promotores Territoriales de Infancias Libres de Trabajo” lleva certificados más de </a:t>
            </a:r>
            <a:r>
              <a:rPr lang="es-ES" sz="1200" b="1" dirty="0">
                <a:solidFill>
                  <a:schemeClr val="bg2"/>
                </a:solidFill>
                <a:latin typeface="Encode Sans" pitchFamily="2" charset="0"/>
              </a:rPr>
              <a:t>500 participantes</a:t>
            </a:r>
            <a:r>
              <a:rPr lang="es-ES" sz="1200" dirty="0">
                <a:solidFill>
                  <a:schemeClr val="bg2"/>
                </a:solidFill>
                <a:latin typeface="Encode Sans" pitchFamily="2" charset="0"/>
              </a:rPr>
              <a:t>. De este modo, se logró que las 24 provincias de nuestro país se encuentren representadas, alcanzando así el objetivo de federalizar nuestras políticas, aplicando una perspectiva territorial con proyección hacia abordajes integrales.</a:t>
            </a:r>
          </a:p>
          <a:p>
            <a:pPr marL="0" lvl="0" indent="0" algn="just" rtl="0">
              <a:lnSpc>
                <a:spcPct val="120000"/>
              </a:lnSpc>
              <a:spcBef>
                <a:spcPts val="0"/>
              </a:spcBef>
              <a:spcAft>
                <a:spcPts val="0"/>
              </a:spcAft>
              <a:buClr>
                <a:schemeClr val="dk1"/>
              </a:buClr>
              <a:buSzPts val="1100"/>
              <a:buFont typeface="Arial"/>
              <a:buNone/>
            </a:pPr>
            <a:endParaRPr lang="es-ES" sz="1200" dirty="0">
              <a:solidFill>
                <a:schemeClr val="bg2"/>
              </a:solidFill>
              <a:latin typeface="Encode Sans" pitchFamily="2" charset="0"/>
            </a:endParaRPr>
          </a:p>
          <a:p>
            <a:pPr marL="0" lvl="0" indent="0" algn="just" rtl="0">
              <a:lnSpc>
                <a:spcPct val="120000"/>
              </a:lnSpc>
              <a:spcBef>
                <a:spcPts val="0"/>
              </a:spcBef>
              <a:spcAft>
                <a:spcPts val="0"/>
              </a:spcAft>
              <a:buClr>
                <a:schemeClr val="dk1"/>
              </a:buClr>
              <a:buSzPts val="1100"/>
              <a:buFont typeface="Arial"/>
              <a:buNone/>
            </a:pPr>
            <a:r>
              <a:rPr lang="es-ES" sz="1200" dirty="0">
                <a:solidFill>
                  <a:schemeClr val="bg2"/>
                </a:solidFill>
                <a:latin typeface="Encode Sans" pitchFamily="2" charset="0"/>
              </a:rPr>
              <a:t>La edición 2023 ratifica el compromiso asumido desde el primer día, asignando un presupuesto </a:t>
            </a:r>
            <a:r>
              <a:rPr lang="es-ES" sz="1200" b="1" dirty="0">
                <a:solidFill>
                  <a:schemeClr val="bg2"/>
                </a:solidFill>
                <a:latin typeface="Encode Sans" pitchFamily="2" charset="0"/>
              </a:rPr>
              <a:t>de $ 64.000.000 </a:t>
            </a:r>
            <a:r>
              <a:rPr lang="es-ES" sz="1200" dirty="0">
                <a:solidFill>
                  <a:schemeClr val="bg2"/>
                </a:solidFill>
                <a:latin typeface="Encode Sans" pitchFamily="2" charset="0"/>
              </a:rPr>
              <a:t>para el financiamiento en becas por capacitación para más de </a:t>
            </a:r>
            <a:r>
              <a:rPr lang="es-ES" sz="1200" b="1" dirty="0">
                <a:solidFill>
                  <a:schemeClr val="bg2"/>
                </a:solidFill>
                <a:latin typeface="Encode Sans" pitchFamily="2" charset="0"/>
              </a:rPr>
              <a:t>300</a:t>
            </a:r>
            <a:r>
              <a:rPr lang="es-ES" sz="1200" dirty="0">
                <a:solidFill>
                  <a:schemeClr val="bg2"/>
                </a:solidFill>
                <a:latin typeface="Encode Sans" pitchFamily="2" charset="0"/>
              </a:rPr>
              <a:t> nuevos ingresantes, con el objetivo de seguir ampliando la red para la lucha contra el Trabajo Infantil y la Protección del Trabajo Adolescente.</a:t>
            </a:r>
            <a:endParaRPr sz="1200" dirty="0">
              <a:solidFill>
                <a:schemeClr val="bg2"/>
              </a:solidFill>
            </a:endParaRPr>
          </a:p>
        </p:txBody>
      </p:sp>
      <p:sp>
        <p:nvSpPr>
          <p:cNvPr id="114" name="Google Shape;114;g21b89d4e176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s-AR"/>
              <a:t>9</a:t>
            </a:fld>
            <a:endParaRPr/>
          </a:p>
        </p:txBody>
      </p:sp>
      <p:sp>
        <p:nvSpPr>
          <p:cNvPr id="115" name="Google Shape;115;g21b89d4e176_0_0"/>
          <p:cNvSpPr txBox="1">
            <a:spLocks noGrp="1"/>
          </p:cNvSpPr>
          <p:nvPr>
            <p:ph type="title"/>
          </p:nvPr>
        </p:nvSpPr>
        <p:spPr>
          <a:xfrm>
            <a:off x="143936" y="1038150"/>
            <a:ext cx="2533254" cy="15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sz="2000" dirty="0">
                <a:solidFill>
                  <a:schemeClr val="bg1">
                    <a:lumMod val="50000"/>
                  </a:schemeClr>
                </a:solidFill>
                <a:latin typeface="Encode Sans" pitchFamily="2" charset="0"/>
              </a:rPr>
              <a:t>Programa de Fortalecimiento Federal para la Erradicación del Trabajo Infantil</a:t>
            </a:r>
            <a:endParaRPr sz="2000" dirty="0">
              <a:solidFill>
                <a:schemeClr val="bg1">
                  <a:lumMod val="50000"/>
                </a:schemeClr>
              </a:solidFill>
              <a:latin typeface="Encode Sans" pitchFamily="2" charset="0"/>
            </a:endParaRPr>
          </a:p>
        </p:txBody>
      </p:sp>
    </p:spTree>
    <p:extLst>
      <p:ext uri="{BB962C8B-B14F-4D97-AF65-F5344CB8AC3E}">
        <p14:creationId xmlns:p14="http://schemas.microsoft.com/office/powerpoint/2010/main" val="26100590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2198</Words>
  <Application>Microsoft Office PowerPoint</Application>
  <PresentationFormat>Presentación en pantalla (16:9)</PresentationFormat>
  <Paragraphs>179</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Encode Sans</vt:lpstr>
      <vt:lpstr>Calibri</vt:lpstr>
      <vt:lpstr>Wingdings</vt:lpstr>
      <vt:lpstr>Noto Sans Symbols</vt:lpstr>
      <vt:lpstr>Simple Light</vt:lpstr>
      <vt:lpstr>Políticas Publicas de Prevención y Erradicación del Trabajo Infantil y Protección del Trabajo Adolescente</vt:lpstr>
      <vt:lpstr>Organismos Nacionales y Provinciales </vt:lpstr>
      <vt:lpstr>Dialogo Social</vt:lpstr>
      <vt:lpstr>Áreas del MTEySS</vt:lpstr>
      <vt:lpstr>Áreas del MTEySS</vt:lpstr>
      <vt:lpstr>Alianza 8.7 Argentina es  País Pionero </vt:lpstr>
      <vt:lpstr>Programa de Fortalecimiento Federal para la Promoción del Trabajo Decente</vt:lpstr>
      <vt:lpstr>Programa de Fortalecimiento Federal para la Promoción del Trabajo Decente</vt:lpstr>
      <vt:lpstr>Programa de Fortalecimiento Federal para la Erradicación del Trabajo Infantil</vt:lpstr>
      <vt:lpstr>Programa  Buena Cosecha</vt:lpstr>
      <vt:lpstr>Programa  Intercosecha</vt:lpstr>
      <vt:lpstr>Reglamentación del art. 179 de la Ley de Contrato de Trabajo</vt:lpstr>
      <vt:lpstr>Acuerdo arribado en el marco del Diálogo Social para la implementación del art. 179 LCT</vt:lpstr>
      <vt:lpstr>Programa REGISTRADAS</vt:lpstr>
      <vt:lpstr>Fiscalización Trabajo Infantil</vt:lpstr>
      <vt:lpstr>Comités de Integración Fronteriza</vt:lpstr>
      <vt:lpstr>Promoción de la formalización de los trabajadores rurales y ampliación de su protección social</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Acciones impulsadas por el Ministerio de Trabajo, Empleo y Seguridad Social vinculadas a las tareas de cuidado</dc:title>
  <dc:creator>Xime</dc:creator>
  <cp:lastModifiedBy>Juan Bruno</cp:lastModifiedBy>
  <cp:revision>51</cp:revision>
  <cp:lastPrinted>2023-07-04T17:12:31Z</cp:lastPrinted>
  <dcterms:modified xsi:type="dcterms:W3CDTF">2023-07-04T17:13:05Z</dcterms:modified>
</cp:coreProperties>
</file>