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70" r:id="rId4"/>
    <p:sldId id="271" r:id="rId5"/>
    <p:sldId id="272" r:id="rId6"/>
    <p:sldId id="273" r:id="rId7"/>
    <p:sldId id="274" r:id="rId8"/>
    <p:sldId id="275" r:id="rId9"/>
    <p:sldId id="276" r:id="rId10"/>
    <p:sldId id="277" r:id="rId11"/>
    <p:sldId id="278" r:id="rId12"/>
    <p:sldId id="279" r:id="rId13"/>
    <p:sldId id="280" r:id="rId14"/>
    <p:sldId id="283" r:id="rId15"/>
    <p:sldId id="284" r:id="rId16"/>
    <p:sldId id="285" r:id="rId17"/>
    <p:sldId id="286" r:id="rId18"/>
    <p:sldId id="287" r:id="rId19"/>
    <p:sldId id="288" r:id="rId20"/>
    <p:sldId id="289" r:id="rId21"/>
    <p:sldId id="296" r:id="rId22"/>
    <p:sldId id="297" r:id="rId23"/>
    <p:sldId id="298" r:id="rId24"/>
    <p:sldId id="299" r:id="rId25"/>
    <p:sldId id="268" r:id="rId26"/>
    <p:sldId id="290" r:id="rId27"/>
    <p:sldId id="269" r:id="rId28"/>
  </p:sldIdLst>
  <p:sldSz cx="9906000" cy="6858000" type="A4"/>
  <p:notesSz cx="6888163" cy="1002188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528" autoAdjust="0"/>
  </p:normalViewPr>
  <p:slideViewPr>
    <p:cSldViewPr snapToGrid="0" snapToObjects="1">
      <p:cViewPr varScale="1">
        <p:scale>
          <a:sx n="109" d="100"/>
          <a:sy n="109" d="100"/>
        </p:scale>
        <p:origin x="1464" y="18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3" y="3"/>
            <a:ext cx="2984871" cy="502835"/>
          </a:xfrm>
          <a:prstGeom prst="rect">
            <a:avLst/>
          </a:prstGeom>
        </p:spPr>
        <p:txBody>
          <a:bodyPr vert="horz" lIns="96623" tIns="48311" rIns="96623" bIns="48311" rtlCol="0"/>
          <a:lstStyle>
            <a:lvl1pPr algn="l">
              <a:defRPr sz="1300"/>
            </a:lvl1pPr>
          </a:lstStyle>
          <a:p>
            <a:endParaRPr lang="es-AR"/>
          </a:p>
        </p:txBody>
      </p:sp>
      <p:sp>
        <p:nvSpPr>
          <p:cNvPr id="3" name="Marcador de fecha 2"/>
          <p:cNvSpPr>
            <a:spLocks noGrp="1"/>
          </p:cNvSpPr>
          <p:nvPr>
            <p:ph type="dt" idx="1"/>
          </p:nvPr>
        </p:nvSpPr>
        <p:spPr>
          <a:xfrm>
            <a:off x="3901699" y="3"/>
            <a:ext cx="2984871" cy="502835"/>
          </a:xfrm>
          <a:prstGeom prst="rect">
            <a:avLst/>
          </a:prstGeom>
        </p:spPr>
        <p:txBody>
          <a:bodyPr vert="horz" lIns="96623" tIns="48311" rIns="96623" bIns="48311" rtlCol="0"/>
          <a:lstStyle>
            <a:lvl1pPr algn="r">
              <a:defRPr sz="1300"/>
            </a:lvl1pPr>
          </a:lstStyle>
          <a:p>
            <a:fld id="{93AA88A1-5945-C544-9D8D-50138387B081}" type="datetimeFigureOut">
              <a:rPr lang="es-AR" smtClean="0"/>
              <a:t>22/8/23</a:t>
            </a:fld>
            <a:endParaRPr lang="es-AR"/>
          </a:p>
        </p:txBody>
      </p:sp>
      <p:sp>
        <p:nvSpPr>
          <p:cNvPr id="4" name="Marcador de imagen de diapositiva 3"/>
          <p:cNvSpPr>
            <a:spLocks noGrp="1" noRot="1" noChangeAspect="1"/>
          </p:cNvSpPr>
          <p:nvPr>
            <p:ph type="sldImg" idx="2"/>
          </p:nvPr>
        </p:nvSpPr>
        <p:spPr>
          <a:xfrm>
            <a:off x="1001713" y="1254125"/>
            <a:ext cx="4884737" cy="3381375"/>
          </a:xfrm>
          <a:prstGeom prst="rect">
            <a:avLst/>
          </a:prstGeom>
          <a:noFill/>
          <a:ln w="12700">
            <a:solidFill>
              <a:prstClr val="black"/>
            </a:solidFill>
          </a:ln>
        </p:spPr>
        <p:txBody>
          <a:bodyPr vert="horz" lIns="96623" tIns="48311" rIns="96623" bIns="48311" rtlCol="0" anchor="ctr"/>
          <a:lstStyle/>
          <a:p>
            <a:endParaRPr lang="es-AR"/>
          </a:p>
        </p:txBody>
      </p:sp>
      <p:sp>
        <p:nvSpPr>
          <p:cNvPr id="5" name="Marcador de notas 4"/>
          <p:cNvSpPr>
            <a:spLocks noGrp="1"/>
          </p:cNvSpPr>
          <p:nvPr>
            <p:ph type="body" sz="quarter" idx="3"/>
          </p:nvPr>
        </p:nvSpPr>
        <p:spPr>
          <a:xfrm>
            <a:off x="688817" y="4823037"/>
            <a:ext cx="5510530" cy="3946118"/>
          </a:xfrm>
          <a:prstGeom prst="rect">
            <a:avLst/>
          </a:prstGeom>
        </p:spPr>
        <p:txBody>
          <a:bodyPr vert="horz" lIns="96623" tIns="48311" rIns="96623" bIns="48311"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3" y="9519055"/>
            <a:ext cx="2984871" cy="502834"/>
          </a:xfrm>
          <a:prstGeom prst="rect">
            <a:avLst/>
          </a:prstGeom>
        </p:spPr>
        <p:txBody>
          <a:bodyPr vert="horz" lIns="96623" tIns="48311" rIns="96623" bIns="48311" rtlCol="0" anchor="b"/>
          <a:lstStyle>
            <a:lvl1pPr algn="l">
              <a:defRPr sz="1300"/>
            </a:lvl1pPr>
          </a:lstStyle>
          <a:p>
            <a:endParaRPr lang="es-AR"/>
          </a:p>
        </p:txBody>
      </p:sp>
      <p:sp>
        <p:nvSpPr>
          <p:cNvPr id="7" name="Marcador de número de diapositiva 6"/>
          <p:cNvSpPr>
            <a:spLocks noGrp="1"/>
          </p:cNvSpPr>
          <p:nvPr>
            <p:ph type="sldNum" sz="quarter" idx="5"/>
          </p:nvPr>
        </p:nvSpPr>
        <p:spPr>
          <a:xfrm>
            <a:off x="3901699" y="9519055"/>
            <a:ext cx="2984871" cy="502834"/>
          </a:xfrm>
          <a:prstGeom prst="rect">
            <a:avLst/>
          </a:prstGeom>
        </p:spPr>
        <p:txBody>
          <a:bodyPr vert="horz" lIns="96623" tIns="48311" rIns="96623" bIns="48311" rtlCol="0" anchor="b"/>
          <a:lstStyle>
            <a:lvl1pPr algn="r">
              <a:defRPr sz="1300"/>
            </a:lvl1pPr>
          </a:lstStyle>
          <a:p>
            <a:fld id="{7F1DD5C4-32B5-254A-BDF1-17052A8604CA}" type="slidenum">
              <a:rPr lang="es-AR" smtClean="0"/>
              <a:t>‹Nº›</a:t>
            </a:fld>
            <a:endParaRPr lang="es-AR"/>
          </a:p>
        </p:txBody>
      </p:sp>
    </p:spTree>
    <p:extLst>
      <p:ext uri="{BB962C8B-B14F-4D97-AF65-F5344CB8AC3E}">
        <p14:creationId xmlns:p14="http://schemas.microsoft.com/office/powerpoint/2010/main" val="14796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01713" y="1254125"/>
            <a:ext cx="4884737" cy="3381375"/>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F1DD5C4-32B5-254A-BDF1-17052A8604CA}" type="slidenum">
              <a:rPr lang="es-AR" smtClean="0"/>
              <a:t>15</a:t>
            </a:fld>
            <a:endParaRPr lang="es-AR"/>
          </a:p>
        </p:txBody>
      </p:sp>
    </p:spTree>
    <p:extLst>
      <p:ext uri="{BB962C8B-B14F-4D97-AF65-F5344CB8AC3E}">
        <p14:creationId xmlns:p14="http://schemas.microsoft.com/office/powerpoint/2010/main" val="372958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8ED40-06BC-104A-BF2C-BE1366963127}"/>
              </a:ext>
            </a:extLst>
          </p:cNvPr>
          <p:cNvSpPr>
            <a:spLocks noGrp="1"/>
          </p:cNvSpPr>
          <p:nvPr>
            <p:ph type="ctrTitle"/>
          </p:nvPr>
        </p:nvSpPr>
        <p:spPr>
          <a:xfrm>
            <a:off x="1238250" y="1122363"/>
            <a:ext cx="74295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C9D31477-0DCD-A14C-88D9-2EBAA7BCD3EB}"/>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81357CA9-92AC-2D47-9A6D-EB12E829EE46}"/>
              </a:ext>
            </a:extLst>
          </p:cNvPr>
          <p:cNvSpPr>
            <a:spLocks noGrp="1"/>
          </p:cNvSpPr>
          <p:nvPr>
            <p:ph type="dt" sz="half" idx="10"/>
          </p:nvPr>
        </p:nvSpPr>
        <p:spPr/>
        <p:txBody>
          <a:bodyPr/>
          <a:lstStyle/>
          <a:p>
            <a:fld id="{2DE9623D-92F5-124D-8213-ABD559F71AD0}" type="datetimeFigureOut">
              <a:rPr lang="es-AR" smtClean="0"/>
              <a:t>22/8/23</a:t>
            </a:fld>
            <a:endParaRPr lang="es-AR"/>
          </a:p>
        </p:txBody>
      </p:sp>
      <p:sp>
        <p:nvSpPr>
          <p:cNvPr id="5" name="Marcador de pie de página 4">
            <a:extLst>
              <a:ext uri="{FF2B5EF4-FFF2-40B4-BE49-F238E27FC236}">
                <a16:creationId xmlns:a16="http://schemas.microsoft.com/office/drawing/2014/main" id="{8175A049-B102-424C-A75A-480D942DFFF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6834B2E-0AFD-E14D-A1BA-83A941F6FE2E}"/>
              </a:ext>
            </a:extLst>
          </p:cNvPr>
          <p:cNvSpPr>
            <a:spLocks noGrp="1"/>
          </p:cNvSpPr>
          <p:nvPr>
            <p:ph type="sldNum" sz="quarter" idx="12"/>
          </p:nvPr>
        </p:nvSpPr>
        <p:spPr/>
        <p:txBody>
          <a:bodyPr/>
          <a:lstStyle/>
          <a:p>
            <a:fld id="{2561AC12-92C3-5D46-87B8-AB68DCA4CCB5}" type="slidenum">
              <a:rPr lang="es-AR" smtClean="0"/>
              <a:t>‹Nº›</a:t>
            </a:fld>
            <a:endParaRPr lang="es-AR"/>
          </a:p>
        </p:txBody>
      </p:sp>
    </p:spTree>
    <p:extLst>
      <p:ext uri="{BB962C8B-B14F-4D97-AF65-F5344CB8AC3E}">
        <p14:creationId xmlns:p14="http://schemas.microsoft.com/office/powerpoint/2010/main" val="377753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B97C2-0FB1-804E-87A7-8894EA0B8B3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DC3BBFB-0A8D-4948-8980-A2BA6A26D4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0E9D2E3-438F-7748-9440-D931ED310788}"/>
              </a:ext>
            </a:extLst>
          </p:cNvPr>
          <p:cNvSpPr>
            <a:spLocks noGrp="1"/>
          </p:cNvSpPr>
          <p:nvPr>
            <p:ph type="dt" sz="half" idx="10"/>
          </p:nvPr>
        </p:nvSpPr>
        <p:spPr/>
        <p:txBody>
          <a:bodyPr/>
          <a:lstStyle/>
          <a:p>
            <a:fld id="{2DE9623D-92F5-124D-8213-ABD559F71AD0}" type="datetimeFigureOut">
              <a:rPr lang="es-AR" smtClean="0"/>
              <a:t>22/8/23</a:t>
            </a:fld>
            <a:endParaRPr lang="es-AR"/>
          </a:p>
        </p:txBody>
      </p:sp>
      <p:sp>
        <p:nvSpPr>
          <p:cNvPr id="5" name="Marcador de pie de página 4">
            <a:extLst>
              <a:ext uri="{FF2B5EF4-FFF2-40B4-BE49-F238E27FC236}">
                <a16:creationId xmlns:a16="http://schemas.microsoft.com/office/drawing/2014/main" id="{2810A218-01A5-F347-91DB-14F2DF458C2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4F31EE7-B3E1-0F46-85C5-F0E44A6EFE52}"/>
              </a:ext>
            </a:extLst>
          </p:cNvPr>
          <p:cNvSpPr>
            <a:spLocks noGrp="1"/>
          </p:cNvSpPr>
          <p:nvPr>
            <p:ph type="sldNum" sz="quarter" idx="12"/>
          </p:nvPr>
        </p:nvSpPr>
        <p:spPr/>
        <p:txBody>
          <a:bodyPr/>
          <a:lstStyle/>
          <a:p>
            <a:fld id="{2561AC12-92C3-5D46-87B8-AB68DCA4CCB5}" type="slidenum">
              <a:rPr lang="es-AR" smtClean="0"/>
              <a:t>‹Nº›</a:t>
            </a:fld>
            <a:endParaRPr lang="es-AR"/>
          </a:p>
        </p:txBody>
      </p:sp>
    </p:spTree>
    <p:extLst>
      <p:ext uri="{BB962C8B-B14F-4D97-AF65-F5344CB8AC3E}">
        <p14:creationId xmlns:p14="http://schemas.microsoft.com/office/powerpoint/2010/main" val="220060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8A242C0-5088-B340-BF09-8765883BE311}"/>
              </a:ext>
            </a:extLst>
          </p:cNvPr>
          <p:cNvSpPr>
            <a:spLocks noGrp="1"/>
          </p:cNvSpPr>
          <p:nvPr>
            <p:ph type="title" orient="vert"/>
          </p:nvPr>
        </p:nvSpPr>
        <p:spPr>
          <a:xfrm>
            <a:off x="7088981" y="365125"/>
            <a:ext cx="2135981"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AC31B954-749C-4341-B2E6-D6795C6188E7}"/>
              </a:ext>
            </a:extLst>
          </p:cNvPr>
          <p:cNvSpPr>
            <a:spLocks noGrp="1"/>
          </p:cNvSpPr>
          <p:nvPr>
            <p:ph type="body" orient="vert" idx="1"/>
          </p:nvPr>
        </p:nvSpPr>
        <p:spPr>
          <a:xfrm>
            <a:off x="681037" y="365125"/>
            <a:ext cx="6284119"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FC3B345-8DDB-2141-A492-C8252A9CFD16}"/>
              </a:ext>
            </a:extLst>
          </p:cNvPr>
          <p:cNvSpPr>
            <a:spLocks noGrp="1"/>
          </p:cNvSpPr>
          <p:nvPr>
            <p:ph type="dt" sz="half" idx="10"/>
          </p:nvPr>
        </p:nvSpPr>
        <p:spPr/>
        <p:txBody>
          <a:bodyPr/>
          <a:lstStyle/>
          <a:p>
            <a:fld id="{2DE9623D-92F5-124D-8213-ABD559F71AD0}" type="datetimeFigureOut">
              <a:rPr lang="es-AR" smtClean="0"/>
              <a:t>22/8/23</a:t>
            </a:fld>
            <a:endParaRPr lang="es-AR"/>
          </a:p>
        </p:txBody>
      </p:sp>
      <p:sp>
        <p:nvSpPr>
          <p:cNvPr id="5" name="Marcador de pie de página 4">
            <a:extLst>
              <a:ext uri="{FF2B5EF4-FFF2-40B4-BE49-F238E27FC236}">
                <a16:creationId xmlns:a16="http://schemas.microsoft.com/office/drawing/2014/main" id="{8657FCD3-CCC6-D54D-8AA0-D9FA3FE3A5F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DDFB76D-A930-FC40-98D6-952CB075646E}"/>
              </a:ext>
            </a:extLst>
          </p:cNvPr>
          <p:cNvSpPr>
            <a:spLocks noGrp="1"/>
          </p:cNvSpPr>
          <p:nvPr>
            <p:ph type="sldNum" sz="quarter" idx="12"/>
          </p:nvPr>
        </p:nvSpPr>
        <p:spPr/>
        <p:txBody>
          <a:bodyPr/>
          <a:lstStyle/>
          <a:p>
            <a:fld id="{2561AC12-92C3-5D46-87B8-AB68DCA4CCB5}" type="slidenum">
              <a:rPr lang="es-AR" smtClean="0"/>
              <a:t>‹Nº›</a:t>
            </a:fld>
            <a:endParaRPr lang="es-AR"/>
          </a:p>
        </p:txBody>
      </p:sp>
    </p:spTree>
    <p:extLst>
      <p:ext uri="{BB962C8B-B14F-4D97-AF65-F5344CB8AC3E}">
        <p14:creationId xmlns:p14="http://schemas.microsoft.com/office/powerpoint/2010/main" val="72198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70B6C-47CA-E945-966B-B54E8DF1FF0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571D1B6-99CA-C541-BEBF-FDDF23047C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7807E76-BCA7-FA47-9903-E6A4DB89B70E}"/>
              </a:ext>
            </a:extLst>
          </p:cNvPr>
          <p:cNvSpPr>
            <a:spLocks noGrp="1"/>
          </p:cNvSpPr>
          <p:nvPr>
            <p:ph type="dt" sz="half" idx="10"/>
          </p:nvPr>
        </p:nvSpPr>
        <p:spPr/>
        <p:txBody>
          <a:bodyPr/>
          <a:lstStyle/>
          <a:p>
            <a:fld id="{2DE9623D-92F5-124D-8213-ABD559F71AD0}" type="datetimeFigureOut">
              <a:rPr lang="es-AR" smtClean="0"/>
              <a:t>22/8/23</a:t>
            </a:fld>
            <a:endParaRPr lang="es-AR"/>
          </a:p>
        </p:txBody>
      </p:sp>
      <p:sp>
        <p:nvSpPr>
          <p:cNvPr id="5" name="Marcador de pie de página 4">
            <a:extLst>
              <a:ext uri="{FF2B5EF4-FFF2-40B4-BE49-F238E27FC236}">
                <a16:creationId xmlns:a16="http://schemas.microsoft.com/office/drawing/2014/main" id="{1784084D-05B1-F144-B923-7C17B91B0D2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42E86F72-3CDC-F34B-8B08-CA372D0BB69D}"/>
              </a:ext>
            </a:extLst>
          </p:cNvPr>
          <p:cNvSpPr>
            <a:spLocks noGrp="1"/>
          </p:cNvSpPr>
          <p:nvPr>
            <p:ph type="sldNum" sz="quarter" idx="12"/>
          </p:nvPr>
        </p:nvSpPr>
        <p:spPr/>
        <p:txBody>
          <a:bodyPr/>
          <a:lstStyle/>
          <a:p>
            <a:fld id="{2561AC12-92C3-5D46-87B8-AB68DCA4CCB5}" type="slidenum">
              <a:rPr lang="es-AR" smtClean="0"/>
              <a:t>‹Nº›</a:t>
            </a:fld>
            <a:endParaRPr lang="es-AR"/>
          </a:p>
        </p:txBody>
      </p:sp>
    </p:spTree>
    <p:extLst>
      <p:ext uri="{BB962C8B-B14F-4D97-AF65-F5344CB8AC3E}">
        <p14:creationId xmlns:p14="http://schemas.microsoft.com/office/powerpoint/2010/main" val="46268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DE019E-43E7-6D44-A355-E2EFC80FCB63}"/>
              </a:ext>
            </a:extLst>
          </p:cNvPr>
          <p:cNvSpPr>
            <a:spLocks noGrp="1"/>
          </p:cNvSpPr>
          <p:nvPr>
            <p:ph type="title"/>
          </p:nvPr>
        </p:nvSpPr>
        <p:spPr>
          <a:xfrm>
            <a:off x="675878" y="1709765"/>
            <a:ext cx="8543925"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498C474D-655B-A241-A7E6-54C7A85A206B}"/>
              </a:ext>
            </a:extLst>
          </p:cNvPr>
          <p:cNvSpPr>
            <a:spLocks noGrp="1"/>
          </p:cNvSpPr>
          <p:nvPr>
            <p:ph type="body" idx="1"/>
          </p:nvPr>
        </p:nvSpPr>
        <p:spPr>
          <a:xfrm>
            <a:off x="675878" y="4589490"/>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B800211-8FA5-B045-A473-FBC828677DF9}"/>
              </a:ext>
            </a:extLst>
          </p:cNvPr>
          <p:cNvSpPr>
            <a:spLocks noGrp="1"/>
          </p:cNvSpPr>
          <p:nvPr>
            <p:ph type="dt" sz="half" idx="10"/>
          </p:nvPr>
        </p:nvSpPr>
        <p:spPr/>
        <p:txBody>
          <a:bodyPr/>
          <a:lstStyle/>
          <a:p>
            <a:fld id="{2DE9623D-92F5-124D-8213-ABD559F71AD0}" type="datetimeFigureOut">
              <a:rPr lang="es-AR" smtClean="0"/>
              <a:t>22/8/23</a:t>
            </a:fld>
            <a:endParaRPr lang="es-AR"/>
          </a:p>
        </p:txBody>
      </p:sp>
      <p:sp>
        <p:nvSpPr>
          <p:cNvPr id="5" name="Marcador de pie de página 4">
            <a:extLst>
              <a:ext uri="{FF2B5EF4-FFF2-40B4-BE49-F238E27FC236}">
                <a16:creationId xmlns:a16="http://schemas.microsoft.com/office/drawing/2014/main" id="{9B14ACC8-68ED-274E-A661-B86667C8EF3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E782616-BC62-9E43-A3D4-A571D9B702CA}"/>
              </a:ext>
            </a:extLst>
          </p:cNvPr>
          <p:cNvSpPr>
            <a:spLocks noGrp="1"/>
          </p:cNvSpPr>
          <p:nvPr>
            <p:ph type="sldNum" sz="quarter" idx="12"/>
          </p:nvPr>
        </p:nvSpPr>
        <p:spPr/>
        <p:txBody>
          <a:bodyPr/>
          <a:lstStyle/>
          <a:p>
            <a:fld id="{2561AC12-92C3-5D46-87B8-AB68DCA4CCB5}" type="slidenum">
              <a:rPr lang="es-AR" smtClean="0"/>
              <a:t>‹Nº›</a:t>
            </a:fld>
            <a:endParaRPr lang="es-AR"/>
          </a:p>
        </p:txBody>
      </p:sp>
    </p:spTree>
    <p:extLst>
      <p:ext uri="{BB962C8B-B14F-4D97-AF65-F5344CB8AC3E}">
        <p14:creationId xmlns:p14="http://schemas.microsoft.com/office/powerpoint/2010/main" val="236609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4CB65-5D71-B548-A003-9AB1F6613CB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6BF2EF7-9FD6-704B-B022-60755FE56EFE}"/>
              </a:ext>
            </a:extLst>
          </p:cNvPr>
          <p:cNvSpPr>
            <a:spLocks noGrp="1"/>
          </p:cNvSpPr>
          <p:nvPr>
            <p:ph sz="half" idx="1"/>
          </p:nvPr>
        </p:nvSpPr>
        <p:spPr>
          <a:xfrm>
            <a:off x="681038"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594148F2-3B8F-5448-B8B5-1EFC4D11BA3B}"/>
              </a:ext>
            </a:extLst>
          </p:cNvPr>
          <p:cNvSpPr>
            <a:spLocks noGrp="1"/>
          </p:cNvSpPr>
          <p:nvPr>
            <p:ph sz="half" idx="2"/>
          </p:nvPr>
        </p:nvSpPr>
        <p:spPr>
          <a:xfrm>
            <a:off x="5014913"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6B89C4E6-9563-7940-83F6-66B0F3F61B98}"/>
              </a:ext>
            </a:extLst>
          </p:cNvPr>
          <p:cNvSpPr>
            <a:spLocks noGrp="1"/>
          </p:cNvSpPr>
          <p:nvPr>
            <p:ph type="dt" sz="half" idx="10"/>
          </p:nvPr>
        </p:nvSpPr>
        <p:spPr/>
        <p:txBody>
          <a:bodyPr/>
          <a:lstStyle/>
          <a:p>
            <a:fld id="{2DE9623D-92F5-124D-8213-ABD559F71AD0}" type="datetimeFigureOut">
              <a:rPr lang="es-AR" smtClean="0"/>
              <a:t>22/8/23</a:t>
            </a:fld>
            <a:endParaRPr lang="es-AR"/>
          </a:p>
        </p:txBody>
      </p:sp>
      <p:sp>
        <p:nvSpPr>
          <p:cNvPr id="6" name="Marcador de pie de página 5">
            <a:extLst>
              <a:ext uri="{FF2B5EF4-FFF2-40B4-BE49-F238E27FC236}">
                <a16:creationId xmlns:a16="http://schemas.microsoft.com/office/drawing/2014/main" id="{BA467C91-42C4-5B45-99AD-8B3CE70AC1B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9AB95F4-2B8A-7647-9CBF-D4E8E78B2BF1}"/>
              </a:ext>
            </a:extLst>
          </p:cNvPr>
          <p:cNvSpPr>
            <a:spLocks noGrp="1"/>
          </p:cNvSpPr>
          <p:nvPr>
            <p:ph type="sldNum" sz="quarter" idx="12"/>
          </p:nvPr>
        </p:nvSpPr>
        <p:spPr/>
        <p:txBody>
          <a:bodyPr/>
          <a:lstStyle/>
          <a:p>
            <a:fld id="{2561AC12-92C3-5D46-87B8-AB68DCA4CCB5}" type="slidenum">
              <a:rPr lang="es-AR" smtClean="0"/>
              <a:t>‹Nº›</a:t>
            </a:fld>
            <a:endParaRPr lang="es-AR"/>
          </a:p>
        </p:txBody>
      </p:sp>
    </p:spTree>
    <p:extLst>
      <p:ext uri="{BB962C8B-B14F-4D97-AF65-F5344CB8AC3E}">
        <p14:creationId xmlns:p14="http://schemas.microsoft.com/office/powerpoint/2010/main" val="175495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8BEA4-6A6F-3543-9174-CCBFEAF9966A}"/>
              </a:ext>
            </a:extLst>
          </p:cNvPr>
          <p:cNvSpPr>
            <a:spLocks noGrp="1"/>
          </p:cNvSpPr>
          <p:nvPr>
            <p:ph type="title"/>
          </p:nvPr>
        </p:nvSpPr>
        <p:spPr>
          <a:xfrm>
            <a:off x="682329" y="365129"/>
            <a:ext cx="8543925"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232A685-7B14-704C-B4F6-F9C5FA5DF6E4}"/>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70255E8-D816-A44C-8D2C-C38829C00F0B}"/>
              </a:ext>
            </a:extLst>
          </p:cNvPr>
          <p:cNvSpPr>
            <a:spLocks noGrp="1"/>
          </p:cNvSpPr>
          <p:nvPr>
            <p:ph sz="half" idx="2"/>
          </p:nvPr>
        </p:nvSpPr>
        <p:spPr>
          <a:xfrm>
            <a:off x="682328" y="2505075"/>
            <a:ext cx="4190702"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F2C9A62A-535E-804C-A906-A50E70A740E3}"/>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F73EE1D-0874-5740-924A-6510776850BF}"/>
              </a:ext>
            </a:extLst>
          </p:cNvPr>
          <p:cNvSpPr>
            <a:spLocks noGrp="1"/>
          </p:cNvSpPr>
          <p:nvPr>
            <p:ph sz="quarter" idx="4"/>
          </p:nvPr>
        </p:nvSpPr>
        <p:spPr>
          <a:xfrm>
            <a:off x="5014913" y="2505075"/>
            <a:ext cx="4211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34CE678C-DEF2-D645-833E-98F0FA32A661}"/>
              </a:ext>
            </a:extLst>
          </p:cNvPr>
          <p:cNvSpPr>
            <a:spLocks noGrp="1"/>
          </p:cNvSpPr>
          <p:nvPr>
            <p:ph type="dt" sz="half" idx="10"/>
          </p:nvPr>
        </p:nvSpPr>
        <p:spPr/>
        <p:txBody>
          <a:bodyPr/>
          <a:lstStyle/>
          <a:p>
            <a:fld id="{2DE9623D-92F5-124D-8213-ABD559F71AD0}" type="datetimeFigureOut">
              <a:rPr lang="es-AR" smtClean="0"/>
              <a:t>22/8/23</a:t>
            </a:fld>
            <a:endParaRPr lang="es-AR"/>
          </a:p>
        </p:txBody>
      </p:sp>
      <p:sp>
        <p:nvSpPr>
          <p:cNvPr id="8" name="Marcador de pie de página 7">
            <a:extLst>
              <a:ext uri="{FF2B5EF4-FFF2-40B4-BE49-F238E27FC236}">
                <a16:creationId xmlns:a16="http://schemas.microsoft.com/office/drawing/2014/main" id="{2ADA50F6-4267-7F4E-AE7C-AF2DEFD65814}"/>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A0F01CAA-5484-B044-9B9E-B5A0AB538030}"/>
              </a:ext>
            </a:extLst>
          </p:cNvPr>
          <p:cNvSpPr>
            <a:spLocks noGrp="1"/>
          </p:cNvSpPr>
          <p:nvPr>
            <p:ph type="sldNum" sz="quarter" idx="12"/>
          </p:nvPr>
        </p:nvSpPr>
        <p:spPr/>
        <p:txBody>
          <a:bodyPr/>
          <a:lstStyle/>
          <a:p>
            <a:fld id="{2561AC12-92C3-5D46-87B8-AB68DCA4CCB5}" type="slidenum">
              <a:rPr lang="es-AR" smtClean="0"/>
              <a:t>‹Nº›</a:t>
            </a:fld>
            <a:endParaRPr lang="es-AR"/>
          </a:p>
        </p:txBody>
      </p:sp>
    </p:spTree>
    <p:extLst>
      <p:ext uri="{BB962C8B-B14F-4D97-AF65-F5344CB8AC3E}">
        <p14:creationId xmlns:p14="http://schemas.microsoft.com/office/powerpoint/2010/main" val="129757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244B91-AA2F-0B44-8BEB-FE61970FDA9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7A06EB7C-0ED6-CB4E-A987-D96DD6E68489}"/>
              </a:ext>
            </a:extLst>
          </p:cNvPr>
          <p:cNvSpPr>
            <a:spLocks noGrp="1"/>
          </p:cNvSpPr>
          <p:nvPr>
            <p:ph type="dt" sz="half" idx="10"/>
          </p:nvPr>
        </p:nvSpPr>
        <p:spPr/>
        <p:txBody>
          <a:bodyPr/>
          <a:lstStyle/>
          <a:p>
            <a:fld id="{2DE9623D-92F5-124D-8213-ABD559F71AD0}" type="datetimeFigureOut">
              <a:rPr lang="es-AR" smtClean="0"/>
              <a:t>22/8/23</a:t>
            </a:fld>
            <a:endParaRPr lang="es-AR"/>
          </a:p>
        </p:txBody>
      </p:sp>
      <p:sp>
        <p:nvSpPr>
          <p:cNvPr id="4" name="Marcador de pie de página 3">
            <a:extLst>
              <a:ext uri="{FF2B5EF4-FFF2-40B4-BE49-F238E27FC236}">
                <a16:creationId xmlns:a16="http://schemas.microsoft.com/office/drawing/2014/main" id="{646D66C9-936F-E24A-A5BC-731A477FDF98}"/>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9A9302DE-3C99-6B42-8AA4-D60AB5C98BB0}"/>
              </a:ext>
            </a:extLst>
          </p:cNvPr>
          <p:cNvSpPr>
            <a:spLocks noGrp="1"/>
          </p:cNvSpPr>
          <p:nvPr>
            <p:ph type="sldNum" sz="quarter" idx="12"/>
          </p:nvPr>
        </p:nvSpPr>
        <p:spPr/>
        <p:txBody>
          <a:bodyPr/>
          <a:lstStyle/>
          <a:p>
            <a:fld id="{2561AC12-92C3-5D46-87B8-AB68DCA4CCB5}" type="slidenum">
              <a:rPr lang="es-AR" smtClean="0"/>
              <a:t>‹Nº›</a:t>
            </a:fld>
            <a:endParaRPr lang="es-AR"/>
          </a:p>
        </p:txBody>
      </p:sp>
    </p:spTree>
    <p:extLst>
      <p:ext uri="{BB962C8B-B14F-4D97-AF65-F5344CB8AC3E}">
        <p14:creationId xmlns:p14="http://schemas.microsoft.com/office/powerpoint/2010/main" val="5330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8BCF0A7-0007-6040-9578-D98F4CFFD49F}"/>
              </a:ext>
            </a:extLst>
          </p:cNvPr>
          <p:cNvSpPr>
            <a:spLocks noGrp="1"/>
          </p:cNvSpPr>
          <p:nvPr>
            <p:ph type="dt" sz="half" idx="10"/>
          </p:nvPr>
        </p:nvSpPr>
        <p:spPr/>
        <p:txBody>
          <a:bodyPr/>
          <a:lstStyle/>
          <a:p>
            <a:fld id="{2DE9623D-92F5-124D-8213-ABD559F71AD0}" type="datetimeFigureOut">
              <a:rPr lang="es-AR" smtClean="0"/>
              <a:t>22/8/23</a:t>
            </a:fld>
            <a:endParaRPr lang="es-AR"/>
          </a:p>
        </p:txBody>
      </p:sp>
      <p:sp>
        <p:nvSpPr>
          <p:cNvPr id="3" name="Marcador de pie de página 2">
            <a:extLst>
              <a:ext uri="{FF2B5EF4-FFF2-40B4-BE49-F238E27FC236}">
                <a16:creationId xmlns:a16="http://schemas.microsoft.com/office/drawing/2014/main" id="{1203CFC2-48EB-DF42-A7F0-6778A445014C}"/>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EC789B97-641F-5546-9057-BC3CB7DE221D}"/>
              </a:ext>
            </a:extLst>
          </p:cNvPr>
          <p:cNvSpPr>
            <a:spLocks noGrp="1"/>
          </p:cNvSpPr>
          <p:nvPr>
            <p:ph type="sldNum" sz="quarter" idx="12"/>
          </p:nvPr>
        </p:nvSpPr>
        <p:spPr/>
        <p:txBody>
          <a:bodyPr/>
          <a:lstStyle/>
          <a:p>
            <a:fld id="{2561AC12-92C3-5D46-87B8-AB68DCA4CCB5}" type="slidenum">
              <a:rPr lang="es-AR" smtClean="0"/>
              <a:t>‹Nº›</a:t>
            </a:fld>
            <a:endParaRPr lang="es-AR"/>
          </a:p>
        </p:txBody>
      </p:sp>
    </p:spTree>
    <p:extLst>
      <p:ext uri="{BB962C8B-B14F-4D97-AF65-F5344CB8AC3E}">
        <p14:creationId xmlns:p14="http://schemas.microsoft.com/office/powerpoint/2010/main" val="381645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39C11-0DB0-394A-B710-71B615E8C53B}"/>
              </a:ext>
            </a:extLst>
          </p:cNvPr>
          <p:cNvSpPr>
            <a:spLocks noGrp="1"/>
          </p:cNvSpPr>
          <p:nvPr>
            <p:ph type="title"/>
          </p:nvPr>
        </p:nvSpPr>
        <p:spPr>
          <a:xfrm>
            <a:off x="682330" y="457200"/>
            <a:ext cx="3194943"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0642CC70-E973-8A44-AC7E-0010559889CF}"/>
              </a:ext>
            </a:extLst>
          </p:cNvPr>
          <p:cNvSpPr>
            <a:spLocks noGrp="1"/>
          </p:cNvSpPr>
          <p:nvPr>
            <p:ph idx="1"/>
          </p:nvPr>
        </p:nvSpPr>
        <p:spPr>
          <a:xfrm>
            <a:off x="4211353" y="987452"/>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9DBCCFA5-D5AB-5A44-B9DC-1708EC94AF45}"/>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253855-692C-0F49-9C8E-7212FCB4133A}"/>
              </a:ext>
            </a:extLst>
          </p:cNvPr>
          <p:cNvSpPr>
            <a:spLocks noGrp="1"/>
          </p:cNvSpPr>
          <p:nvPr>
            <p:ph type="dt" sz="half" idx="10"/>
          </p:nvPr>
        </p:nvSpPr>
        <p:spPr/>
        <p:txBody>
          <a:bodyPr/>
          <a:lstStyle/>
          <a:p>
            <a:fld id="{2DE9623D-92F5-124D-8213-ABD559F71AD0}" type="datetimeFigureOut">
              <a:rPr lang="es-AR" smtClean="0"/>
              <a:t>22/8/23</a:t>
            </a:fld>
            <a:endParaRPr lang="es-AR"/>
          </a:p>
        </p:txBody>
      </p:sp>
      <p:sp>
        <p:nvSpPr>
          <p:cNvPr id="6" name="Marcador de pie de página 5">
            <a:extLst>
              <a:ext uri="{FF2B5EF4-FFF2-40B4-BE49-F238E27FC236}">
                <a16:creationId xmlns:a16="http://schemas.microsoft.com/office/drawing/2014/main" id="{DB7DBE76-76D5-F346-B249-A6FACA21DC7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D067AC62-7ADC-FA4F-AF3B-C32176B8CE6A}"/>
              </a:ext>
            </a:extLst>
          </p:cNvPr>
          <p:cNvSpPr>
            <a:spLocks noGrp="1"/>
          </p:cNvSpPr>
          <p:nvPr>
            <p:ph type="sldNum" sz="quarter" idx="12"/>
          </p:nvPr>
        </p:nvSpPr>
        <p:spPr/>
        <p:txBody>
          <a:bodyPr/>
          <a:lstStyle/>
          <a:p>
            <a:fld id="{2561AC12-92C3-5D46-87B8-AB68DCA4CCB5}" type="slidenum">
              <a:rPr lang="es-AR" smtClean="0"/>
              <a:t>‹Nº›</a:t>
            </a:fld>
            <a:endParaRPr lang="es-AR"/>
          </a:p>
        </p:txBody>
      </p:sp>
    </p:spTree>
    <p:extLst>
      <p:ext uri="{BB962C8B-B14F-4D97-AF65-F5344CB8AC3E}">
        <p14:creationId xmlns:p14="http://schemas.microsoft.com/office/powerpoint/2010/main" val="88599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AFA98-0F58-244C-98D8-607061CD5D83}"/>
              </a:ext>
            </a:extLst>
          </p:cNvPr>
          <p:cNvSpPr>
            <a:spLocks noGrp="1"/>
          </p:cNvSpPr>
          <p:nvPr>
            <p:ph type="title"/>
          </p:nvPr>
        </p:nvSpPr>
        <p:spPr>
          <a:xfrm>
            <a:off x="682330" y="457200"/>
            <a:ext cx="3194943"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3442DFD5-3D51-2042-9E14-8E78C7F34775}"/>
              </a:ext>
            </a:extLst>
          </p:cNvPr>
          <p:cNvSpPr>
            <a:spLocks noGrp="1"/>
          </p:cNvSpPr>
          <p:nvPr>
            <p:ph type="pic" idx="1"/>
          </p:nvPr>
        </p:nvSpPr>
        <p:spPr>
          <a:xfrm>
            <a:off x="4211353" y="987452"/>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231F46CE-1505-7642-A18A-C4D94D07AB1B}"/>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33AC8E-9D4B-2A4B-88F8-0350B946EE04}"/>
              </a:ext>
            </a:extLst>
          </p:cNvPr>
          <p:cNvSpPr>
            <a:spLocks noGrp="1"/>
          </p:cNvSpPr>
          <p:nvPr>
            <p:ph type="dt" sz="half" idx="10"/>
          </p:nvPr>
        </p:nvSpPr>
        <p:spPr/>
        <p:txBody>
          <a:bodyPr/>
          <a:lstStyle/>
          <a:p>
            <a:fld id="{2DE9623D-92F5-124D-8213-ABD559F71AD0}" type="datetimeFigureOut">
              <a:rPr lang="es-AR" smtClean="0"/>
              <a:t>22/8/23</a:t>
            </a:fld>
            <a:endParaRPr lang="es-AR"/>
          </a:p>
        </p:txBody>
      </p:sp>
      <p:sp>
        <p:nvSpPr>
          <p:cNvPr id="6" name="Marcador de pie de página 5">
            <a:extLst>
              <a:ext uri="{FF2B5EF4-FFF2-40B4-BE49-F238E27FC236}">
                <a16:creationId xmlns:a16="http://schemas.microsoft.com/office/drawing/2014/main" id="{F7AE65EB-8737-174F-A88D-41C986D9A2E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9DE5505A-21CB-2A44-A2C6-F5D6282172A5}"/>
              </a:ext>
            </a:extLst>
          </p:cNvPr>
          <p:cNvSpPr>
            <a:spLocks noGrp="1"/>
          </p:cNvSpPr>
          <p:nvPr>
            <p:ph type="sldNum" sz="quarter" idx="12"/>
          </p:nvPr>
        </p:nvSpPr>
        <p:spPr/>
        <p:txBody>
          <a:bodyPr/>
          <a:lstStyle/>
          <a:p>
            <a:fld id="{2561AC12-92C3-5D46-87B8-AB68DCA4CCB5}" type="slidenum">
              <a:rPr lang="es-AR" smtClean="0"/>
              <a:t>‹Nº›</a:t>
            </a:fld>
            <a:endParaRPr lang="es-AR"/>
          </a:p>
        </p:txBody>
      </p:sp>
    </p:spTree>
    <p:extLst>
      <p:ext uri="{BB962C8B-B14F-4D97-AF65-F5344CB8AC3E}">
        <p14:creationId xmlns:p14="http://schemas.microsoft.com/office/powerpoint/2010/main" val="84981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4541AAC-BF2C-7E4D-8C23-640C9D5569E4}"/>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3AB0E79-077A-9C49-92F4-31E490FBEA79}"/>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FF1317C-7243-1147-A644-2A4EE63EB229}"/>
              </a:ext>
            </a:extLst>
          </p:cNvPr>
          <p:cNvSpPr>
            <a:spLocks noGrp="1"/>
          </p:cNvSpPr>
          <p:nvPr>
            <p:ph type="dt" sz="half" idx="2"/>
          </p:nvPr>
        </p:nvSpPr>
        <p:spPr>
          <a:xfrm>
            <a:off x="681038" y="6356377"/>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9623D-92F5-124D-8213-ABD559F71AD0}" type="datetimeFigureOut">
              <a:rPr lang="es-AR" smtClean="0"/>
              <a:t>22/8/23</a:t>
            </a:fld>
            <a:endParaRPr lang="es-AR"/>
          </a:p>
        </p:txBody>
      </p:sp>
      <p:sp>
        <p:nvSpPr>
          <p:cNvPr id="5" name="Marcador de pie de página 4">
            <a:extLst>
              <a:ext uri="{FF2B5EF4-FFF2-40B4-BE49-F238E27FC236}">
                <a16:creationId xmlns:a16="http://schemas.microsoft.com/office/drawing/2014/main" id="{EFD81560-D82F-B64C-9EF0-3F31EA456F75}"/>
              </a:ext>
            </a:extLst>
          </p:cNvPr>
          <p:cNvSpPr>
            <a:spLocks noGrp="1"/>
          </p:cNvSpPr>
          <p:nvPr>
            <p:ph type="ftr" sz="quarter" idx="3"/>
          </p:nvPr>
        </p:nvSpPr>
        <p:spPr>
          <a:xfrm>
            <a:off x="3281363" y="6356377"/>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A313A5CC-44CE-2C41-B4B5-4E1157399AE3}"/>
              </a:ext>
            </a:extLst>
          </p:cNvPr>
          <p:cNvSpPr>
            <a:spLocks noGrp="1"/>
          </p:cNvSpPr>
          <p:nvPr>
            <p:ph type="sldNum" sz="quarter" idx="4"/>
          </p:nvPr>
        </p:nvSpPr>
        <p:spPr>
          <a:xfrm>
            <a:off x="6996113" y="6356377"/>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1AC12-92C3-5D46-87B8-AB68DCA4CCB5}" type="slidenum">
              <a:rPr lang="es-AR" smtClean="0"/>
              <a:t>‹Nº›</a:t>
            </a:fld>
            <a:endParaRPr lang="es-AR"/>
          </a:p>
        </p:txBody>
      </p:sp>
    </p:spTree>
    <p:extLst>
      <p:ext uri="{BB962C8B-B14F-4D97-AF65-F5344CB8AC3E}">
        <p14:creationId xmlns:p14="http://schemas.microsoft.com/office/powerpoint/2010/main" val="340631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E02E18-9335-3747-9EBA-986E25C15011}"/>
              </a:ext>
            </a:extLst>
          </p:cNvPr>
          <p:cNvSpPr>
            <a:spLocks noGrp="1"/>
          </p:cNvSpPr>
          <p:nvPr>
            <p:ph type="ctrTitle"/>
          </p:nvPr>
        </p:nvSpPr>
        <p:spPr>
          <a:xfrm>
            <a:off x="708555" y="1497266"/>
            <a:ext cx="8488891" cy="892023"/>
          </a:xfrm>
        </p:spPr>
        <p:txBody>
          <a:bodyPr>
            <a:noAutofit/>
          </a:bodyPr>
          <a:lstStyle/>
          <a:p>
            <a:r>
              <a:rPr lang="es-ES" sz="7000" b="1" cap="small" dirty="0">
                <a:solidFill>
                  <a:schemeClr val="bg1">
                    <a:lumMod val="85000"/>
                  </a:schemeClr>
                </a:solidFill>
                <a:latin typeface="Calibri" panose="020F0502020204030204" pitchFamily="34" charset="0"/>
                <a:cs typeface="Calibri" panose="020F0502020204030204" pitchFamily="34" charset="0"/>
              </a:rPr>
              <a:t>TRABAJO INFANTIL CERO</a:t>
            </a:r>
            <a:endParaRPr lang="es-AR" sz="70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776265D-2B1C-244E-83A5-20454E6E8E38}"/>
              </a:ext>
            </a:extLst>
          </p:cNvPr>
          <p:cNvSpPr/>
          <p:nvPr/>
        </p:nvSpPr>
        <p:spPr>
          <a:xfrm>
            <a:off x="0" y="2"/>
            <a:ext cx="9906000" cy="237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A9E64F8D-7685-A34A-BE37-ED8A4BA726D2}"/>
              </a:ext>
            </a:extLst>
          </p:cNvPr>
          <p:cNvSpPr/>
          <p:nvPr/>
        </p:nvSpPr>
        <p:spPr>
          <a:xfrm>
            <a:off x="0" y="6620960"/>
            <a:ext cx="9906000" cy="23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Subtítulo 2">
            <a:extLst>
              <a:ext uri="{FF2B5EF4-FFF2-40B4-BE49-F238E27FC236}">
                <a16:creationId xmlns:a16="http://schemas.microsoft.com/office/drawing/2014/main" id="{5F72BEF5-955A-0B4B-ADAC-817B74C4CD4C}"/>
              </a:ext>
            </a:extLst>
          </p:cNvPr>
          <p:cNvSpPr txBox="1">
            <a:spLocks/>
          </p:cNvSpPr>
          <p:nvPr/>
        </p:nvSpPr>
        <p:spPr>
          <a:xfrm>
            <a:off x="178858" y="2688388"/>
            <a:ext cx="9548283" cy="13099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b="1" dirty="0">
                <a:solidFill>
                  <a:schemeClr val="bg1">
                    <a:lumMod val="85000"/>
                  </a:schemeClr>
                </a:solidFill>
                <a:latin typeface="Calibri" panose="020F0502020204030204" pitchFamily="34" charset="0"/>
                <a:cs typeface="Calibri" panose="020F0502020204030204" pitchFamily="34" charset="0"/>
              </a:rPr>
              <a:t>DRA. SILVANA ANDREA GIMÉNEZ</a:t>
            </a:r>
          </a:p>
          <a:p>
            <a:pPr indent="36000">
              <a:lnSpc>
                <a:spcPct val="100000"/>
              </a:lnSpc>
            </a:pPr>
            <a:r>
              <a:rPr lang="es-ES" sz="1800" dirty="0">
                <a:solidFill>
                  <a:schemeClr val="bg1">
                    <a:lumMod val="85000"/>
                  </a:schemeClr>
                </a:solidFill>
                <a:latin typeface="Calibri" panose="020F0502020204030204" pitchFamily="34" charset="0"/>
                <a:cs typeface="Calibri" panose="020F0502020204030204" pitchFamily="34" charset="0"/>
              </a:rPr>
              <a:t>MINISTRA DE TRABAJO Y EMPLEO</a:t>
            </a:r>
            <a:endParaRPr lang="es-AR" sz="1800" dirty="0">
              <a:solidFill>
                <a:schemeClr val="bg1">
                  <a:lumMod val="85000"/>
                </a:schemeClr>
              </a:solidFill>
              <a:latin typeface="Calibri" panose="020F0502020204030204" pitchFamily="34" charset="0"/>
              <a:cs typeface="Calibri" panose="020F0502020204030204" pitchFamily="34" charset="0"/>
            </a:endParaRPr>
          </a:p>
        </p:txBody>
      </p:sp>
      <p:pic>
        <p:nvPicPr>
          <p:cNvPr id="13" name="Imagen 12">
            <a:extLst>
              <a:ext uri="{FF2B5EF4-FFF2-40B4-BE49-F238E27FC236}">
                <a16:creationId xmlns:a16="http://schemas.microsoft.com/office/drawing/2014/main" id="{E96D9898-3463-4A46-9098-693FEF6C6280}"/>
              </a:ext>
            </a:extLst>
          </p:cNvPr>
          <p:cNvPicPr>
            <a:picLocks noChangeAspect="1"/>
          </p:cNvPicPr>
          <p:nvPr/>
        </p:nvPicPr>
        <p:blipFill>
          <a:blip r:embed="rId2"/>
          <a:stretch>
            <a:fillRect/>
          </a:stretch>
        </p:blipFill>
        <p:spPr>
          <a:xfrm>
            <a:off x="1522746" y="5059258"/>
            <a:ext cx="2638350" cy="1014750"/>
          </a:xfrm>
          <a:prstGeom prst="rect">
            <a:avLst/>
          </a:prstGeom>
        </p:spPr>
      </p:pic>
      <p:sp>
        <p:nvSpPr>
          <p:cNvPr id="15" name="Subtítulo 2">
            <a:extLst>
              <a:ext uri="{FF2B5EF4-FFF2-40B4-BE49-F238E27FC236}">
                <a16:creationId xmlns:a16="http://schemas.microsoft.com/office/drawing/2014/main" id="{0FE0F9DF-803D-8346-99AD-7A2A38DE6834}"/>
              </a:ext>
            </a:extLst>
          </p:cNvPr>
          <p:cNvSpPr txBox="1">
            <a:spLocks/>
          </p:cNvSpPr>
          <p:nvPr/>
        </p:nvSpPr>
        <p:spPr>
          <a:xfrm>
            <a:off x="3699011" y="3494537"/>
            <a:ext cx="2507975" cy="36572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36000">
              <a:lnSpc>
                <a:spcPct val="100000"/>
              </a:lnSpc>
            </a:pPr>
            <a:r>
              <a:rPr lang="es-AR" sz="1800" dirty="0">
                <a:solidFill>
                  <a:schemeClr val="bg1">
                    <a:lumMod val="85000"/>
                  </a:schemeClr>
                </a:solidFill>
                <a:latin typeface="Calibri" panose="020F0502020204030204" pitchFamily="34" charset="0"/>
                <a:cs typeface="Calibri" panose="020F0502020204030204" pitchFamily="34" charset="0"/>
              </a:rPr>
              <a:t>PROVINCIA DE MISIONES</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852" y="4963231"/>
            <a:ext cx="3651821" cy="1201016"/>
          </a:xfrm>
          <a:prstGeom prst="rect">
            <a:avLst/>
          </a:prstGeom>
        </p:spPr>
      </p:pic>
      <p:sp>
        <p:nvSpPr>
          <p:cNvPr id="4" name="CuadroTexto 3">
            <a:extLst>
              <a:ext uri="{FF2B5EF4-FFF2-40B4-BE49-F238E27FC236}">
                <a16:creationId xmlns:a16="http://schemas.microsoft.com/office/drawing/2014/main" id="{2F5C9E63-4C39-0ACD-AA03-9090F3713D58}"/>
              </a:ext>
            </a:extLst>
          </p:cNvPr>
          <p:cNvSpPr txBox="1"/>
          <p:nvPr/>
        </p:nvSpPr>
        <p:spPr>
          <a:xfrm>
            <a:off x="3128624" y="4088617"/>
            <a:ext cx="3648755" cy="923330"/>
          </a:xfrm>
          <a:prstGeom prst="rect">
            <a:avLst/>
          </a:prstGeom>
          <a:noFill/>
        </p:spPr>
        <p:txBody>
          <a:bodyPr wrap="none" rtlCol="0">
            <a:spAutoFit/>
          </a:bodyPr>
          <a:lstStyle/>
          <a:p>
            <a:pPr algn="ctr"/>
            <a:r>
              <a:rPr lang="es-AR" dirty="0">
                <a:solidFill>
                  <a:srgbClr val="002060"/>
                </a:solidFill>
              </a:rPr>
              <a:t>LIC. MARÍA  ANTONELLA PERNIGOTTI</a:t>
            </a:r>
            <a:br>
              <a:rPr lang="es-AR" dirty="0">
                <a:solidFill>
                  <a:srgbClr val="002060"/>
                </a:solidFill>
              </a:rPr>
            </a:br>
            <a:r>
              <a:rPr lang="es-AR" dirty="0">
                <a:solidFill>
                  <a:srgbClr val="002060"/>
                </a:solidFill>
              </a:rPr>
              <a:t>COORDINADORA COPRETI</a:t>
            </a:r>
          </a:p>
          <a:p>
            <a:pPr algn="ctr"/>
            <a:r>
              <a:rPr lang="es-AR" dirty="0">
                <a:solidFill>
                  <a:srgbClr val="002060"/>
                </a:solidFill>
              </a:rPr>
              <a:t>PROVINCIA DE MISIONES</a:t>
            </a:r>
          </a:p>
        </p:txBody>
      </p:sp>
    </p:spTree>
    <p:extLst>
      <p:ext uri="{BB962C8B-B14F-4D97-AF65-F5344CB8AC3E}">
        <p14:creationId xmlns:p14="http://schemas.microsoft.com/office/powerpoint/2010/main" val="379221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AR" sz="2300" b="1" dirty="0">
                <a:solidFill>
                  <a:schemeClr val="bg1"/>
                </a:solidFill>
                <a:latin typeface="Calibri" panose="020F0502020204030204" pitchFamily="34" charset="0"/>
                <a:cs typeface="Calibri" panose="020F0502020204030204" pitchFamily="34" charset="0"/>
              </a:rPr>
              <a:t>MODELO MUNICIPAL JARDÍN AMÉRICA</a:t>
            </a: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627855" y="987452"/>
            <a:ext cx="6598411" cy="4873625"/>
          </a:xfrm>
        </p:spPr>
        <p:txBody>
          <a:bodyPr>
            <a:normAutofit lnSpcReduction="10000"/>
          </a:bodyPr>
          <a:lstStyle/>
          <a:p>
            <a:pPr marL="0" lvl="0" indent="0" algn="just" defTabSz="457200">
              <a:lnSpc>
                <a:spcPct val="100000"/>
              </a:lnSpc>
              <a:spcBef>
                <a:spcPts val="0"/>
              </a:spcBef>
              <a:buNone/>
            </a:pPr>
            <a:r>
              <a:rPr lang="es-MX" sz="2000" b="1" dirty="0">
                <a:solidFill>
                  <a:schemeClr val="tx1">
                    <a:lumMod val="50000"/>
                    <a:lumOff val="50000"/>
                  </a:schemeClr>
                </a:solidFill>
                <a:latin typeface="Calibri" panose="020F0502020204030204" pitchFamily="34" charset="0"/>
                <a:cs typeface="Calibri" panose="020F0502020204030204" pitchFamily="34" charset="0"/>
              </a:rPr>
              <a:t>Se trata de un sistema de articulación de actores y servicios </a:t>
            </a:r>
            <a:r>
              <a:rPr lang="es-MX" sz="2000" dirty="0">
                <a:solidFill>
                  <a:schemeClr val="tx1">
                    <a:lumMod val="50000"/>
                    <a:lumOff val="50000"/>
                  </a:schemeClr>
                </a:solidFill>
                <a:latin typeface="Calibri" panose="020F0502020204030204" pitchFamily="34" charset="0"/>
                <a:cs typeface="Calibri" panose="020F0502020204030204" pitchFamily="34" charset="0"/>
              </a:rPr>
              <a:t>para identificar trabajadores NNyA, movilizar servicios para prevenir y atender las diversas situaciones que enfrentan los NNyA y los llevan a trabajar. El modelo tiene como herramienta central un plan trianual que fue diseñado a partir de un diagnóstico/mapeo comunitario y un protocolo de atención que incluye varios instrumentos.</a:t>
            </a:r>
          </a:p>
          <a:p>
            <a:pPr marL="0" lvl="0" indent="0" algn="just" defTabSz="457200">
              <a:lnSpc>
                <a:spcPct val="100000"/>
              </a:lnSpc>
              <a:spcBef>
                <a:spcPts val="0"/>
              </a:spcBef>
              <a:buNone/>
            </a:pPr>
            <a:endParaRPr lang="es-MX" sz="2000" dirty="0">
              <a:solidFill>
                <a:schemeClr val="tx1">
                  <a:lumMod val="50000"/>
                  <a:lumOff val="50000"/>
                </a:schemeClr>
              </a:solidFill>
              <a:highlight>
                <a:srgbClr val="FFFF00"/>
              </a:highlight>
              <a:latin typeface="Calibri" panose="020F0502020204030204" pitchFamily="34" charset="0"/>
              <a:cs typeface="Calibri" panose="020F0502020204030204" pitchFamily="34" charset="0"/>
            </a:endParaRPr>
          </a:p>
          <a:p>
            <a:pPr marL="0" indent="0" algn="just" defTabSz="457200">
              <a:lnSpc>
                <a:spcPct val="100000"/>
              </a:lnSpc>
              <a:spcBef>
                <a:spcPts val="0"/>
              </a:spcBef>
              <a:buNone/>
            </a:pPr>
            <a:r>
              <a:rPr lang="es-MX" sz="2000" dirty="0">
                <a:solidFill>
                  <a:schemeClr val="tx1">
                    <a:lumMod val="50000"/>
                    <a:lumOff val="50000"/>
                  </a:schemeClr>
                </a:solidFill>
                <a:latin typeface="Calibri" panose="020F0502020204030204" pitchFamily="34" charset="0"/>
                <a:cs typeface="Calibri" panose="020F0502020204030204" pitchFamily="34" charset="0"/>
              </a:rPr>
              <a:t>Fue creada por </a:t>
            </a:r>
            <a:r>
              <a:rPr lang="es-MX" sz="2000" b="1" dirty="0">
                <a:solidFill>
                  <a:schemeClr val="tx1">
                    <a:lumMod val="50000"/>
                    <a:lumOff val="50000"/>
                  </a:schemeClr>
                </a:solidFill>
                <a:latin typeface="Calibri" panose="020F0502020204030204" pitchFamily="34" charset="0"/>
                <a:cs typeface="Calibri" panose="020F0502020204030204" pitchFamily="34" charset="0"/>
              </a:rPr>
              <a:t>impulso de la COPRETI en el 2019</a:t>
            </a:r>
            <a:r>
              <a:rPr lang="es-MX" sz="2000" dirty="0">
                <a:solidFill>
                  <a:schemeClr val="tx1">
                    <a:lumMod val="50000"/>
                    <a:lumOff val="50000"/>
                  </a:schemeClr>
                </a:solidFill>
                <a:latin typeface="Calibri" panose="020F0502020204030204" pitchFamily="34" charset="0"/>
                <a:cs typeface="Calibri" panose="020F0502020204030204" pitchFamily="34" charset="0"/>
              </a:rPr>
              <a:t>, que inicia sus acciones en el marco de este Modelo. La Comisión Municipal está integrada por personas de diversas instituciones: la funcionaria municipal designada como coordinadora del área, referentes de escuelas, comunidades religiosas, director de salud pública de la zona, policías, miembros de la cámara de comercio, responsables de sindicato de tareferos, entre otros, convocados a participar del espacio de modo voluntario.</a:t>
            </a: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marL="0" lvl="0" indent="0" defTabSz="457200">
              <a:lnSpc>
                <a:spcPct val="100000"/>
              </a:lnSpc>
              <a:spcBef>
                <a:spcPts val="0"/>
              </a:spcBef>
              <a:buNone/>
            </a:pPr>
            <a:endParaRPr lang="es-AR" sz="2000" dirty="0">
              <a:solidFill>
                <a:schemeClr val="tx1">
                  <a:lumMod val="50000"/>
                  <a:lumOff val="50000"/>
                </a:schemeClr>
              </a:solidFill>
              <a:highlight>
                <a:srgbClr val="FFFF00"/>
              </a:highlight>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397695643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AR" sz="2300" b="1" dirty="0">
                <a:solidFill>
                  <a:schemeClr val="bg1"/>
                </a:solidFill>
                <a:latin typeface="Calibri" panose="020F0502020204030204" pitchFamily="34" charset="0"/>
                <a:cs typeface="Calibri" panose="020F0502020204030204" pitchFamily="34" charset="0"/>
              </a:rPr>
              <a:t>MODELO MUNICIPAL JARDÍN AMÉRICA</a:t>
            </a: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627855" y="987452"/>
            <a:ext cx="6598411" cy="4873625"/>
          </a:xfrm>
        </p:spPr>
        <p:txBody>
          <a:bodyPr>
            <a:normAutofit/>
          </a:bodyPr>
          <a:lstStyle/>
          <a:p>
            <a:pPr marL="0" lvl="0" indent="0" algn="just" defTabSz="457200">
              <a:lnSpc>
                <a:spcPct val="100000"/>
              </a:lnSpc>
              <a:spcBef>
                <a:spcPts val="0"/>
              </a:spcBef>
              <a:buNone/>
            </a:pPr>
            <a:endParaRPr lang="es-MX" sz="2000" b="1" i="1" dirty="0">
              <a:solidFill>
                <a:schemeClr val="tx1">
                  <a:lumMod val="50000"/>
                  <a:lumOff val="50000"/>
                </a:schemeClr>
              </a:solidFill>
              <a:latin typeface="Calibri" panose="020F0502020204030204" pitchFamily="34" charset="0"/>
              <a:cs typeface="Calibri" panose="020F0502020204030204" pitchFamily="34" charset="0"/>
            </a:endParaRPr>
          </a:p>
          <a:p>
            <a:pPr marL="0" lvl="0" indent="0" algn="just" defTabSz="457200">
              <a:lnSpc>
                <a:spcPct val="100000"/>
              </a:lnSpc>
              <a:spcBef>
                <a:spcPts val="0"/>
              </a:spcBef>
              <a:buNone/>
            </a:pPr>
            <a:endParaRPr lang="es-MX" sz="2000" b="1" i="1" dirty="0">
              <a:solidFill>
                <a:schemeClr val="tx1">
                  <a:lumMod val="50000"/>
                  <a:lumOff val="50000"/>
                </a:schemeClr>
              </a:solidFill>
              <a:latin typeface="Calibri" panose="020F0502020204030204" pitchFamily="34" charset="0"/>
              <a:cs typeface="Calibri" panose="020F0502020204030204" pitchFamily="34" charset="0"/>
            </a:endParaRPr>
          </a:p>
          <a:p>
            <a:pPr marL="0" lvl="0" indent="0" algn="just" defTabSz="457200">
              <a:lnSpc>
                <a:spcPct val="100000"/>
              </a:lnSpc>
              <a:spcBef>
                <a:spcPts val="0"/>
              </a:spcBef>
              <a:buNone/>
            </a:pPr>
            <a:endParaRPr lang="es-MX" sz="2000" dirty="0">
              <a:solidFill>
                <a:schemeClr val="tx1">
                  <a:lumMod val="50000"/>
                  <a:lumOff val="50000"/>
                </a:schemeClr>
              </a:solidFill>
              <a:latin typeface="Calibri" panose="020F0502020204030204" pitchFamily="34" charset="0"/>
              <a:cs typeface="Calibri" panose="020F0502020204030204" pitchFamily="34" charset="0"/>
            </a:endParaRPr>
          </a:p>
          <a:p>
            <a:pPr marL="0" lvl="0" indent="0" algn="just" defTabSz="457200">
              <a:lnSpc>
                <a:spcPct val="100000"/>
              </a:lnSpc>
              <a:spcBef>
                <a:spcPts val="0"/>
              </a:spcBef>
              <a:buNone/>
            </a:pPr>
            <a:r>
              <a:rPr lang="es-MX" sz="2000" dirty="0">
                <a:solidFill>
                  <a:schemeClr val="tx1">
                    <a:lumMod val="50000"/>
                    <a:lumOff val="50000"/>
                  </a:schemeClr>
                </a:solidFill>
                <a:latin typeface="Calibri" panose="020F0502020204030204" pitchFamily="34" charset="0"/>
                <a:cs typeface="Calibri" panose="020F0502020204030204" pitchFamily="34" charset="0"/>
              </a:rPr>
              <a:t>El Modelo involucra un conjunto de actores sociales que deja entrever la búsqueda de sinergias institucionales y sectoriales que supone llevar adelante una tarea de esta magnitud en pos de prevenir el TI y proteger la niñez. Como parte del proceso encarado en el Modelo, para un mejor abordaje de las grandes áreas, la Comisión Municipal se dividió en tres subcomisiones de trabajo desde las cuales se organizan y ejecutan las actividades: 1) sensibilización; 2) atención, educación y cuidado, y 3) sistema de información en red.</a:t>
            </a:r>
            <a:endParaRPr lang="es-AR" sz="2000" dirty="0">
              <a:solidFill>
                <a:schemeClr val="tx1">
                  <a:lumMod val="50000"/>
                  <a:lumOff val="50000"/>
                </a:schemeClr>
              </a:solidFill>
              <a:highlight>
                <a:srgbClr val="FFFF00"/>
              </a:highlight>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358216643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AR" sz="2300" b="1" dirty="0">
                <a:solidFill>
                  <a:schemeClr val="bg1"/>
                </a:solidFill>
                <a:latin typeface="Calibri" panose="020F0502020204030204" pitchFamily="34" charset="0"/>
                <a:cs typeface="Calibri" panose="020F0502020204030204" pitchFamily="34" charset="0"/>
              </a:rPr>
              <a:t>PRODUCTOS</a:t>
            </a:r>
            <a:br>
              <a:rPr lang="es-AR" sz="2300" b="1" dirty="0">
                <a:solidFill>
                  <a:schemeClr val="bg1"/>
                </a:solidFill>
                <a:latin typeface="Calibri" panose="020F0502020204030204" pitchFamily="34" charset="0"/>
                <a:cs typeface="Calibri" panose="020F0502020204030204" pitchFamily="34" charset="0"/>
              </a:rPr>
            </a:br>
            <a:r>
              <a:rPr lang="es-AR" sz="2300" b="1" dirty="0">
                <a:solidFill>
                  <a:schemeClr val="bg1"/>
                </a:solidFill>
                <a:latin typeface="Calibri" panose="020F0502020204030204" pitchFamily="34" charset="0"/>
                <a:cs typeface="Calibri" panose="020F0502020204030204" pitchFamily="34" charset="0"/>
              </a:rPr>
              <a:t>DEL MM </a:t>
            </a:r>
            <a:br>
              <a:rPr lang="es-AR" sz="2300" b="1" dirty="0">
                <a:solidFill>
                  <a:schemeClr val="bg1"/>
                </a:solidFill>
                <a:latin typeface="Calibri" panose="020F0502020204030204" pitchFamily="34" charset="0"/>
                <a:cs typeface="Calibri" panose="020F0502020204030204" pitchFamily="34" charset="0"/>
              </a:rPr>
            </a:br>
            <a:r>
              <a:rPr lang="es-AR" sz="2300" b="1" dirty="0">
                <a:solidFill>
                  <a:schemeClr val="bg1"/>
                </a:solidFill>
                <a:latin typeface="Calibri" panose="020F0502020204030204" pitchFamily="34" charset="0"/>
                <a:cs typeface="Calibri" panose="020F0502020204030204" pitchFamily="34" charset="0"/>
              </a:rPr>
              <a:t>JARDÍN AMÉRICA</a:t>
            </a: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sp>
        <p:nvSpPr>
          <p:cNvPr id="13" name="Marcador de contenido 4">
            <a:extLst>
              <a:ext uri="{FF2B5EF4-FFF2-40B4-BE49-F238E27FC236}">
                <a16:creationId xmlns:a16="http://schemas.microsoft.com/office/drawing/2014/main" id="{6F389075-7216-4D47-834D-DB7DC89DE685}"/>
              </a:ext>
            </a:extLst>
          </p:cNvPr>
          <p:cNvSpPr>
            <a:spLocks noGrp="1"/>
          </p:cNvSpPr>
          <p:nvPr>
            <p:ph idx="1"/>
          </p:nvPr>
        </p:nvSpPr>
        <p:spPr>
          <a:xfrm>
            <a:off x="2627855" y="987452"/>
            <a:ext cx="6598411" cy="4873625"/>
          </a:xfrm>
        </p:spPr>
        <p:txBody>
          <a:bodyPr>
            <a:normAutofit/>
          </a:bodyPr>
          <a:lstStyle/>
          <a:p>
            <a:pPr algn="just"/>
            <a:r>
              <a:rPr lang="es-MX" sz="2000" b="1" dirty="0">
                <a:solidFill>
                  <a:schemeClr val="tx1">
                    <a:lumMod val="50000"/>
                    <a:lumOff val="50000"/>
                  </a:schemeClr>
                </a:solidFill>
                <a:latin typeface="Calibri" panose="020F0502020204030204" pitchFamily="34" charset="0"/>
                <a:cs typeface="Calibri" panose="020F0502020204030204" pitchFamily="34" charset="0"/>
              </a:rPr>
              <a:t>Hoja de ruta: </a:t>
            </a:r>
            <a:r>
              <a:rPr lang="es-MX" sz="2000" dirty="0">
                <a:solidFill>
                  <a:schemeClr val="tx1">
                    <a:lumMod val="50000"/>
                    <a:lumOff val="50000"/>
                  </a:schemeClr>
                </a:solidFill>
                <a:latin typeface="Calibri" panose="020F0502020204030204" pitchFamily="34" charset="0"/>
                <a:cs typeface="Calibri" panose="020F0502020204030204" pitchFamily="34" charset="0"/>
              </a:rPr>
              <a:t>sistematiza el circuito de acción a seguir en caso de que se detecten o sospechen situaciones de NNyA en riesgo de TI y TA no protegido. Este circuito identifica las tareas y competencias según el tipo de actor interviniente.</a:t>
            </a:r>
          </a:p>
          <a:p>
            <a:pPr algn="just"/>
            <a:r>
              <a:rPr lang="es-MX" sz="2000" b="1" dirty="0">
                <a:solidFill>
                  <a:schemeClr val="tx1">
                    <a:lumMod val="50000"/>
                    <a:lumOff val="50000"/>
                  </a:schemeClr>
                </a:solidFill>
                <a:latin typeface="Calibri" panose="020F0502020204030204" pitchFamily="34" charset="0"/>
                <a:cs typeface="Calibri" panose="020F0502020204030204" pitchFamily="34" charset="0"/>
              </a:rPr>
              <a:t>Registro: </a:t>
            </a:r>
            <a:r>
              <a:rPr lang="es-MX" sz="2000" dirty="0">
                <a:solidFill>
                  <a:schemeClr val="tx1">
                    <a:lumMod val="50000"/>
                    <a:lumOff val="50000"/>
                  </a:schemeClr>
                </a:solidFill>
                <a:latin typeface="Calibri" panose="020F0502020204030204" pitchFamily="34" charset="0"/>
                <a:cs typeface="Calibri" panose="020F0502020204030204" pitchFamily="34" charset="0"/>
              </a:rPr>
              <a:t>organiza la información que debe ser registrada en caso de denuncia sobre la vulneración de un derecho de las infancias y adolescencias.</a:t>
            </a:r>
          </a:p>
          <a:p>
            <a:pPr algn="just"/>
            <a:r>
              <a:rPr lang="es-MX" sz="2000" b="1" dirty="0">
                <a:solidFill>
                  <a:schemeClr val="tx1">
                    <a:lumMod val="50000"/>
                    <a:lumOff val="50000"/>
                  </a:schemeClr>
                </a:solidFill>
                <a:latin typeface="Calibri" panose="020F0502020204030204" pitchFamily="34" charset="0"/>
                <a:cs typeface="Calibri" panose="020F0502020204030204" pitchFamily="34" charset="0"/>
              </a:rPr>
              <a:t>Modelo de entrevista: </a:t>
            </a:r>
            <a:r>
              <a:rPr lang="es-MX" sz="2000" dirty="0">
                <a:solidFill>
                  <a:schemeClr val="tx1">
                    <a:lumMod val="50000"/>
                    <a:lumOff val="50000"/>
                  </a:schemeClr>
                </a:solidFill>
                <a:latin typeface="Calibri" panose="020F0502020204030204" pitchFamily="34" charset="0"/>
                <a:cs typeface="Calibri" panose="020F0502020204030204" pitchFamily="34" charset="0"/>
              </a:rPr>
              <a:t>permite elaborar un registro cualitativo del caso identificado.</a:t>
            </a:r>
          </a:p>
          <a:p>
            <a:pPr algn="just"/>
            <a:r>
              <a:rPr lang="es-MX" sz="2000" b="1" dirty="0">
                <a:solidFill>
                  <a:schemeClr val="tx1">
                    <a:lumMod val="50000"/>
                    <a:lumOff val="50000"/>
                  </a:schemeClr>
                </a:solidFill>
                <a:latin typeface="Calibri" panose="020F0502020204030204" pitchFamily="34" charset="0"/>
                <a:cs typeface="Calibri" panose="020F0502020204030204" pitchFamily="34" charset="0"/>
              </a:rPr>
              <a:t>Recursero: </a:t>
            </a:r>
            <a:r>
              <a:rPr lang="es-MX" sz="2000" dirty="0">
                <a:solidFill>
                  <a:schemeClr val="tx1">
                    <a:lumMod val="50000"/>
                    <a:lumOff val="50000"/>
                  </a:schemeClr>
                </a:solidFill>
                <a:latin typeface="Calibri" panose="020F0502020204030204" pitchFamily="34" charset="0"/>
                <a:cs typeface="Calibri" panose="020F0502020204030204" pitchFamily="34" charset="0"/>
              </a:rPr>
              <a:t>caracteriza a las organizaciones sociales en la comunidad e instituciones públicas y privadas y su oferta de actividades/servicios como aliados en la atención y protección de las infancias y adolescencias en materia de salud, educación, violencias, servicios de cuidado, recreativos, entre otros. </a:t>
            </a:r>
          </a:p>
        </p:txBody>
      </p:sp>
      <p:pic>
        <p:nvPicPr>
          <p:cNvPr id="14" name="1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87703791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AR" sz="2300" b="1" dirty="0">
                <a:solidFill>
                  <a:schemeClr val="bg1"/>
                </a:solidFill>
                <a:latin typeface="Calibri" panose="020F0502020204030204" pitchFamily="34" charset="0"/>
                <a:cs typeface="Calibri" panose="020F0502020204030204" pitchFamily="34" charset="0"/>
              </a:rPr>
              <a:t>PRODUCTOS</a:t>
            </a:r>
            <a:br>
              <a:rPr lang="es-AR" sz="2300" b="1" dirty="0">
                <a:solidFill>
                  <a:schemeClr val="bg1"/>
                </a:solidFill>
                <a:latin typeface="Calibri" panose="020F0502020204030204" pitchFamily="34" charset="0"/>
                <a:cs typeface="Calibri" panose="020F0502020204030204" pitchFamily="34" charset="0"/>
              </a:rPr>
            </a:br>
            <a:r>
              <a:rPr lang="es-AR" sz="2300" b="1" dirty="0">
                <a:solidFill>
                  <a:schemeClr val="bg1"/>
                </a:solidFill>
                <a:latin typeface="Calibri" panose="020F0502020204030204" pitchFamily="34" charset="0"/>
                <a:cs typeface="Calibri" panose="020F0502020204030204" pitchFamily="34" charset="0"/>
              </a:rPr>
              <a:t>DEL MM </a:t>
            </a:r>
            <a:br>
              <a:rPr lang="es-AR" sz="2300" b="1" dirty="0">
                <a:solidFill>
                  <a:schemeClr val="bg1"/>
                </a:solidFill>
                <a:latin typeface="Calibri" panose="020F0502020204030204" pitchFamily="34" charset="0"/>
                <a:cs typeface="Calibri" panose="020F0502020204030204" pitchFamily="34" charset="0"/>
              </a:rPr>
            </a:br>
            <a:r>
              <a:rPr lang="es-AR" sz="2300" b="1" dirty="0">
                <a:solidFill>
                  <a:schemeClr val="bg1"/>
                </a:solidFill>
                <a:latin typeface="Calibri" panose="020F0502020204030204" pitchFamily="34" charset="0"/>
                <a:cs typeface="Calibri" panose="020F0502020204030204" pitchFamily="34" charset="0"/>
              </a:rPr>
              <a:t>JARDÍN AMÉRICA</a:t>
            </a: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sp>
        <p:nvSpPr>
          <p:cNvPr id="13" name="Marcador de contenido 4">
            <a:extLst>
              <a:ext uri="{FF2B5EF4-FFF2-40B4-BE49-F238E27FC236}">
                <a16:creationId xmlns:a16="http://schemas.microsoft.com/office/drawing/2014/main" id="{6F389075-7216-4D47-834D-DB7DC89DE685}"/>
              </a:ext>
            </a:extLst>
          </p:cNvPr>
          <p:cNvSpPr>
            <a:spLocks noGrp="1"/>
          </p:cNvSpPr>
          <p:nvPr>
            <p:ph idx="1"/>
          </p:nvPr>
        </p:nvSpPr>
        <p:spPr>
          <a:xfrm>
            <a:off x="2627855" y="987452"/>
            <a:ext cx="6598411" cy="4873625"/>
          </a:xfrm>
        </p:spPr>
        <p:txBody>
          <a:bodyPr>
            <a:normAutofit/>
          </a:bodyPr>
          <a:lstStyle/>
          <a:p>
            <a:pPr marL="0" indent="0" algn="just">
              <a:buNone/>
            </a:pPr>
            <a:r>
              <a:rPr lang="es-MX" sz="2000" b="1" dirty="0">
                <a:solidFill>
                  <a:schemeClr val="tx1">
                    <a:lumMod val="50000"/>
                    <a:lumOff val="50000"/>
                  </a:schemeClr>
                </a:solidFill>
              </a:rPr>
              <a:t>Objetivo de estos productos:</a:t>
            </a:r>
          </a:p>
          <a:p>
            <a:pPr algn="just"/>
            <a:r>
              <a:rPr lang="es-MX" sz="2000" dirty="0">
                <a:solidFill>
                  <a:schemeClr val="tx1">
                    <a:lumMod val="50000"/>
                    <a:lumOff val="50000"/>
                  </a:schemeClr>
                </a:solidFill>
              </a:rPr>
              <a:t> </a:t>
            </a:r>
            <a:r>
              <a:rPr lang="es-MX" sz="2000" b="1" dirty="0">
                <a:solidFill>
                  <a:schemeClr val="tx1">
                    <a:lumMod val="50000"/>
                    <a:lumOff val="50000"/>
                  </a:schemeClr>
                </a:solidFill>
              </a:rPr>
              <a:t>Cuidar y proteger las infancias</a:t>
            </a:r>
            <a:r>
              <a:rPr lang="es-MX" sz="2000" dirty="0">
                <a:solidFill>
                  <a:schemeClr val="tx1">
                    <a:lumMod val="50000"/>
                    <a:lumOff val="50000"/>
                  </a:schemeClr>
                </a:solidFill>
              </a:rPr>
              <a:t> a partir de un abordaje integral que contemple el trabajo conjunto de diversos actores e instituciones.</a:t>
            </a:r>
          </a:p>
          <a:p>
            <a:pPr algn="just"/>
            <a:r>
              <a:rPr lang="es-MX" sz="2000" dirty="0">
                <a:solidFill>
                  <a:schemeClr val="tx1">
                    <a:lumMod val="50000"/>
                    <a:lumOff val="50000"/>
                  </a:schemeClr>
                </a:solidFill>
              </a:rPr>
              <a:t> </a:t>
            </a:r>
            <a:r>
              <a:rPr lang="es-MX" sz="2000" b="1" dirty="0">
                <a:solidFill>
                  <a:schemeClr val="tx1">
                    <a:lumMod val="50000"/>
                    <a:lumOff val="50000"/>
                  </a:schemeClr>
                </a:solidFill>
              </a:rPr>
              <a:t>No re victimizar a los NNyA</a:t>
            </a:r>
            <a:r>
              <a:rPr lang="es-MX" sz="2000" dirty="0">
                <a:solidFill>
                  <a:schemeClr val="tx1">
                    <a:lumMod val="50000"/>
                    <a:lumOff val="50000"/>
                  </a:schemeClr>
                </a:solidFill>
              </a:rPr>
              <a:t> respecto de la situación de vulnerabilidad de la que son parte.</a:t>
            </a:r>
          </a:p>
          <a:p>
            <a:pPr algn="just"/>
            <a:r>
              <a:rPr lang="es-MX" sz="2000" dirty="0">
                <a:solidFill>
                  <a:schemeClr val="tx1">
                    <a:lumMod val="50000"/>
                    <a:lumOff val="50000"/>
                  </a:schemeClr>
                </a:solidFill>
              </a:rPr>
              <a:t> </a:t>
            </a:r>
            <a:r>
              <a:rPr lang="es-MX" sz="2000" b="1" dirty="0">
                <a:solidFill>
                  <a:schemeClr val="tx1">
                    <a:lumMod val="50000"/>
                    <a:lumOff val="50000"/>
                  </a:schemeClr>
                </a:solidFill>
              </a:rPr>
              <a:t>Que los/as funcionarios/as comprendan</a:t>
            </a:r>
            <a:r>
              <a:rPr lang="es-MX" sz="2000" dirty="0">
                <a:solidFill>
                  <a:schemeClr val="tx1">
                    <a:lumMod val="50000"/>
                    <a:lumOff val="50000"/>
                  </a:schemeClr>
                </a:solidFill>
              </a:rPr>
              <a:t> la corresponsabilidad institucional en las situaciones de riesgo de TI y TA no protegido de los NNyA.</a:t>
            </a:r>
          </a:p>
          <a:p>
            <a:pPr algn="just"/>
            <a:r>
              <a:rPr lang="es-MX" sz="2000" dirty="0">
                <a:solidFill>
                  <a:schemeClr val="tx1">
                    <a:lumMod val="50000"/>
                    <a:lumOff val="50000"/>
                  </a:schemeClr>
                </a:solidFill>
              </a:rPr>
              <a:t> </a:t>
            </a:r>
            <a:r>
              <a:rPr lang="es-MX" sz="2000" b="1" dirty="0">
                <a:solidFill>
                  <a:schemeClr val="tx1">
                    <a:lumMod val="50000"/>
                    <a:lumOff val="50000"/>
                  </a:schemeClr>
                </a:solidFill>
              </a:rPr>
              <a:t>La visibilización del Sistema</a:t>
            </a:r>
            <a:r>
              <a:rPr lang="es-MX" sz="2000" dirty="0">
                <a:solidFill>
                  <a:schemeClr val="tx1">
                    <a:lumMod val="50000"/>
                    <a:lumOff val="50000"/>
                  </a:schemeClr>
                </a:solidFill>
              </a:rPr>
              <a:t> de Protección Municipal en los diversos niveles del Estado y entre la comunidad.</a:t>
            </a:r>
          </a:p>
        </p:txBody>
      </p:sp>
      <p:pic>
        <p:nvPicPr>
          <p:cNvPr id="14" name="1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45083604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3197224"/>
            <a:ext cx="1904239" cy="452964"/>
          </a:xfrm>
          <a:noFill/>
        </p:spPr>
        <p:txBody>
          <a:bodyPr>
            <a:noAutofit/>
          </a:bodyPr>
          <a:lstStyle/>
          <a:p>
            <a:pPr algn="ctr"/>
            <a:r>
              <a:rPr lang="es-AR" sz="2300" b="1" dirty="0">
                <a:solidFill>
                  <a:schemeClr val="bg1"/>
                </a:solidFill>
                <a:latin typeface="Calibri" panose="020F0502020204030204" pitchFamily="34" charset="0"/>
                <a:cs typeface="Calibri" panose="020F0502020204030204" pitchFamily="34" charset="0"/>
              </a:rPr>
              <a:t>PROGRAMA DE FORMACION PERMANENTE A LAS COPRETI´S MUNICIPALES</a:t>
            </a:r>
            <a:br>
              <a:rPr lang="es-AR" sz="2300" b="1" dirty="0">
                <a:solidFill>
                  <a:schemeClr val="bg1"/>
                </a:solidFill>
                <a:latin typeface="Calibri" panose="020F0502020204030204" pitchFamily="34" charset="0"/>
                <a:cs typeface="Calibri" panose="020F0502020204030204" pitchFamily="34" charset="0"/>
              </a:rPr>
            </a:br>
            <a:endParaRPr lang="es-AR" sz="2300" b="1" dirty="0">
              <a:solidFill>
                <a:schemeClr val="bg1"/>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sp>
        <p:nvSpPr>
          <p:cNvPr id="13" name="Marcador de contenido 4">
            <a:extLst>
              <a:ext uri="{FF2B5EF4-FFF2-40B4-BE49-F238E27FC236}">
                <a16:creationId xmlns:a16="http://schemas.microsoft.com/office/drawing/2014/main" id="{6F389075-7216-4D47-834D-DB7DC89DE685}"/>
              </a:ext>
            </a:extLst>
          </p:cNvPr>
          <p:cNvSpPr>
            <a:spLocks noGrp="1"/>
          </p:cNvSpPr>
          <p:nvPr>
            <p:ph idx="1"/>
          </p:nvPr>
        </p:nvSpPr>
        <p:spPr>
          <a:xfrm>
            <a:off x="2627855" y="987452"/>
            <a:ext cx="6598411" cy="4873625"/>
          </a:xfrm>
        </p:spPr>
        <p:txBody>
          <a:bodyPr>
            <a:normAutofit/>
          </a:bodyPr>
          <a:lstStyle/>
          <a:p>
            <a:pPr marL="0" indent="0" algn="just">
              <a:buNone/>
            </a:pPr>
            <a:endParaRPr lang="es-AR" sz="2000" dirty="0">
              <a:solidFill>
                <a:schemeClr val="tx1">
                  <a:lumMod val="50000"/>
                  <a:lumOff val="50000"/>
                </a:schemeClr>
              </a:solidFill>
            </a:endParaRPr>
          </a:p>
          <a:p>
            <a:pPr marL="0" indent="0" algn="just">
              <a:buNone/>
            </a:pPr>
            <a:endParaRPr lang="es-AR" sz="2000" dirty="0">
              <a:solidFill>
                <a:schemeClr val="tx1">
                  <a:lumMod val="50000"/>
                  <a:lumOff val="50000"/>
                </a:schemeClr>
              </a:solidFill>
            </a:endParaRPr>
          </a:p>
          <a:p>
            <a:pPr algn="just"/>
            <a:r>
              <a:rPr lang="es-AR" sz="2000" dirty="0">
                <a:solidFill>
                  <a:schemeClr val="tx1">
                    <a:lumMod val="50000"/>
                    <a:lumOff val="50000"/>
                  </a:schemeClr>
                </a:solidFill>
              </a:rPr>
              <a:t>PROGRAMA FEDERAL – PROMOTORES Y PROMOTORAS DE INFANCIAS LIBRES DE TRABAJO INFANTIL </a:t>
            </a:r>
            <a:r>
              <a:rPr lang="es-AR" sz="2000" b="1" dirty="0">
                <a:solidFill>
                  <a:schemeClr val="tx1">
                    <a:lumMod val="50000"/>
                    <a:lumOff val="50000"/>
                  </a:schemeClr>
                </a:solidFill>
              </a:rPr>
              <a:t>(30 REFERENTES MUNICIPALES DE LOS CUALES 10 FUERON BECADOS)</a:t>
            </a:r>
          </a:p>
          <a:p>
            <a:pPr algn="just"/>
            <a:r>
              <a:rPr lang="es-AR" sz="2000" dirty="0">
                <a:solidFill>
                  <a:schemeClr val="tx1">
                    <a:lumMod val="50000"/>
                    <a:lumOff val="50000"/>
                  </a:schemeClr>
                </a:solidFill>
              </a:rPr>
              <a:t>DIPLOMATURA EN ABORDAJES INTEGRALES DEL TRABAJO INFANTIL </a:t>
            </a:r>
            <a:r>
              <a:rPr lang="es-AR" sz="2000" b="1" dirty="0">
                <a:solidFill>
                  <a:schemeClr val="tx1">
                    <a:lumMod val="50000"/>
                    <a:lumOff val="50000"/>
                  </a:schemeClr>
                </a:solidFill>
              </a:rPr>
              <a:t>(20 MUNICIPIOS ALCANZADOS)</a:t>
            </a:r>
          </a:p>
          <a:p>
            <a:pPr algn="just"/>
            <a:r>
              <a:rPr lang="es-AR" sz="2000" dirty="0">
                <a:solidFill>
                  <a:schemeClr val="tx1">
                    <a:lumMod val="50000"/>
                    <a:lumOff val="50000"/>
                  </a:schemeClr>
                </a:solidFill>
              </a:rPr>
              <a:t>PROGRAMA DE FORMACIÓN INTERINSTITUCIONAL PROVINCIAL DE AREAS DE NIÑEZ Y ADOLESCENCIA MUNICPALES EN ABORDAJE AL TRABAJO INFANTIL </a:t>
            </a:r>
            <a:r>
              <a:rPr lang="es-AR" sz="2000" b="1" dirty="0">
                <a:solidFill>
                  <a:schemeClr val="tx1">
                    <a:lumMod val="50000"/>
                    <a:lumOff val="50000"/>
                  </a:schemeClr>
                </a:solidFill>
              </a:rPr>
              <a:t>(40 MUNICIPIOS ALCANZADOS)</a:t>
            </a:r>
          </a:p>
          <a:p>
            <a:pPr marL="0" indent="0">
              <a:buNone/>
            </a:pPr>
            <a:endParaRPr lang="es-MX" sz="2000" dirty="0">
              <a:solidFill>
                <a:schemeClr val="tx1">
                  <a:lumMod val="50000"/>
                  <a:lumOff val="50000"/>
                </a:schemeClr>
              </a:solidFill>
            </a:endParaRPr>
          </a:p>
        </p:txBody>
      </p:sp>
      <p:pic>
        <p:nvPicPr>
          <p:cNvPr id="14" name="1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321491449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3319991"/>
            <a:ext cx="1904239" cy="452964"/>
          </a:xfrm>
          <a:noFill/>
        </p:spPr>
        <p:txBody>
          <a:bodyPr>
            <a:noAutofit/>
          </a:bodyPr>
          <a:lstStyle/>
          <a:p>
            <a:pPr algn="ctr"/>
            <a:r>
              <a:rPr lang="es-AR" sz="2300" b="1" dirty="0">
                <a:solidFill>
                  <a:schemeClr val="bg1"/>
                </a:solidFill>
                <a:latin typeface="Calibri" panose="020F0502020204030204" pitchFamily="34" charset="0"/>
                <a:cs typeface="Calibri" panose="020F0502020204030204" pitchFamily="34" charset="0"/>
              </a:rPr>
              <a:t>Programas de recreación y culturales en articulación con Parque del Conocimiento</a:t>
            </a:r>
            <a:br>
              <a:rPr lang="es-AR" sz="2300" b="1" dirty="0">
                <a:solidFill>
                  <a:schemeClr val="bg1"/>
                </a:solidFill>
                <a:latin typeface="Calibri" panose="020F0502020204030204" pitchFamily="34" charset="0"/>
                <a:cs typeface="Calibri" panose="020F0502020204030204" pitchFamily="34" charset="0"/>
              </a:rPr>
            </a:br>
            <a:br>
              <a:rPr lang="es-AR" sz="2300" b="1" dirty="0">
                <a:solidFill>
                  <a:schemeClr val="bg1"/>
                </a:solidFill>
                <a:latin typeface="Calibri" panose="020F0502020204030204" pitchFamily="34" charset="0"/>
                <a:cs typeface="Calibri" panose="020F0502020204030204" pitchFamily="34" charset="0"/>
              </a:rPr>
            </a:br>
            <a:endParaRPr lang="es-AR" sz="2300" b="1" dirty="0">
              <a:solidFill>
                <a:schemeClr val="bg1"/>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1.png">
            <a:extLst>
              <a:ext uri="{FF2B5EF4-FFF2-40B4-BE49-F238E27FC236}">
                <a16:creationId xmlns:a16="http://schemas.microsoft.com/office/drawing/2014/main" id="{27832645-ECFD-234B-9211-D76D9DE34099}"/>
              </a:ext>
            </a:extLst>
          </p:cNvPr>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l="3036" t="12545" r="2668" b="9777"/>
          <a:stretch/>
        </p:blipFill>
        <p:spPr>
          <a:xfrm>
            <a:off x="173697" y="5941483"/>
            <a:ext cx="2046554" cy="651934"/>
          </a:xfrm>
          <a:prstGeom prst="rect">
            <a:avLst/>
          </a:prstGeom>
          <a:solidFill>
            <a:schemeClr val="accent1">
              <a:alpha val="0"/>
            </a:schemeClr>
          </a:solidFill>
          <a:ln/>
        </p:spPr>
      </p:pic>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5"/>
          <a:stretch>
            <a:fillRect/>
          </a:stretch>
        </p:blipFill>
        <p:spPr>
          <a:xfrm>
            <a:off x="122428" y="3403409"/>
            <a:ext cx="2149095" cy="826575"/>
          </a:xfrm>
          <a:prstGeom prst="rect">
            <a:avLst/>
          </a:prstGeom>
        </p:spPr>
      </p:pic>
      <p:sp>
        <p:nvSpPr>
          <p:cNvPr id="13" name="Marcador de contenido 4">
            <a:extLst>
              <a:ext uri="{FF2B5EF4-FFF2-40B4-BE49-F238E27FC236}">
                <a16:creationId xmlns:a16="http://schemas.microsoft.com/office/drawing/2014/main" id="{6F389075-7216-4D47-834D-DB7DC89DE685}"/>
              </a:ext>
            </a:extLst>
          </p:cNvPr>
          <p:cNvSpPr>
            <a:spLocks noGrp="1"/>
          </p:cNvSpPr>
          <p:nvPr>
            <p:ph idx="1"/>
          </p:nvPr>
        </p:nvSpPr>
        <p:spPr>
          <a:xfrm>
            <a:off x="2627855" y="987452"/>
            <a:ext cx="6598411" cy="4873625"/>
          </a:xfrm>
        </p:spPr>
        <p:txBody>
          <a:bodyPr lIns="90000">
            <a:normAutofit lnSpcReduction="10000"/>
          </a:bodyPr>
          <a:lstStyle/>
          <a:p>
            <a:pPr marL="0" indent="0" algn="just">
              <a:buNone/>
            </a:pPr>
            <a:r>
              <a:rPr lang="es-AR" sz="2400" b="1" dirty="0">
                <a:solidFill>
                  <a:schemeClr val="tx1">
                    <a:lumMod val="50000"/>
                    <a:lumOff val="50000"/>
                  </a:schemeClr>
                </a:solidFill>
              </a:rPr>
              <a:t>Programa Vacacional</a:t>
            </a:r>
            <a:endParaRPr lang="es-AR" sz="2400" dirty="0">
              <a:solidFill>
                <a:schemeClr val="tx1">
                  <a:lumMod val="50000"/>
                  <a:lumOff val="50000"/>
                </a:schemeClr>
              </a:solidFill>
            </a:endParaRPr>
          </a:p>
          <a:p>
            <a:pPr algn="just"/>
            <a:r>
              <a:rPr lang="es-AR" sz="1900" dirty="0">
                <a:solidFill>
                  <a:schemeClr val="tx1">
                    <a:lumMod val="50000"/>
                    <a:lumOff val="50000"/>
                  </a:schemeClr>
                </a:solidFill>
              </a:rPr>
              <a:t>Actividades de promoción y sensibilización en articulación con el Parque del Conocimiento:</a:t>
            </a:r>
          </a:p>
          <a:p>
            <a:pPr algn="just"/>
            <a:r>
              <a:rPr lang="es-AR" sz="1900" dirty="0">
                <a:solidFill>
                  <a:schemeClr val="tx1">
                    <a:lumMod val="50000"/>
                    <a:lumOff val="50000"/>
                  </a:schemeClr>
                </a:solidFill>
              </a:rPr>
              <a:t>Talleres de Títeres, </a:t>
            </a:r>
          </a:p>
          <a:p>
            <a:pPr algn="just"/>
            <a:r>
              <a:rPr lang="es-AR" sz="1900" dirty="0">
                <a:solidFill>
                  <a:schemeClr val="tx1">
                    <a:lumMod val="50000"/>
                    <a:lumOff val="50000"/>
                  </a:schemeClr>
                </a:solidFill>
              </a:rPr>
              <a:t>Talleres de Percusión, </a:t>
            </a:r>
          </a:p>
          <a:p>
            <a:pPr algn="just"/>
            <a:r>
              <a:rPr lang="es-AR" sz="1900" dirty="0">
                <a:solidFill>
                  <a:schemeClr val="tx1">
                    <a:lumMod val="50000"/>
                    <a:lumOff val="50000"/>
                  </a:schemeClr>
                </a:solidFill>
              </a:rPr>
              <a:t>Cuenta Cuentos, </a:t>
            </a:r>
          </a:p>
          <a:p>
            <a:pPr algn="just"/>
            <a:r>
              <a:rPr lang="es-AR" sz="1900" dirty="0">
                <a:solidFill>
                  <a:schemeClr val="tx1">
                    <a:lumMod val="50000"/>
                    <a:lumOff val="50000"/>
                  </a:schemeClr>
                </a:solidFill>
              </a:rPr>
              <a:t>Biblio Móvil, </a:t>
            </a:r>
          </a:p>
          <a:p>
            <a:pPr algn="just"/>
            <a:r>
              <a:rPr lang="es-AR" sz="1900" dirty="0">
                <a:solidFill>
                  <a:schemeClr val="tx1">
                    <a:lumMod val="50000"/>
                    <a:lumOff val="50000"/>
                  </a:schemeClr>
                </a:solidFill>
              </a:rPr>
              <a:t>Juegos Didácticos y Recreativos, </a:t>
            </a:r>
          </a:p>
          <a:p>
            <a:pPr algn="just"/>
            <a:r>
              <a:rPr lang="es-AR" sz="1900" dirty="0">
                <a:solidFill>
                  <a:schemeClr val="tx1">
                    <a:lumMod val="50000"/>
                    <a:lumOff val="50000"/>
                  </a:schemeClr>
                </a:solidFill>
              </a:rPr>
              <a:t>Educación Física, </a:t>
            </a:r>
          </a:p>
          <a:p>
            <a:pPr algn="just"/>
            <a:r>
              <a:rPr lang="es-AR" sz="1900" dirty="0">
                <a:solidFill>
                  <a:schemeClr val="tx1">
                    <a:lumMod val="50000"/>
                    <a:lumOff val="50000"/>
                  </a:schemeClr>
                </a:solidFill>
              </a:rPr>
              <a:t>Obra de Tatro ”Nosotros también”, </a:t>
            </a:r>
          </a:p>
          <a:p>
            <a:pPr algn="just"/>
            <a:r>
              <a:rPr lang="es-AR" sz="1900" dirty="0">
                <a:solidFill>
                  <a:schemeClr val="tx1">
                    <a:lumMod val="50000"/>
                    <a:lumOff val="50000"/>
                  </a:schemeClr>
                </a:solidFill>
              </a:rPr>
              <a:t>Talleres y Asesoramiento Nutricional a cargo de COPRETI, bebidas y panificados para cada evento, </a:t>
            </a:r>
          </a:p>
          <a:p>
            <a:pPr algn="just"/>
            <a:r>
              <a:rPr lang="es-AR" sz="1900" dirty="0">
                <a:solidFill>
                  <a:schemeClr val="tx1">
                    <a:lumMod val="50000"/>
                    <a:lumOff val="50000"/>
                  </a:schemeClr>
                </a:solidFill>
              </a:rPr>
              <a:t>Valoración del estado general de salud articulado con el Ministerio de Salud. </a:t>
            </a:r>
            <a:r>
              <a:rPr lang="es-AR" sz="2000" dirty="0">
                <a:solidFill>
                  <a:schemeClr val="tx1">
                    <a:lumMod val="50000"/>
                    <a:lumOff val="50000"/>
                  </a:schemeClr>
                </a:solidFill>
              </a:rPr>
              <a:t> </a:t>
            </a:r>
          </a:p>
          <a:p>
            <a:pPr marL="0" indent="0">
              <a:buNone/>
            </a:pPr>
            <a:endParaRPr lang="es-AR" sz="2000" dirty="0">
              <a:solidFill>
                <a:schemeClr val="tx1">
                  <a:lumMod val="50000"/>
                  <a:lumOff val="50000"/>
                </a:schemeClr>
              </a:solidFill>
            </a:endParaRPr>
          </a:p>
          <a:p>
            <a:pPr marL="0" indent="0">
              <a:buNone/>
            </a:pPr>
            <a:endParaRPr lang="es-MX" sz="2000" dirty="0">
              <a:solidFill>
                <a:schemeClr val="tx1">
                  <a:lumMod val="50000"/>
                  <a:lumOff val="50000"/>
                </a:schemeClr>
              </a:solidFill>
            </a:endParaRPr>
          </a:p>
        </p:txBody>
      </p:sp>
    </p:spTree>
    <p:extLst>
      <p:ext uri="{BB962C8B-B14F-4D97-AF65-F5344CB8AC3E}">
        <p14:creationId xmlns:p14="http://schemas.microsoft.com/office/powerpoint/2010/main" val="53850220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3319991"/>
            <a:ext cx="1904239" cy="452964"/>
          </a:xfrm>
          <a:noFill/>
        </p:spPr>
        <p:txBody>
          <a:bodyPr>
            <a:noAutofit/>
          </a:bodyPr>
          <a:lstStyle/>
          <a:p>
            <a:pPr algn="ctr"/>
            <a:r>
              <a:rPr lang="es-AR" sz="2300" b="1" dirty="0">
                <a:solidFill>
                  <a:schemeClr val="bg1"/>
                </a:solidFill>
                <a:latin typeface="Calibri" panose="020F0502020204030204" pitchFamily="34" charset="0"/>
                <a:cs typeface="Calibri" panose="020F0502020204030204" pitchFamily="34" charset="0"/>
              </a:rPr>
              <a:t>Programas de recreación y culturales en articulación con Parque del Conocimiento</a:t>
            </a:r>
            <a:br>
              <a:rPr lang="es-AR" sz="2300" b="1" dirty="0">
                <a:solidFill>
                  <a:schemeClr val="bg1"/>
                </a:solidFill>
                <a:latin typeface="Calibri" panose="020F0502020204030204" pitchFamily="34" charset="0"/>
                <a:cs typeface="Calibri" panose="020F0502020204030204" pitchFamily="34" charset="0"/>
              </a:rPr>
            </a:br>
            <a:br>
              <a:rPr lang="es-AR" sz="2300" b="1" dirty="0">
                <a:solidFill>
                  <a:schemeClr val="bg1"/>
                </a:solidFill>
                <a:latin typeface="Calibri" panose="020F0502020204030204" pitchFamily="34" charset="0"/>
                <a:cs typeface="Calibri" panose="020F0502020204030204" pitchFamily="34" charset="0"/>
              </a:rPr>
            </a:br>
            <a:endParaRPr lang="es-AR" sz="2300" b="1" dirty="0">
              <a:solidFill>
                <a:schemeClr val="bg1"/>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1.png">
            <a:extLst>
              <a:ext uri="{FF2B5EF4-FFF2-40B4-BE49-F238E27FC236}">
                <a16:creationId xmlns:a16="http://schemas.microsoft.com/office/drawing/2014/main" id="{27832645-ECFD-234B-9211-D76D9DE34099}"/>
              </a:ext>
            </a:extLst>
          </p:cNvPr>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l="3036" t="12545" r="2668" b="9777"/>
          <a:stretch/>
        </p:blipFill>
        <p:spPr>
          <a:xfrm>
            <a:off x="173697" y="5941483"/>
            <a:ext cx="2046554" cy="651934"/>
          </a:xfrm>
          <a:prstGeom prst="rect">
            <a:avLst/>
          </a:prstGeom>
          <a:solidFill>
            <a:schemeClr val="accent1">
              <a:alpha val="0"/>
            </a:schemeClr>
          </a:solidFill>
          <a:ln/>
        </p:spPr>
      </p:pic>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4"/>
          <a:stretch>
            <a:fillRect/>
          </a:stretch>
        </p:blipFill>
        <p:spPr>
          <a:xfrm>
            <a:off x="122428" y="3403409"/>
            <a:ext cx="2149095" cy="826575"/>
          </a:xfrm>
          <a:prstGeom prst="rect">
            <a:avLst/>
          </a:prstGeom>
        </p:spPr>
      </p:pic>
      <p:sp>
        <p:nvSpPr>
          <p:cNvPr id="13" name="Marcador de contenido 4">
            <a:extLst>
              <a:ext uri="{FF2B5EF4-FFF2-40B4-BE49-F238E27FC236}">
                <a16:creationId xmlns:a16="http://schemas.microsoft.com/office/drawing/2014/main" id="{6F389075-7216-4D47-834D-DB7DC89DE685}"/>
              </a:ext>
            </a:extLst>
          </p:cNvPr>
          <p:cNvSpPr>
            <a:spLocks noGrp="1"/>
          </p:cNvSpPr>
          <p:nvPr>
            <p:ph idx="1"/>
          </p:nvPr>
        </p:nvSpPr>
        <p:spPr>
          <a:xfrm>
            <a:off x="2516376" y="141265"/>
            <a:ext cx="4212846" cy="3951310"/>
          </a:xfrm>
        </p:spPr>
        <p:txBody>
          <a:bodyPr>
            <a:normAutofit/>
          </a:bodyPr>
          <a:lstStyle/>
          <a:p>
            <a:r>
              <a:rPr lang="es-AR" sz="2000" dirty="0">
                <a:solidFill>
                  <a:schemeClr val="tx1">
                    <a:lumMod val="50000"/>
                    <a:lumOff val="50000"/>
                  </a:schemeClr>
                </a:solidFill>
              </a:rPr>
              <a:t>Campaña integral 360º (folletería, banners, placas en redes, reels, etc.)</a:t>
            </a:r>
          </a:p>
          <a:p>
            <a:endParaRPr lang="es-AR" sz="2000" dirty="0">
              <a:solidFill>
                <a:schemeClr val="tx1">
                  <a:lumMod val="50000"/>
                  <a:lumOff val="50000"/>
                </a:schemeClr>
              </a:solidFill>
            </a:endParaRPr>
          </a:p>
          <a:p>
            <a:r>
              <a:rPr lang="es-AR" sz="2000" dirty="0">
                <a:solidFill>
                  <a:schemeClr val="tx1">
                    <a:lumMod val="50000"/>
                    <a:lumOff val="50000"/>
                  </a:schemeClr>
                </a:solidFill>
              </a:rPr>
              <a:t>Spot publicitario (video)</a:t>
            </a:r>
          </a:p>
          <a:p>
            <a:endParaRPr lang="es-AR" sz="2000" dirty="0">
              <a:solidFill>
                <a:schemeClr val="tx1">
                  <a:lumMod val="50000"/>
                  <a:lumOff val="50000"/>
                </a:schemeClr>
              </a:solidFill>
            </a:endParaRPr>
          </a:p>
          <a:p>
            <a:r>
              <a:rPr lang="es-AR" sz="2000" dirty="0">
                <a:solidFill>
                  <a:schemeClr val="tx1">
                    <a:lumMod val="50000"/>
                    <a:lumOff val="50000"/>
                  </a:schemeClr>
                </a:solidFill>
              </a:rPr>
              <a:t>Spot radiales</a:t>
            </a:r>
          </a:p>
          <a:p>
            <a:endParaRPr lang="es-AR" sz="2000" dirty="0">
              <a:solidFill>
                <a:schemeClr val="tx1">
                  <a:lumMod val="50000"/>
                  <a:lumOff val="50000"/>
                </a:schemeClr>
              </a:solidFill>
            </a:endParaRPr>
          </a:p>
          <a:p>
            <a:r>
              <a:rPr lang="es-AR" sz="2000" dirty="0">
                <a:solidFill>
                  <a:schemeClr val="tx1">
                    <a:lumMod val="50000"/>
                    <a:lumOff val="50000"/>
                  </a:schemeClr>
                </a:solidFill>
              </a:rPr>
              <a:t>Ploteo de colectivos</a:t>
            </a:r>
          </a:p>
          <a:p>
            <a:pPr marL="0" indent="0">
              <a:buNone/>
            </a:pPr>
            <a:endParaRPr lang="es-AR" sz="2000" dirty="0">
              <a:solidFill>
                <a:schemeClr val="tx1">
                  <a:lumMod val="50000"/>
                  <a:lumOff val="50000"/>
                </a:schemeClr>
              </a:solidFill>
            </a:endParaRPr>
          </a:p>
          <a:p>
            <a:pPr marL="0" indent="0">
              <a:buNone/>
            </a:pPr>
            <a:endParaRPr lang="es-AR" sz="2000" dirty="0">
              <a:solidFill>
                <a:schemeClr val="tx1">
                  <a:lumMod val="50000"/>
                  <a:lumOff val="50000"/>
                </a:schemeClr>
              </a:solidFill>
            </a:endParaRPr>
          </a:p>
          <a:p>
            <a:pPr marL="0" indent="0">
              <a:buNone/>
            </a:pPr>
            <a:endParaRPr lang="es-MX" sz="2000" dirty="0">
              <a:solidFill>
                <a:schemeClr val="tx1">
                  <a:lumMod val="50000"/>
                  <a:lumOff val="50000"/>
                </a:schemeClr>
              </a:solidFill>
            </a:endParaRPr>
          </a:p>
        </p:txBody>
      </p:sp>
      <p:pic>
        <p:nvPicPr>
          <p:cNvPr id="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1651" y="1596789"/>
            <a:ext cx="2713186" cy="4534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8429" y="4092601"/>
            <a:ext cx="1589115" cy="24913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0039" y="4230003"/>
            <a:ext cx="2295964" cy="23539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76527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3319991"/>
            <a:ext cx="1904239" cy="452964"/>
          </a:xfrm>
          <a:noFill/>
        </p:spPr>
        <p:txBody>
          <a:bodyPr>
            <a:noAutofit/>
          </a:bodyPr>
          <a:lstStyle/>
          <a:p>
            <a:pPr algn="ctr"/>
            <a:r>
              <a:rPr lang="es-AR" sz="2300" b="1" dirty="0">
                <a:solidFill>
                  <a:schemeClr val="bg1"/>
                </a:solidFill>
                <a:latin typeface="Calibri" panose="020F0502020204030204" pitchFamily="34" charset="0"/>
                <a:cs typeface="Calibri" panose="020F0502020204030204" pitchFamily="34" charset="0"/>
              </a:rPr>
              <a:t>Programas de recreación y culturales en articulación con Parque del Conocimiento</a:t>
            </a:r>
            <a:br>
              <a:rPr lang="es-AR" sz="2300" b="1" dirty="0">
                <a:solidFill>
                  <a:schemeClr val="bg1"/>
                </a:solidFill>
                <a:latin typeface="Calibri" panose="020F0502020204030204" pitchFamily="34" charset="0"/>
                <a:cs typeface="Calibri" panose="020F0502020204030204" pitchFamily="34" charset="0"/>
              </a:rPr>
            </a:br>
            <a:br>
              <a:rPr lang="es-AR" sz="2300" b="1" dirty="0">
                <a:solidFill>
                  <a:schemeClr val="bg1"/>
                </a:solidFill>
                <a:latin typeface="Calibri" panose="020F0502020204030204" pitchFamily="34" charset="0"/>
                <a:cs typeface="Calibri" panose="020F0502020204030204" pitchFamily="34" charset="0"/>
              </a:rPr>
            </a:br>
            <a:endParaRPr lang="es-AR" sz="2300" b="1" dirty="0">
              <a:solidFill>
                <a:schemeClr val="bg1"/>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sp>
        <p:nvSpPr>
          <p:cNvPr id="13" name="Marcador de contenido 4">
            <a:extLst>
              <a:ext uri="{FF2B5EF4-FFF2-40B4-BE49-F238E27FC236}">
                <a16:creationId xmlns:a16="http://schemas.microsoft.com/office/drawing/2014/main" id="{6F389075-7216-4D47-834D-DB7DC89DE685}"/>
              </a:ext>
            </a:extLst>
          </p:cNvPr>
          <p:cNvSpPr>
            <a:spLocks noGrp="1"/>
          </p:cNvSpPr>
          <p:nvPr>
            <p:ph idx="1"/>
          </p:nvPr>
        </p:nvSpPr>
        <p:spPr>
          <a:xfrm>
            <a:off x="2516376" y="141292"/>
            <a:ext cx="7389624" cy="2165207"/>
          </a:xfrm>
        </p:spPr>
        <p:txBody>
          <a:bodyPr>
            <a:normAutofit lnSpcReduction="10000"/>
          </a:bodyPr>
          <a:lstStyle/>
          <a:p>
            <a:pPr algn="just"/>
            <a:r>
              <a:rPr lang="es-AR" sz="2000" dirty="0">
                <a:solidFill>
                  <a:schemeClr val="tx1">
                    <a:lumMod val="50000"/>
                    <a:lumOff val="50000"/>
                  </a:schemeClr>
                </a:solidFill>
              </a:rPr>
              <a:t>Protocolo de actuación interinstitucional para el abordaje de casos de trabajo Infantil y trabajo adolescente en la Provincia de Misiones.</a:t>
            </a:r>
          </a:p>
          <a:p>
            <a:pPr algn="just"/>
            <a:endParaRPr lang="es-AR" sz="2000" dirty="0">
              <a:solidFill>
                <a:schemeClr val="tx1">
                  <a:lumMod val="50000"/>
                  <a:lumOff val="50000"/>
                </a:schemeClr>
              </a:solidFill>
            </a:endParaRPr>
          </a:p>
          <a:p>
            <a:pPr algn="just"/>
            <a:r>
              <a:rPr lang="es-AR" sz="2000" dirty="0">
                <a:solidFill>
                  <a:schemeClr val="tx1">
                    <a:lumMod val="50000"/>
                    <a:lumOff val="50000"/>
                  </a:schemeClr>
                </a:solidFill>
              </a:rPr>
              <a:t>Digesto jurídico «Prevención y erradicación del trabajo infantil y protección del trabajo adolescente»  (leyes, normativas, jurisprudencias vigentes)</a:t>
            </a:r>
          </a:p>
          <a:p>
            <a:pPr marL="0" indent="0">
              <a:buNone/>
            </a:pPr>
            <a:endParaRPr lang="es-AR" sz="2000" dirty="0">
              <a:solidFill>
                <a:schemeClr val="tx1">
                  <a:lumMod val="50000"/>
                  <a:lumOff val="50000"/>
                </a:schemeClr>
              </a:solidFill>
            </a:endParaRPr>
          </a:p>
          <a:p>
            <a:pPr marL="0" indent="0">
              <a:buNone/>
            </a:pPr>
            <a:endParaRPr lang="es-AR" sz="2000" dirty="0">
              <a:solidFill>
                <a:schemeClr val="tx1">
                  <a:lumMod val="50000"/>
                  <a:lumOff val="50000"/>
                </a:schemeClr>
              </a:solidFill>
            </a:endParaRPr>
          </a:p>
          <a:p>
            <a:pPr marL="0" indent="0">
              <a:buNone/>
            </a:pPr>
            <a:endParaRPr lang="es-AR" sz="2000" dirty="0">
              <a:solidFill>
                <a:schemeClr val="tx1">
                  <a:lumMod val="50000"/>
                  <a:lumOff val="50000"/>
                </a:schemeClr>
              </a:solidFill>
            </a:endParaRPr>
          </a:p>
          <a:p>
            <a:pPr marL="0" indent="0">
              <a:buNone/>
            </a:pPr>
            <a:endParaRPr lang="es-MX" sz="2000" dirty="0">
              <a:solidFill>
                <a:schemeClr val="tx1">
                  <a:lumMod val="50000"/>
                  <a:lumOff val="50000"/>
                </a:schemeClr>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2008" y="2236247"/>
            <a:ext cx="5569438" cy="389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6639508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3319991"/>
            <a:ext cx="1904239" cy="452964"/>
          </a:xfrm>
          <a:noFill/>
        </p:spPr>
        <p:txBody>
          <a:bodyPr>
            <a:noAutofit/>
          </a:bodyPr>
          <a:lstStyle/>
          <a:p>
            <a:pPr algn="ctr"/>
            <a:r>
              <a:rPr lang="es-AR" sz="2300" b="1" dirty="0">
                <a:solidFill>
                  <a:schemeClr val="bg1"/>
                </a:solidFill>
                <a:latin typeface="Calibri" panose="020F0502020204030204" pitchFamily="34" charset="0"/>
                <a:cs typeface="Calibri" panose="020F0502020204030204" pitchFamily="34" charset="0"/>
              </a:rPr>
              <a:t>Programas de recreación y culturales en articulación con Parque del Conocimiento</a:t>
            </a:r>
            <a:br>
              <a:rPr lang="es-AR" sz="2300" b="1" dirty="0">
                <a:solidFill>
                  <a:schemeClr val="bg1"/>
                </a:solidFill>
                <a:latin typeface="Calibri" panose="020F0502020204030204" pitchFamily="34" charset="0"/>
                <a:cs typeface="Calibri" panose="020F0502020204030204" pitchFamily="34" charset="0"/>
              </a:rPr>
            </a:br>
            <a:br>
              <a:rPr lang="es-AR" sz="2300" b="1" dirty="0">
                <a:solidFill>
                  <a:schemeClr val="bg1"/>
                </a:solidFill>
                <a:latin typeface="Calibri" panose="020F0502020204030204" pitchFamily="34" charset="0"/>
                <a:cs typeface="Calibri" panose="020F0502020204030204" pitchFamily="34" charset="0"/>
              </a:rPr>
            </a:br>
            <a:endParaRPr lang="es-AR" sz="2300" b="1" dirty="0">
              <a:solidFill>
                <a:schemeClr val="bg1"/>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sp>
        <p:nvSpPr>
          <p:cNvPr id="13" name="Marcador de contenido 4">
            <a:extLst>
              <a:ext uri="{FF2B5EF4-FFF2-40B4-BE49-F238E27FC236}">
                <a16:creationId xmlns:a16="http://schemas.microsoft.com/office/drawing/2014/main" id="{6F389075-7216-4D47-834D-DB7DC89DE685}"/>
              </a:ext>
            </a:extLst>
          </p:cNvPr>
          <p:cNvSpPr>
            <a:spLocks noGrp="1"/>
          </p:cNvSpPr>
          <p:nvPr>
            <p:ph idx="1"/>
          </p:nvPr>
        </p:nvSpPr>
        <p:spPr>
          <a:xfrm>
            <a:off x="5748045" y="559707"/>
            <a:ext cx="4212846" cy="1222201"/>
          </a:xfrm>
        </p:spPr>
        <p:txBody>
          <a:bodyPr>
            <a:normAutofit/>
          </a:bodyPr>
          <a:lstStyle/>
          <a:p>
            <a:r>
              <a:rPr lang="es-AR" sz="2000" dirty="0">
                <a:solidFill>
                  <a:schemeClr val="tx1">
                    <a:lumMod val="50000"/>
                    <a:lumOff val="50000"/>
                  </a:schemeClr>
                </a:solidFill>
              </a:rPr>
              <a:t>Guía para coordinadores municipales</a:t>
            </a:r>
          </a:p>
          <a:p>
            <a:r>
              <a:rPr lang="es-AR" sz="2000" dirty="0">
                <a:solidFill>
                  <a:schemeClr val="tx1">
                    <a:lumMod val="50000"/>
                    <a:lumOff val="50000"/>
                  </a:schemeClr>
                </a:solidFill>
              </a:rPr>
              <a:t>Obra de teatro</a:t>
            </a:r>
          </a:p>
          <a:p>
            <a:pPr marL="0" indent="0">
              <a:buNone/>
            </a:pPr>
            <a:endParaRPr lang="es-AR" sz="2000" dirty="0">
              <a:solidFill>
                <a:schemeClr val="tx1">
                  <a:lumMod val="50000"/>
                  <a:lumOff val="50000"/>
                </a:schemeClr>
              </a:solidFill>
            </a:endParaRPr>
          </a:p>
          <a:p>
            <a:pPr marL="0" indent="0">
              <a:buNone/>
            </a:pPr>
            <a:endParaRPr lang="es-AR" sz="2000" dirty="0">
              <a:solidFill>
                <a:schemeClr val="tx1">
                  <a:lumMod val="50000"/>
                  <a:lumOff val="50000"/>
                </a:schemeClr>
              </a:solidFill>
            </a:endParaRPr>
          </a:p>
          <a:p>
            <a:pPr marL="0" indent="0">
              <a:buNone/>
            </a:pPr>
            <a:endParaRPr lang="es-AR" sz="2000" dirty="0">
              <a:solidFill>
                <a:schemeClr val="tx1">
                  <a:lumMod val="50000"/>
                  <a:lumOff val="50000"/>
                </a:schemeClr>
              </a:solidFill>
            </a:endParaRPr>
          </a:p>
          <a:p>
            <a:pPr marL="0" indent="0">
              <a:buNone/>
            </a:pPr>
            <a:endParaRPr lang="es-MX" sz="2000" dirty="0">
              <a:solidFill>
                <a:schemeClr val="tx1">
                  <a:lumMod val="50000"/>
                  <a:lumOff val="50000"/>
                </a:schemeClr>
              </a:solidFill>
            </a:endParaRPr>
          </a:p>
        </p:txBody>
      </p:sp>
      <p:pic>
        <p:nvPicPr>
          <p:cNvPr id="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8516" y="2083675"/>
            <a:ext cx="4215555" cy="389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1555" y="218364"/>
            <a:ext cx="2444576" cy="401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p:cNvSpPr txBox="1"/>
          <p:nvPr/>
        </p:nvSpPr>
        <p:spPr>
          <a:xfrm>
            <a:off x="2468865" y="4690179"/>
            <a:ext cx="3035365" cy="1754326"/>
          </a:xfrm>
          <a:prstGeom prst="rect">
            <a:avLst/>
          </a:prstGeom>
          <a:noFill/>
        </p:spPr>
        <p:txBody>
          <a:bodyPr wrap="square" rtlCol="0">
            <a:spAutoFit/>
          </a:bodyPr>
          <a:lstStyle/>
          <a:p>
            <a:pPr marL="285750" indent="-285750">
              <a:buFont typeface="Arial" panose="020B0604020202020204" pitchFamily="34" charset="0"/>
              <a:buChar char="•"/>
            </a:pPr>
            <a:r>
              <a:rPr lang="es-AR" dirty="0">
                <a:solidFill>
                  <a:schemeClr val="tx1">
                    <a:lumMod val="50000"/>
                    <a:lumOff val="50000"/>
                  </a:schemeClr>
                </a:solidFill>
              </a:rPr>
              <a:t>Navidad feliz</a:t>
            </a:r>
          </a:p>
          <a:p>
            <a:pPr marL="285750" indent="-285750">
              <a:buFont typeface="Arial" panose="020B0604020202020204" pitchFamily="34" charset="0"/>
              <a:buChar char="•"/>
            </a:pPr>
            <a:endParaRPr lang="es-AR" dirty="0">
              <a:solidFill>
                <a:schemeClr val="tx1">
                  <a:lumMod val="50000"/>
                  <a:lumOff val="50000"/>
                </a:schemeClr>
              </a:solidFill>
            </a:endParaRPr>
          </a:p>
          <a:p>
            <a:pPr marL="285750" indent="-285750">
              <a:buFont typeface="Arial" panose="020B0604020202020204" pitchFamily="34" charset="0"/>
              <a:buChar char="•"/>
            </a:pPr>
            <a:r>
              <a:rPr lang="es-AR" dirty="0">
                <a:solidFill>
                  <a:schemeClr val="tx1">
                    <a:lumMod val="50000"/>
                    <a:lumOff val="50000"/>
                  </a:schemeClr>
                </a:solidFill>
              </a:rPr>
              <a:t>Atención Nutricional</a:t>
            </a:r>
          </a:p>
          <a:p>
            <a:pPr marL="285750" indent="-285750">
              <a:buFont typeface="Arial" panose="020B0604020202020204" pitchFamily="34" charset="0"/>
              <a:buChar char="•"/>
            </a:pPr>
            <a:endParaRPr lang="es-AR" dirty="0">
              <a:solidFill>
                <a:schemeClr val="tx1">
                  <a:lumMod val="50000"/>
                  <a:lumOff val="50000"/>
                </a:schemeClr>
              </a:solidFill>
            </a:endParaRPr>
          </a:p>
          <a:p>
            <a:pPr marL="285750" indent="-285750">
              <a:buFont typeface="Arial" panose="020B0604020202020204" pitchFamily="34" charset="0"/>
              <a:buChar char="•"/>
            </a:pPr>
            <a:r>
              <a:rPr lang="es-AR" dirty="0">
                <a:solidFill>
                  <a:schemeClr val="tx1">
                    <a:lumMod val="50000"/>
                    <a:lumOff val="50000"/>
                  </a:schemeClr>
                </a:solidFill>
              </a:rPr>
              <a:t>Capacitaciones municipales</a:t>
            </a:r>
          </a:p>
          <a:p>
            <a:endParaRPr lang="es-AR" dirty="0"/>
          </a:p>
        </p:txBody>
      </p:sp>
      <p:pic>
        <p:nvPicPr>
          <p:cNvPr id="15" name="1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8385400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MX" sz="2400" b="1" dirty="0">
                <a:solidFill>
                  <a:schemeClr val="bg1"/>
                </a:solidFill>
                <a:latin typeface="Calibri" panose="020F0502020204030204" pitchFamily="34" charset="0"/>
                <a:cs typeface="Calibri" panose="020F0502020204030204" pitchFamily="34" charset="0"/>
              </a:rPr>
              <a:t>CONVENIOS</a:t>
            </a:r>
            <a:endParaRPr lang="es-AR" sz="2400" b="1" dirty="0">
              <a:solidFill>
                <a:schemeClr val="bg1"/>
              </a:solidFill>
              <a:latin typeface="Calibri" panose="020F0502020204030204" pitchFamily="34" charset="0"/>
              <a:cs typeface="Calibri" panose="020F0502020204030204" pitchFamily="34" charset="0"/>
            </a:endParaRP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627855" y="987452"/>
            <a:ext cx="6598411" cy="4873625"/>
          </a:xfrm>
        </p:spPr>
        <p:txBody>
          <a:bodyPr>
            <a:normAutofit lnSpcReduction="10000"/>
          </a:bodyPr>
          <a:lstStyle/>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CONVENIO MARCO DE COOPERACIÓN CON LA FUNDACIÓN ARCOR (MARZO 2022)</a:t>
            </a:r>
          </a:p>
          <a:p>
            <a:pPr algn="just"/>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CONVENIO MARCO DE COOPERACIÓN CON LA RED INTERNACIONAL DE EDUCACIÓN PARA EL TRABAJO (OCTUBRE 2021)</a:t>
            </a:r>
          </a:p>
          <a:p>
            <a:pPr algn="just"/>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CONVENIO ASISTENCIA ACADÉMICA ENTRE LA SECRETARÍA DE EDUCACIÓN, COPRETI, LA FACULTAD DE HUMANIDADES Y CIENCIAS SOCIALES DE LA UNAM Y EL CE NTRO DE DESARROLLO Y AUTOGESTIÓN (AGOSTO 2021)</a:t>
            </a:r>
          </a:p>
          <a:p>
            <a:pPr algn="just"/>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CONVENIO MARCO DE COLABORACIÓN ENTRE EL PROGRAMA PLAN DE MEJORA PARA LA EDUCACIÓN TÉCNICA PROFESIONAL Y LA MUNICIPALIDAD DE 9 DE JULIO (MARZO 2021)</a:t>
            </a:r>
          </a:p>
          <a:p>
            <a:pPr marL="0" indent="0">
              <a:buNone/>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210328936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AR" sz="2400" b="1" dirty="0">
                <a:solidFill>
                  <a:schemeClr val="bg1"/>
                </a:solidFill>
                <a:latin typeface="Calibri" panose="020F0502020204030204" pitchFamily="34" charset="0"/>
                <a:cs typeface="Calibri" panose="020F0502020204030204" pitchFamily="34" charset="0"/>
              </a:rPr>
              <a:t>ACERCA DE</a:t>
            </a: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627855" y="987452"/>
            <a:ext cx="6598411" cy="4873625"/>
          </a:xfrm>
        </p:spPr>
        <p:txBody>
          <a:bodyPr>
            <a:normAutofit/>
          </a:bodyPr>
          <a:lstStyle/>
          <a:p>
            <a:pPr marL="0" indent="0" algn="ctr">
              <a:buNone/>
            </a:pPr>
            <a:r>
              <a:rPr lang="es-AR" sz="2000" b="1" u="sng" dirty="0">
                <a:solidFill>
                  <a:schemeClr val="tx1">
                    <a:lumMod val="50000"/>
                    <a:lumOff val="50000"/>
                  </a:schemeClr>
                </a:solidFill>
                <a:latin typeface="Calibri" panose="020F0502020204030204" pitchFamily="34" charset="0"/>
                <a:cs typeface="Calibri" panose="020F0502020204030204" pitchFamily="34" charset="0"/>
              </a:rPr>
              <a:t>Comisión Provincial de Erradicación de Trabajo Infantil</a:t>
            </a:r>
          </a:p>
          <a:p>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r>
              <a:rPr lang="es-AR" sz="2000" b="1" dirty="0">
                <a:solidFill>
                  <a:schemeClr val="tx1">
                    <a:lumMod val="50000"/>
                    <a:lumOff val="50000"/>
                  </a:schemeClr>
                </a:solidFill>
                <a:latin typeface="Calibri" panose="020F0502020204030204" pitchFamily="34" charset="0"/>
                <a:cs typeface="Calibri" panose="020F0502020204030204" pitchFamily="34" charset="0"/>
              </a:rPr>
              <a:t>Creada en el año 2002 </a:t>
            </a:r>
            <a:r>
              <a:rPr lang="es-AR" sz="2000" dirty="0">
                <a:solidFill>
                  <a:schemeClr val="tx1">
                    <a:lumMod val="50000"/>
                    <a:lumOff val="50000"/>
                  </a:schemeClr>
                </a:solidFill>
                <a:latin typeface="Calibri" panose="020F0502020204030204" pitchFamily="34" charset="0"/>
                <a:cs typeface="Calibri" panose="020F0502020204030204" pitchFamily="34" charset="0"/>
              </a:rPr>
              <a:t>por decreto del entonces Gobernador Carlos Rovira N° 1402/02 Diseñó el Programa de Erradicación de Trabajo Infantil (PROETI), estableciendo como línea prioritaria el abordaje de la problemática y el tratamiento en el territorio conformando </a:t>
            </a:r>
            <a:r>
              <a:rPr lang="es-AR" sz="2000" b="1" dirty="0">
                <a:solidFill>
                  <a:schemeClr val="tx1">
                    <a:lumMod val="50000"/>
                    <a:lumOff val="50000"/>
                  </a:schemeClr>
                </a:solidFill>
                <a:latin typeface="Calibri" panose="020F0502020204030204" pitchFamily="34" charset="0"/>
                <a:cs typeface="Calibri" panose="020F0502020204030204" pitchFamily="34" charset="0"/>
              </a:rPr>
              <a:t>mesas de diálogo social en el nivel municipal.</a:t>
            </a:r>
          </a:p>
          <a:p>
            <a:endParaRPr lang="es-AR" sz="20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341055872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MX" sz="2400" b="1" dirty="0">
                <a:solidFill>
                  <a:schemeClr val="bg1"/>
                </a:solidFill>
                <a:latin typeface="Calibri" panose="020F0502020204030204" pitchFamily="34" charset="0"/>
                <a:cs typeface="Calibri" panose="020F0502020204030204" pitchFamily="34" charset="0"/>
              </a:rPr>
              <a:t>CONVENIOS</a:t>
            </a:r>
            <a:endParaRPr lang="es-AR" sz="2400" b="1" dirty="0">
              <a:solidFill>
                <a:schemeClr val="bg1"/>
              </a:solidFill>
              <a:latin typeface="Calibri" panose="020F0502020204030204" pitchFamily="34" charset="0"/>
              <a:cs typeface="Calibri" panose="020F0502020204030204" pitchFamily="34" charset="0"/>
            </a:endParaRP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627855" y="987452"/>
            <a:ext cx="6598411" cy="4873625"/>
          </a:xfrm>
        </p:spPr>
        <p:txBody>
          <a:bodyPr>
            <a:normAutofit/>
          </a:bodyPr>
          <a:lstStyle/>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CONVENIO MARCO DE COLABORACIÓN ENTRE EL PROGRAMA PLAN DE MEJORA PARA LA EDUCACIÓN TÉCNICA PROFESIONAL Y LA MUNICIPALIDAD DE CANDELARIA (MARZO 2021)</a:t>
            </a:r>
          </a:p>
          <a:p>
            <a:pPr algn="just"/>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CONVENIO MARCO INSTITUCIONAL DE COOPERACIÓN ACADÉMICA, ASISTENCIA TÉCNICA Y SOLIDARIDAD MUTUA SUSCRIPTO CON LA UNIVERSIDAD POPULAR DE MISIONES (DICIEMBRE 2020)</a:t>
            </a:r>
          </a:p>
          <a:p>
            <a:pPr algn="just"/>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CONVENIO MARCO DE COLABORACIÓN ENTRE EL PROGRAMA PLAN DE MEJORA PARA LA EDUCACIÓN TÉCNICA PROFESIONAL Y LA MUNICIPALIDAD DE JARDÍN AMÉRICA (AGOSTO 2020)</a:t>
            </a:r>
          </a:p>
          <a:p>
            <a:pPr marL="0" indent="0">
              <a:buNone/>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280690160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ES_tradnl" sz="2400" b="1" dirty="0">
                <a:solidFill>
                  <a:schemeClr val="bg1"/>
                </a:solidFill>
                <a:latin typeface="Calibri" panose="020F0502020204030204" pitchFamily="34" charset="0"/>
                <a:cs typeface="Calibri" panose="020F0502020204030204" pitchFamily="34" charset="0"/>
              </a:rPr>
              <a:t>LEY Nº 26.390</a:t>
            </a:r>
            <a:br>
              <a:rPr lang="es-ES_tradnl" sz="2400" b="1" dirty="0">
                <a:solidFill>
                  <a:schemeClr val="bg1"/>
                </a:solidFill>
                <a:latin typeface="Calibri" panose="020F0502020204030204" pitchFamily="34" charset="0"/>
                <a:cs typeface="Calibri" panose="020F0502020204030204" pitchFamily="34" charset="0"/>
              </a:rPr>
            </a:br>
            <a:r>
              <a:rPr lang="es-ES_tradnl" sz="1600" b="1" dirty="0">
                <a:solidFill>
                  <a:schemeClr val="bg1"/>
                </a:solidFill>
                <a:latin typeface="Calibri" panose="020F0502020204030204" pitchFamily="34" charset="0"/>
                <a:cs typeface="Calibri" panose="020F0502020204030204" pitchFamily="34" charset="0"/>
              </a:rPr>
              <a:t>(2008)</a:t>
            </a:r>
            <a:endParaRPr lang="es-AR" sz="2400" b="1" dirty="0">
              <a:solidFill>
                <a:schemeClr val="bg1"/>
              </a:solidFill>
              <a:latin typeface="Calibri" panose="020F0502020204030204" pitchFamily="34" charset="0"/>
              <a:cs typeface="Calibri" panose="020F0502020204030204" pitchFamily="34" charset="0"/>
            </a:endParaRP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766400" y="2221021"/>
            <a:ext cx="6598411" cy="2415957"/>
          </a:xfrm>
        </p:spPr>
        <p:txBody>
          <a:bodyPr>
            <a:normAutofit/>
          </a:bodyPr>
          <a:lstStyle/>
          <a:p>
            <a:pPr marL="0" indent="0">
              <a:buNone/>
            </a:pPr>
            <a:r>
              <a:rPr lang="es-ES" sz="3600" dirty="0">
                <a:solidFill>
                  <a:schemeClr val="bg2">
                    <a:lumMod val="75000"/>
                  </a:schemeClr>
                </a:solidFill>
              </a:rPr>
              <a:t>Queda </a:t>
            </a:r>
            <a:r>
              <a:rPr lang="es-ES" sz="3600" b="1" dirty="0">
                <a:solidFill>
                  <a:schemeClr val="bg2">
                    <a:lumMod val="75000"/>
                  </a:schemeClr>
                </a:solidFill>
              </a:rPr>
              <a:t>prohibido el trabajo de las personas menores de dieciséis (16) años en todas sus formas</a:t>
            </a:r>
            <a:r>
              <a:rPr lang="es-ES" sz="3600" dirty="0">
                <a:solidFill>
                  <a:schemeClr val="bg2">
                    <a:lumMod val="75000"/>
                  </a:schemeClr>
                </a:solidFill>
              </a:rPr>
              <a:t>.</a:t>
            </a:r>
          </a:p>
          <a:p>
            <a:pPr marL="0" indent="0">
              <a:buNone/>
            </a:pPr>
            <a:endParaRPr lang="es-AR" sz="36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prstClr val="black">
                    <a:lumMod val="50000"/>
                    <a:lumOff val="50000"/>
                  </a:prst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257602792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ES_tradnl" sz="2400" b="1" dirty="0">
                <a:solidFill>
                  <a:schemeClr val="bg1"/>
                </a:solidFill>
                <a:latin typeface="Calibri" panose="020F0502020204030204" pitchFamily="34" charset="0"/>
                <a:cs typeface="Calibri" panose="020F0502020204030204" pitchFamily="34" charset="0"/>
              </a:rPr>
              <a:t>Marco Normativo</a:t>
            </a:r>
            <a:endParaRPr lang="es-AR" sz="2400" b="1" dirty="0">
              <a:solidFill>
                <a:schemeClr val="bg1"/>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prstClr val="black">
                    <a:lumMod val="50000"/>
                    <a:lumOff val="50000"/>
                  </a:prst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7558" y="287957"/>
            <a:ext cx="7037279" cy="6069452"/>
          </a:xfrm>
          <a:prstGeom prst="rect">
            <a:avLst/>
          </a:prstGeom>
        </p:spPr>
      </p:pic>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334787955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ES_tradnl" sz="2400" b="1" dirty="0">
                <a:solidFill>
                  <a:schemeClr val="bg1"/>
                </a:solidFill>
                <a:latin typeface="Calibri" panose="020F0502020204030204" pitchFamily="34" charset="0"/>
                <a:cs typeface="Calibri" panose="020F0502020204030204" pitchFamily="34" charset="0"/>
              </a:rPr>
              <a:t>Marco Normativo</a:t>
            </a:r>
            <a:endParaRPr lang="es-AR" sz="2400" b="1" dirty="0">
              <a:solidFill>
                <a:schemeClr val="bg1"/>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prstClr val="black">
                    <a:lumMod val="50000"/>
                    <a:lumOff val="50000"/>
                  </a:prst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6278" y="152400"/>
            <a:ext cx="6828559" cy="6032591"/>
          </a:xfrm>
          <a:prstGeom prst="rect">
            <a:avLst/>
          </a:prstGeom>
        </p:spPr>
      </p:pic>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334787955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ES_tradnl" sz="2400" b="1" dirty="0">
                <a:solidFill>
                  <a:schemeClr val="bg1"/>
                </a:solidFill>
                <a:latin typeface="Calibri" panose="020F0502020204030204" pitchFamily="34" charset="0"/>
                <a:cs typeface="Calibri" panose="020F0502020204030204" pitchFamily="34" charset="0"/>
              </a:rPr>
              <a:t>Marco Normativo</a:t>
            </a:r>
            <a:endParaRPr lang="es-AR" sz="2400" b="1" dirty="0">
              <a:solidFill>
                <a:schemeClr val="bg1"/>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prstClr val="black">
                    <a:lumMod val="50000"/>
                    <a:lumOff val="50000"/>
                  </a:prst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9214" y="138546"/>
            <a:ext cx="7295950" cy="5992382"/>
          </a:xfrm>
          <a:prstGeom prst="rect">
            <a:avLst/>
          </a:prstGeom>
        </p:spPr>
      </p:pic>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334787955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E02E18-9335-3747-9EBA-986E25C15011}"/>
              </a:ext>
            </a:extLst>
          </p:cNvPr>
          <p:cNvSpPr>
            <a:spLocks noGrp="1"/>
          </p:cNvSpPr>
          <p:nvPr>
            <p:ph type="ctrTitle"/>
          </p:nvPr>
        </p:nvSpPr>
        <p:spPr>
          <a:xfrm>
            <a:off x="1238250" y="2239633"/>
            <a:ext cx="7429500" cy="2387600"/>
          </a:xfrm>
        </p:spPr>
        <p:txBody>
          <a:bodyPr tIns="756000" anchor="ctr">
            <a:normAutofit fontScale="90000"/>
          </a:bodyPr>
          <a:lstStyle/>
          <a:p>
            <a:pPr lvl="0" defTabSz="457200">
              <a:lnSpc>
                <a:spcPct val="100000"/>
              </a:lnSpc>
              <a:spcBef>
                <a:spcPts val="0"/>
              </a:spcBef>
            </a:pPr>
            <a:r>
              <a:rPr lang="es-AR" sz="6700" b="1" dirty="0">
                <a:solidFill>
                  <a:srgbClr val="FFFFFF"/>
                </a:solidFill>
                <a:latin typeface="Calibri" panose="020F0502020204030204" pitchFamily="34" charset="0"/>
                <a:ea typeface="+mn-ea"/>
                <a:cs typeface="Calibri" panose="020F0502020204030204" pitchFamily="34" charset="0"/>
              </a:rPr>
              <a:t>MODELO MISIONERISTA</a:t>
            </a:r>
            <a:br>
              <a:rPr lang="es-AR" sz="5600" b="1" dirty="0">
                <a:solidFill>
                  <a:srgbClr val="FFFFFF"/>
                </a:solidFill>
                <a:latin typeface="Calibri" panose="020F0502020204030204" pitchFamily="34" charset="0"/>
                <a:ea typeface="+mn-ea"/>
                <a:cs typeface="Calibri" panose="020F0502020204030204" pitchFamily="34" charset="0"/>
              </a:rPr>
            </a:br>
            <a:r>
              <a:rPr lang="es-AR" sz="5600" b="1" dirty="0">
                <a:solidFill>
                  <a:srgbClr val="FFFFFF"/>
                </a:solidFill>
                <a:latin typeface="Calibri" panose="020F0502020204030204" pitchFamily="34" charset="0"/>
                <a:ea typeface="+mn-ea"/>
                <a:cs typeface="Calibri" panose="020F0502020204030204" pitchFamily="34" charset="0"/>
              </a:rPr>
              <a:t>POR UNA PROVINCIA </a:t>
            </a:r>
            <a:br>
              <a:rPr lang="es-AR" sz="5600" b="1" dirty="0">
                <a:solidFill>
                  <a:srgbClr val="FFFFFF"/>
                </a:solidFill>
                <a:latin typeface="Calibri" panose="020F0502020204030204" pitchFamily="34" charset="0"/>
                <a:ea typeface="+mn-ea"/>
                <a:cs typeface="Calibri" panose="020F0502020204030204" pitchFamily="34" charset="0"/>
              </a:rPr>
            </a:br>
            <a:r>
              <a:rPr lang="es-AR" sz="5600" b="1" dirty="0">
                <a:solidFill>
                  <a:srgbClr val="FFFFFF"/>
                </a:solidFill>
                <a:latin typeface="Calibri" panose="020F0502020204030204" pitchFamily="34" charset="0"/>
                <a:ea typeface="+mn-ea"/>
                <a:cs typeface="Calibri" panose="020F0502020204030204" pitchFamily="34" charset="0"/>
              </a:rPr>
              <a:t>CON 78 COPRETI´S CONSTITUIDAS</a:t>
            </a:r>
            <a:br>
              <a:rPr lang="es-AR" sz="5600" b="1" dirty="0">
                <a:solidFill>
                  <a:srgbClr val="FFFFFF"/>
                </a:solidFill>
                <a:latin typeface="Calibri" panose="020F0502020204030204" pitchFamily="34" charset="0"/>
                <a:ea typeface="+mn-ea"/>
                <a:cs typeface="Calibri" panose="020F0502020204030204" pitchFamily="34" charset="0"/>
              </a:rPr>
            </a:br>
            <a:r>
              <a:rPr lang="es-AR" sz="5600" b="1" dirty="0">
                <a:solidFill>
                  <a:srgbClr val="FFFFFF"/>
                </a:solidFill>
                <a:latin typeface="Calibri" panose="020F0502020204030204" pitchFamily="34" charset="0"/>
                <a:ea typeface="+mn-ea"/>
                <a:cs typeface="Calibri" panose="020F0502020204030204" pitchFamily="34" charset="0"/>
              </a:rPr>
              <a:t>EN CADA MUNICIPIO.</a:t>
            </a:r>
            <a:br>
              <a:rPr lang="es-AR" sz="5600" b="1" dirty="0">
                <a:solidFill>
                  <a:srgbClr val="FFFFFF"/>
                </a:solidFill>
                <a:latin typeface="Gill Sans MT"/>
                <a:ea typeface="+mn-ea"/>
                <a:cs typeface="+mn-cs"/>
              </a:rPr>
            </a:br>
            <a:br>
              <a:rPr lang="es-AR" dirty="0">
                <a:solidFill>
                  <a:schemeClr val="tx1">
                    <a:lumMod val="50000"/>
                    <a:lumOff val="50000"/>
                  </a:schemeClr>
                </a:solidFill>
                <a:latin typeface="Calibri" panose="020F0502020204030204" pitchFamily="34" charset="0"/>
                <a:cs typeface="Calibri" panose="020F0502020204030204" pitchFamily="34" charset="0"/>
              </a:rPr>
            </a:br>
            <a:endParaRPr lang="es-AR"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776265D-2B1C-244E-83A5-20454E6E8E38}"/>
              </a:ext>
            </a:extLst>
          </p:cNvPr>
          <p:cNvSpPr/>
          <p:nvPr/>
        </p:nvSpPr>
        <p:spPr>
          <a:xfrm>
            <a:off x="0" y="2"/>
            <a:ext cx="9906000" cy="237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A9E64F8D-7685-A34A-BE37-ED8A4BA726D2}"/>
              </a:ext>
            </a:extLst>
          </p:cNvPr>
          <p:cNvSpPr/>
          <p:nvPr/>
        </p:nvSpPr>
        <p:spPr>
          <a:xfrm>
            <a:off x="0" y="6620960"/>
            <a:ext cx="9906000" cy="23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a:extLst>
              <a:ext uri="{FF2B5EF4-FFF2-40B4-BE49-F238E27FC236}">
                <a16:creationId xmlns:a16="http://schemas.microsoft.com/office/drawing/2014/main" id="{B35A15DD-BBA6-6249-B5F1-EBB41D1CB261}"/>
              </a:ext>
            </a:extLst>
          </p:cNvPr>
          <p:cNvPicPr>
            <a:picLocks noChangeAspect="1"/>
          </p:cNvPicPr>
          <p:nvPr/>
        </p:nvPicPr>
        <p:blipFill>
          <a:blip r:embed="rId2"/>
          <a:stretch>
            <a:fillRect/>
          </a:stretch>
        </p:blipFill>
        <p:spPr>
          <a:xfrm>
            <a:off x="1522746" y="5283116"/>
            <a:ext cx="2638350" cy="1014750"/>
          </a:xfrm>
          <a:prstGeom prst="rect">
            <a:avLst/>
          </a:prstGeom>
        </p:spPr>
      </p:pic>
      <p:sp>
        <p:nvSpPr>
          <p:cNvPr id="3" name="Rectángulo 2">
            <a:extLst>
              <a:ext uri="{FF2B5EF4-FFF2-40B4-BE49-F238E27FC236}">
                <a16:creationId xmlns:a16="http://schemas.microsoft.com/office/drawing/2014/main" id="{40A42E9D-C53B-9640-8CE1-3D4E63B59134}"/>
              </a:ext>
            </a:extLst>
          </p:cNvPr>
          <p:cNvSpPr/>
          <p:nvPr/>
        </p:nvSpPr>
        <p:spPr>
          <a:xfrm>
            <a:off x="1787096" y="2239659"/>
            <a:ext cx="6325114"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454" y="5225571"/>
            <a:ext cx="3435402" cy="1129840"/>
          </a:xfrm>
          <a:prstGeom prst="rect">
            <a:avLst/>
          </a:prstGeom>
        </p:spPr>
      </p:pic>
    </p:spTree>
    <p:extLst>
      <p:ext uri="{BB962C8B-B14F-4D97-AF65-F5344CB8AC3E}">
        <p14:creationId xmlns:p14="http://schemas.microsoft.com/office/powerpoint/2010/main" val="302542095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E02E18-9335-3747-9EBA-986E25C15011}"/>
              </a:ext>
            </a:extLst>
          </p:cNvPr>
          <p:cNvSpPr>
            <a:spLocks noGrp="1"/>
          </p:cNvSpPr>
          <p:nvPr>
            <p:ph type="ctrTitle"/>
          </p:nvPr>
        </p:nvSpPr>
        <p:spPr>
          <a:xfrm>
            <a:off x="1238250" y="2070629"/>
            <a:ext cx="7429500" cy="2387600"/>
          </a:xfrm>
        </p:spPr>
        <p:txBody>
          <a:bodyPr tIns="756000" anchor="ctr">
            <a:normAutofit fontScale="90000"/>
          </a:bodyPr>
          <a:lstStyle/>
          <a:p>
            <a:r>
              <a:rPr lang="es-ES" sz="11300" b="1" cap="small" dirty="0">
                <a:solidFill>
                  <a:schemeClr val="bg1">
                    <a:lumMod val="85000"/>
                  </a:schemeClr>
                </a:solidFill>
                <a:latin typeface="Calibri" panose="020F0502020204030204" pitchFamily="34" charset="0"/>
                <a:cs typeface="Calibri" panose="020F0502020204030204" pitchFamily="34" charset="0"/>
              </a:rPr>
              <a:t>GRACIAS</a:t>
            </a:r>
            <a:br>
              <a:rPr lang="es-ES" b="1" cap="small" dirty="0">
                <a:solidFill>
                  <a:schemeClr val="bg1">
                    <a:lumMod val="85000"/>
                  </a:schemeClr>
                </a:solidFill>
                <a:latin typeface="Calibri" panose="020F0502020204030204" pitchFamily="34" charset="0"/>
                <a:cs typeface="Calibri" panose="020F0502020204030204" pitchFamily="34" charset="0"/>
              </a:rPr>
            </a:br>
            <a:r>
              <a:rPr lang="es-ES" sz="5300" b="1" cap="small" dirty="0">
                <a:solidFill>
                  <a:schemeClr val="bg1">
                    <a:lumMod val="85000"/>
                  </a:schemeClr>
                </a:solidFill>
                <a:latin typeface="Calibri" panose="020F0502020204030204" pitchFamily="34" charset="0"/>
                <a:cs typeface="Calibri" panose="020F0502020204030204" pitchFamily="34" charset="0"/>
              </a:rPr>
              <a:t>POR SU ATENCIÓN</a:t>
            </a:r>
            <a:r>
              <a:rPr lang="es-ES" b="1" cap="small" dirty="0">
                <a:solidFill>
                  <a:schemeClr val="tx1">
                    <a:lumMod val="50000"/>
                    <a:lumOff val="50000"/>
                  </a:schemeClr>
                </a:solidFill>
                <a:latin typeface="Calibri" panose="020F0502020204030204" pitchFamily="34" charset="0"/>
                <a:cs typeface="Calibri" panose="020F0502020204030204" pitchFamily="34" charset="0"/>
              </a:rPr>
              <a:t> </a:t>
            </a:r>
            <a:br>
              <a:rPr lang="es-AR" dirty="0">
                <a:solidFill>
                  <a:schemeClr val="tx1">
                    <a:lumMod val="50000"/>
                    <a:lumOff val="50000"/>
                  </a:schemeClr>
                </a:solidFill>
                <a:latin typeface="Calibri" panose="020F0502020204030204" pitchFamily="34" charset="0"/>
                <a:cs typeface="Calibri" panose="020F0502020204030204" pitchFamily="34" charset="0"/>
              </a:rPr>
            </a:br>
            <a:endParaRPr lang="es-AR"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776265D-2B1C-244E-83A5-20454E6E8E38}"/>
              </a:ext>
            </a:extLst>
          </p:cNvPr>
          <p:cNvSpPr/>
          <p:nvPr/>
        </p:nvSpPr>
        <p:spPr>
          <a:xfrm>
            <a:off x="0" y="2"/>
            <a:ext cx="9906000" cy="237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A9E64F8D-7685-A34A-BE37-ED8A4BA726D2}"/>
              </a:ext>
            </a:extLst>
          </p:cNvPr>
          <p:cNvSpPr/>
          <p:nvPr/>
        </p:nvSpPr>
        <p:spPr>
          <a:xfrm>
            <a:off x="0" y="6620960"/>
            <a:ext cx="9906000" cy="23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490" y="5384310"/>
            <a:ext cx="3755019" cy="1234956"/>
          </a:xfrm>
          <a:prstGeom prst="rect">
            <a:avLst/>
          </a:prstGeom>
        </p:spPr>
      </p:pic>
    </p:spTree>
    <p:extLst>
      <p:ext uri="{BB962C8B-B14F-4D97-AF65-F5344CB8AC3E}">
        <p14:creationId xmlns:p14="http://schemas.microsoft.com/office/powerpoint/2010/main" val="6036100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776265D-2B1C-244E-83A5-20454E6E8E38}"/>
              </a:ext>
            </a:extLst>
          </p:cNvPr>
          <p:cNvSpPr/>
          <p:nvPr/>
        </p:nvSpPr>
        <p:spPr>
          <a:xfrm>
            <a:off x="0" y="2"/>
            <a:ext cx="9906000" cy="237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A9E64F8D-7685-A34A-BE37-ED8A4BA726D2}"/>
              </a:ext>
            </a:extLst>
          </p:cNvPr>
          <p:cNvSpPr/>
          <p:nvPr/>
        </p:nvSpPr>
        <p:spPr>
          <a:xfrm>
            <a:off x="0" y="6620960"/>
            <a:ext cx="9906000" cy="23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2" name="Picture 2" descr="Home">
            <a:extLst>
              <a:ext uri="{FF2B5EF4-FFF2-40B4-BE49-F238E27FC236}">
                <a16:creationId xmlns:a16="http://schemas.microsoft.com/office/drawing/2014/main" id="{A2C43BAC-0335-DD45-B054-622D393C21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4757" y="4678444"/>
            <a:ext cx="2272345" cy="142107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2E6F91E0-899A-D04C-8FDE-E4C4C0835278}"/>
              </a:ext>
            </a:extLst>
          </p:cNvPr>
          <p:cNvPicPr>
            <a:picLocks noChangeAspect="1"/>
          </p:cNvPicPr>
          <p:nvPr/>
        </p:nvPicPr>
        <p:blipFill>
          <a:blip r:embed="rId3"/>
          <a:stretch>
            <a:fillRect/>
          </a:stretch>
        </p:blipFill>
        <p:spPr>
          <a:xfrm>
            <a:off x="3623528" y="4690290"/>
            <a:ext cx="1448494" cy="1360529"/>
          </a:xfrm>
          <a:prstGeom prst="rect">
            <a:avLst/>
          </a:prstGeom>
        </p:spPr>
      </p:pic>
      <p:pic>
        <p:nvPicPr>
          <p:cNvPr id="16" name="Imagen 15">
            <a:extLst>
              <a:ext uri="{FF2B5EF4-FFF2-40B4-BE49-F238E27FC236}">
                <a16:creationId xmlns:a16="http://schemas.microsoft.com/office/drawing/2014/main" id="{4CDA4BFA-16FA-A945-852A-CD076DD5A34C}"/>
              </a:ext>
            </a:extLst>
          </p:cNvPr>
          <p:cNvPicPr>
            <a:picLocks noChangeAspect="1"/>
          </p:cNvPicPr>
          <p:nvPr/>
        </p:nvPicPr>
        <p:blipFill>
          <a:blip r:embed="rId4"/>
          <a:stretch>
            <a:fillRect/>
          </a:stretch>
        </p:blipFill>
        <p:spPr>
          <a:xfrm>
            <a:off x="2852836" y="1813516"/>
            <a:ext cx="4200328" cy="1615511"/>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91" y="4761121"/>
            <a:ext cx="4161235" cy="1368553"/>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031810"/>
            <a:ext cx="3387436" cy="67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1806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AR" sz="2400" b="1" dirty="0">
                <a:solidFill>
                  <a:schemeClr val="bg1"/>
                </a:solidFill>
                <a:latin typeface="Calibri" panose="020F0502020204030204" pitchFamily="34" charset="0"/>
                <a:cs typeface="Calibri" panose="020F0502020204030204" pitchFamily="34" charset="0"/>
              </a:rPr>
              <a:t>MISIÓN Y OBJETIVOS GENERALES</a:t>
            </a: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627855" y="987452"/>
            <a:ext cx="6598411" cy="4873625"/>
          </a:xfrm>
        </p:spPr>
        <p:txBody>
          <a:bodyPr>
            <a:normAutofit/>
          </a:bodyPr>
          <a:lstStyle/>
          <a:p>
            <a:pPr marL="0" indent="0">
              <a:buNone/>
            </a:pPr>
            <a:r>
              <a:rPr lang="es-AR" sz="2000" b="1" u="sng" dirty="0">
                <a:solidFill>
                  <a:schemeClr val="tx1">
                    <a:lumMod val="50000"/>
                    <a:lumOff val="50000"/>
                  </a:schemeClr>
                </a:solidFill>
              </a:rPr>
              <a:t>Misión</a:t>
            </a:r>
          </a:p>
          <a:p>
            <a:pPr algn="just">
              <a:buFont typeface="Wingdings" panose="05000000000000000000" pitchFamily="2" charset="2"/>
              <a:buChar char="ü"/>
            </a:pPr>
            <a:r>
              <a:rPr lang="es-AR" sz="2000" dirty="0">
                <a:solidFill>
                  <a:schemeClr val="tx1">
                    <a:lumMod val="50000"/>
                    <a:lumOff val="50000"/>
                  </a:schemeClr>
                </a:solidFill>
              </a:rPr>
              <a:t>Fortalecer, coordinar, evaluar, articular y dar seguimiento a los esfuerzos a favor de la prevención y erradicación real efectiva del Trabajo Infantil y protección del trabajo adolescente (programas, proyectos y acciones de nivel gubernamental y no gubernamental).</a:t>
            </a:r>
          </a:p>
          <a:p>
            <a:pPr>
              <a:buFont typeface="Wingdings" panose="05000000000000000000" pitchFamily="2" charset="2"/>
              <a:buChar char="ü"/>
            </a:pPr>
            <a:endParaRPr lang="es-AR" sz="2000" dirty="0">
              <a:solidFill>
                <a:schemeClr val="tx1">
                  <a:lumMod val="50000"/>
                  <a:lumOff val="50000"/>
                </a:schemeClr>
              </a:solidFill>
            </a:endParaRPr>
          </a:p>
          <a:p>
            <a:pPr marL="0" indent="0">
              <a:buNone/>
            </a:pPr>
            <a:r>
              <a:rPr lang="es-AR" sz="2000" b="1" u="sng" dirty="0">
                <a:solidFill>
                  <a:schemeClr val="tx1">
                    <a:lumMod val="50000"/>
                    <a:lumOff val="50000"/>
                  </a:schemeClr>
                </a:solidFill>
              </a:rPr>
              <a:t>Objetivos Generales</a:t>
            </a:r>
          </a:p>
          <a:p>
            <a:pPr algn="just">
              <a:buFont typeface="Wingdings" panose="05000000000000000000" pitchFamily="2" charset="2"/>
              <a:buChar char="ü"/>
            </a:pPr>
            <a:r>
              <a:rPr lang="es-AR" sz="2000" dirty="0">
                <a:solidFill>
                  <a:schemeClr val="tx1">
                    <a:lumMod val="50000"/>
                    <a:lumOff val="50000"/>
                  </a:schemeClr>
                </a:solidFill>
              </a:rPr>
              <a:t> Prevenir y erradicar el trabajo infantil</a:t>
            </a:r>
          </a:p>
          <a:p>
            <a:pPr algn="just">
              <a:buFont typeface="Wingdings" panose="05000000000000000000" pitchFamily="2" charset="2"/>
              <a:buChar char="ü"/>
            </a:pPr>
            <a:r>
              <a:rPr lang="es-AR" sz="2000" dirty="0">
                <a:solidFill>
                  <a:schemeClr val="tx1">
                    <a:lumMod val="50000"/>
                    <a:lumOff val="50000"/>
                  </a:schemeClr>
                </a:solidFill>
              </a:rPr>
              <a:t> Proteger el trabajo adolescente</a:t>
            </a: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25053124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AR" sz="2400" b="1" dirty="0">
                <a:solidFill>
                  <a:schemeClr val="bg1"/>
                </a:solidFill>
                <a:latin typeface="Calibri" panose="020F0502020204030204" pitchFamily="34" charset="0"/>
                <a:cs typeface="Calibri" panose="020F0502020204030204" pitchFamily="34" charset="0"/>
              </a:rPr>
              <a:t>FUNCIONES</a:t>
            </a: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627855" y="987452"/>
            <a:ext cx="6598411" cy="4873625"/>
          </a:xfrm>
        </p:spPr>
        <p:txBody>
          <a:bodyPr>
            <a:normAutofit/>
          </a:bodyPr>
          <a:lstStyle/>
          <a:p>
            <a:pPr algn="just">
              <a:buFont typeface="Wingdings" panose="05000000000000000000" pitchFamily="2" charset="2"/>
              <a:buChar char="ü"/>
            </a:pPr>
            <a:r>
              <a:rPr lang="es-AR" sz="2000" dirty="0">
                <a:solidFill>
                  <a:schemeClr val="tx1">
                    <a:lumMod val="50000"/>
                    <a:lumOff val="50000"/>
                  </a:schemeClr>
                </a:solidFill>
                <a:latin typeface="Calibri" panose="020F0502020204030204" pitchFamily="34" charset="0"/>
                <a:cs typeface="Calibri" panose="020F0502020204030204" pitchFamily="34" charset="0"/>
              </a:rPr>
              <a:t>Convocatoria de adhesión a organismos gubernamentales o no gubernamentales de todas las localidades bajo la metodología de Comisiones Municipales, coordinadas por cada Intendencia; en el Marco de la COPRETI Provincial.</a:t>
            </a:r>
          </a:p>
          <a:p>
            <a:pPr algn="just">
              <a:buFont typeface="Wingdings" panose="05000000000000000000" pitchFamily="2" charset="2"/>
              <a:buChar char="ü"/>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s-AR" sz="2000" dirty="0">
                <a:solidFill>
                  <a:schemeClr val="tx1">
                    <a:lumMod val="50000"/>
                    <a:lumOff val="50000"/>
                  </a:schemeClr>
                </a:solidFill>
                <a:latin typeface="Calibri" panose="020F0502020204030204" pitchFamily="34" charset="0"/>
                <a:cs typeface="Calibri" panose="020F0502020204030204" pitchFamily="34" charset="0"/>
              </a:rPr>
              <a:t>Coordinación e implementación de actividades con organismos de gobierno y actores sociales. </a:t>
            </a:r>
          </a:p>
          <a:p>
            <a:pPr algn="just">
              <a:buFont typeface="Wingdings" panose="05000000000000000000" pitchFamily="2" charset="2"/>
              <a:buChar char="ü"/>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s-AR" sz="2000" dirty="0">
                <a:solidFill>
                  <a:schemeClr val="tx1">
                    <a:lumMod val="50000"/>
                    <a:lumOff val="50000"/>
                  </a:schemeClr>
                </a:solidFill>
                <a:latin typeface="Calibri" panose="020F0502020204030204" pitchFamily="34" charset="0"/>
                <a:cs typeface="Calibri" panose="020F0502020204030204" pitchFamily="34" charset="0"/>
              </a:rPr>
              <a:t>Asesoramiento legal local y provincial.</a:t>
            </a:r>
          </a:p>
          <a:p>
            <a:pPr algn="just">
              <a:buFont typeface="Wingdings" panose="05000000000000000000" pitchFamily="2" charset="2"/>
              <a:buChar char="ü"/>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s-AR" sz="2000" dirty="0">
                <a:solidFill>
                  <a:schemeClr val="tx1">
                    <a:lumMod val="50000"/>
                    <a:lumOff val="50000"/>
                  </a:schemeClr>
                </a:solidFill>
                <a:latin typeface="Calibri" panose="020F0502020204030204" pitchFamily="34" charset="0"/>
                <a:cs typeface="Calibri" panose="020F0502020204030204" pitchFamily="34" charset="0"/>
              </a:rPr>
              <a:t>Diseño y/o coordinación de estudios y registros que aporten un mayor conocimiento sobre la magnitud, modalidades y características del Trabajo Infantil y protección del trabajo Adolescente.</a:t>
            </a:r>
          </a:p>
          <a:p>
            <a:pPr>
              <a:buFont typeface="Wingdings" panose="05000000000000000000" pitchFamily="2" charset="2"/>
              <a:buChar char="ü"/>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16048985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AR" sz="2400" b="1" dirty="0">
                <a:solidFill>
                  <a:schemeClr val="bg1"/>
                </a:solidFill>
                <a:latin typeface="Calibri" panose="020F0502020204030204" pitchFamily="34" charset="0"/>
                <a:cs typeface="Calibri" panose="020F0502020204030204" pitchFamily="34" charset="0"/>
              </a:rPr>
              <a:t>FUNCIONES</a:t>
            </a: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627855" y="987452"/>
            <a:ext cx="6598411" cy="4873625"/>
          </a:xfrm>
        </p:spPr>
        <p:txBody>
          <a:bodyPr>
            <a:normAutofit fontScale="85000" lnSpcReduction="20000"/>
          </a:bodyPr>
          <a:lstStyle/>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Brindar capacitaciones y generar actividades de concientización dirigidas a: </a:t>
            </a:r>
          </a:p>
          <a:p>
            <a:pPr marL="0" indent="0" algn="just">
              <a:buNone/>
            </a:pPr>
            <a:r>
              <a:rPr lang="es-AR" sz="2000" dirty="0">
                <a:solidFill>
                  <a:schemeClr val="tx1">
                    <a:lumMod val="50000"/>
                    <a:lumOff val="50000"/>
                  </a:schemeClr>
                </a:solidFill>
                <a:latin typeface="Calibri" panose="020F0502020204030204" pitchFamily="34" charset="0"/>
                <a:cs typeface="Calibri" panose="020F0502020204030204" pitchFamily="34" charset="0"/>
              </a:rPr>
              <a:t>	 Organismos integrantes de la Comisión Provincial); </a:t>
            </a:r>
          </a:p>
          <a:p>
            <a:pPr marL="0" indent="0" algn="just">
              <a:buNone/>
            </a:pPr>
            <a:r>
              <a:rPr lang="es-AR" sz="2000" dirty="0">
                <a:solidFill>
                  <a:schemeClr val="tx1">
                    <a:lumMod val="50000"/>
                    <a:lumOff val="50000"/>
                  </a:schemeClr>
                </a:solidFill>
                <a:latin typeface="Calibri" panose="020F0502020204030204" pitchFamily="34" charset="0"/>
                <a:cs typeface="Calibri" panose="020F0502020204030204" pitchFamily="34" charset="0"/>
              </a:rPr>
              <a:t>	 Profesionales y técnicos relacionados con la       </a:t>
            </a:r>
          </a:p>
          <a:p>
            <a:pPr marL="0" indent="0" algn="just">
              <a:buNone/>
            </a:pPr>
            <a:r>
              <a:rPr lang="es-AR" sz="2000" dirty="0">
                <a:solidFill>
                  <a:schemeClr val="tx1">
                    <a:lumMod val="50000"/>
                    <a:lumOff val="50000"/>
                  </a:schemeClr>
                </a:solidFill>
                <a:latin typeface="Calibri" panose="020F0502020204030204" pitchFamily="34" charset="0"/>
                <a:cs typeface="Calibri" panose="020F0502020204030204" pitchFamily="34" charset="0"/>
              </a:rPr>
              <a:t>                  temática;</a:t>
            </a:r>
          </a:p>
          <a:p>
            <a:pPr marL="0" indent="0" algn="just">
              <a:buNone/>
            </a:pPr>
            <a:r>
              <a:rPr lang="es-AR" sz="2000" dirty="0">
                <a:solidFill>
                  <a:schemeClr val="tx1">
                    <a:lumMod val="50000"/>
                    <a:lumOff val="50000"/>
                  </a:schemeClr>
                </a:solidFill>
                <a:latin typeface="Calibri" panose="020F0502020204030204" pitchFamily="34" charset="0"/>
                <a:cs typeface="Calibri" panose="020F0502020204030204" pitchFamily="34" charset="0"/>
              </a:rPr>
              <a:t>	 Inspectores de Trabajo; </a:t>
            </a:r>
          </a:p>
          <a:p>
            <a:pPr marL="0" indent="0" algn="just">
              <a:buNone/>
            </a:pPr>
            <a:r>
              <a:rPr lang="es-AR" sz="2000" dirty="0">
                <a:solidFill>
                  <a:schemeClr val="tx1">
                    <a:lumMod val="50000"/>
                    <a:lumOff val="50000"/>
                  </a:schemeClr>
                </a:solidFill>
                <a:latin typeface="Calibri" panose="020F0502020204030204" pitchFamily="34" charset="0"/>
                <a:cs typeface="Calibri" panose="020F0502020204030204" pitchFamily="34" charset="0"/>
              </a:rPr>
              <a:t>	 Empleadores;</a:t>
            </a:r>
          </a:p>
          <a:p>
            <a:pPr marL="0" indent="0" algn="just">
              <a:buNone/>
            </a:pPr>
            <a:r>
              <a:rPr lang="es-AR" sz="2000" dirty="0">
                <a:solidFill>
                  <a:schemeClr val="tx1">
                    <a:lumMod val="50000"/>
                    <a:lumOff val="50000"/>
                  </a:schemeClr>
                </a:solidFill>
                <a:latin typeface="Calibri" panose="020F0502020204030204" pitchFamily="34" charset="0"/>
                <a:cs typeface="Calibri" panose="020F0502020204030204" pitchFamily="34" charset="0"/>
              </a:rPr>
              <a:t>	 Población en general (niños, niñas y adolescentes, </a:t>
            </a:r>
          </a:p>
          <a:p>
            <a:pPr marL="0" indent="0" algn="just">
              <a:buNone/>
            </a:pPr>
            <a:r>
              <a:rPr lang="es-AR" sz="2000" dirty="0">
                <a:solidFill>
                  <a:schemeClr val="tx1">
                    <a:lumMod val="50000"/>
                    <a:lumOff val="50000"/>
                  </a:schemeClr>
                </a:solidFill>
                <a:latin typeface="Calibri" panose="020F0502020204030204" pitchFamily="34" charset="0"/>
                <a:cs typeface="Calibri" panose="020F0502020204030204" pitchFamily="34" charset="0"/>
              </a:rPr>
              <a:t>                  padres y distintos estamentos de la sociedad);</a:t>
            </a:r>
          </a:p>
          <a:p>
            <a:pPr algn="just"/>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s-AR" sz="2000" dirty="0">
                <a:solidFill>
                  <a:schemeClr val="tx1">
                    <a:lumMod val="50000"/>
                    <a:lumOff val="50000"/>
                  </a:schemeClr>
                </a:solidFill>
                <a:latin typeface="Calibri" panose="020F0502020204030204" pitchFamily="34" charset="0"/>
                <a:cs typeface="Calibri" panose="020F0502020204030204" pitchFamily="34" charset="0"/>
              </a:rPr>
              <a:t>Evaluación: Permanente y continua relacionada a el funcionamiento interno de la Comisión y extensiva a cada actividad y/o proyecto en ejecución.</a:t>
            </a:r>
          </a:p>
          <a:p>
            <a:pPr algn="just">
              <a:buFont typeface="Wingdings" panose="05000000000000000000" pitchFamily="2" charset="2"/>
              <a:buChar char="ü"/>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s-AR" sz="2000" dirty="0">
                <a:solidFill>
                  <a:schemeClr val="tx1">
                    <a:lumMod val="50000"/>
                    <a:lumOff val="50000"/>
                  </a:schemeClr>
                </a:solidFill>
                <a:latin typeface="Calibri" panose="020F0502020204030204" pitchFamily="34" charset="0"/>
                <a:cs typeface="Calibri" panose="020F0502020204030204" pitchFamily="34" charset="0"/>
              </a:rPr>
              <a:t>Elaboración y distribución de material gráfico en eventos afines a la temática, publicación de actividades, proyectos, artículos de prensa, spot televisivo, entrevistas radiales, Página Web.</a:t>
            </a:r>
          </a:p>
          <a:p>
            <a:endParaRPr lang="es-AR" sz="20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316754967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AR" sz="2400" b="1" dirty="0">
                <a:solidFill>
                  <a:schemeClr val="bg1"/>
                </a:solidFill>
                <a:latin typeface="Calibri" panose="020F0502020204030204" pitchFamily="34" charset="0"/>
                <a:cs typeface="Calibri" panose="020F0502020204030204" pitchFamily="34" charset="0"/>
              </a:rPr>
              <a:t>FUNCIONES</a:t>
            </a: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627855" y="987452"/>
            <a:ext cx="6598411" cy="4873625"/>
          </a:xfrm>
        </p:spPr>
        <p:txBody>
          <a:bodyPr>
            <a:normAutofit fontScale="92500" lnSpcReduction="20000"/>
          </a:bodyPr>
          <a:lstStyle/>
          <a:p>
            <a:pPr algn="just">
              <a:buFont typeface="Wingdings" panose="05000000000000000000" pitchFamily="2" charset="2"/>
              <a:buChar char="ü"/>
            </a:pPr>
            <a:r>
              <a:rPr lang="es-AR" sz="2000" dirty="0">
                <a:solidFill>
                  <a:schemeClr val="tx1">
                    <a:lumMod val="50000"/>
                    <a:lumOff val="50000"/>
                  </a:schemeClr>
                </a:solidFill>
                <a:latin typeface="Calibri" panose="020F0502020204030204" pitchFamily="34" charset="0"/>
                <a:cs typeface="Calibri" panose="020F0502020204030204" pitchFamily="34" charset="0"/>
              </a:rPr>
              <a:t>Crear redes solidarias y una red de contención. </a:t>
            </a:r>
          </a:p>
          <a:p>
            <a:pPr algn="just">
              <a:buFont typeface="Wingdings" panose="05000000000000000000" pitchFamily="2" charset="2"/>
              <a:buChar char="ü"/>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s-AR" sz="2000" dirty="0">
                <a:solidFill>
                  <a:schemeClr val="tx1">
                    <a:lumMod val="50000"/>
                    <a:lumOff val="50000"/>
                  </a:schemeClr>
                </a:solidFill>
                <a:latin typeface="Calibri" panose="020F0502020204030204" pitchFamily="34" charset="0"/>
                <a:cs typeface="Calibri" panose="020F0502020204030204" pitchFamily="34" charset="0"/>
              </a:rPr>
              <a:t>Generación de registros de:</a:t>
            </a:r>
          </a:p>
          <a:p>
            <a:pPr marL="0" indent="0" algn="just">
              <a:buNone/>
            </a:pPr>
            <a:r>
              <a:rPr lang="es-AR" sz="2000" dirty="0">
                <a:solidFill>
                  <a:schemeClr val="tx1">
                    <a:lumMod val="50000"/>
                    <a:lumOff val="50000"/>
                  </a:schemeClr>
                </a:solidFill>
                <a:latin typeface="Calibri" panose="020F0502020204030204" pitchFamily="34" charset="0"/>
                <a:cs typeface="Calibri" panose="020F0502020204030204" pitchFamily="34" charset="0"/>
              </a:rPr>
              <a:t>	-Organizaciones adherentes.</a:t>
            </a:r>
          </a:p>
          <a:p>
            <a:pPr marL="0" indent="0" algn="just">
              <a:buNone/>
            </a:pPr>
            <a:r>
              <a:rPr lang="es-AR" sz="2000" dirty="0">
                <a:solidFill>
                  <a:schemeClr val="tx1">
                    <a:lumMod val="50000"/>
                    <a:lumOff val="50000"/>
                  </a:schemeClr>
                </a:solidFill>
                <a:latin typeface="Calibri" panose="020F0502020204030204" pitchFamily="34" charset="0"/>
                <a:cs typeface="Calibri" panose="020F0502020204030204" pitchFamily="34" charset="0"/>
              </a:rPr>
              <a:t>	-Programas y proyectos orientados a proteger a los niños.</a:t>
            </a:r>
          </a:p>
          <a:p>
            <a:pPr marL="0" indent="0" algn="just">
              <a:buNone/>
            </a:pPr>
            <a:r>
              <a:rPr lang="es-AR" sz="2000" dirty="0">
                <a:solidFill>
                  <a:schemeClr val="tx1">
                    <a:lumMod val="50000"/>
                    <a:lumOff val="50000"/>
                  </a:schemeClr>
                </a:solidFill>
                <a:latin typeface="Calibri" panose="020F0502020204030204" pitchFamily="34" charset="0"/>
                <a:cs typeface="Calibri" panose="020F0502020204030204" pitchFamily="34" charset="0"/>
              </a:rPr>
              <a:t>	-Recursos institucionales y comunitarios.</a:t>
            </a:r>
          </a:p>
          <a:p>
            <a:pPr marL="0" indent="0" algn="just">
              <a:buNone/>
            </a:pPr>
            <a:r>
              <a:rPr lang="es-AR" sz="2000" dirty="0">
                <a:solidFill>
                  <a:schemeClr val="tx1">
                    <a:lumMod val="50000"/>
                    <a:lumOff val="50000"/>
                  </a:schemeClr>
                </a:solidFill>
                <a:latin typeface="Calibri" panose="020F0502020204030204" pitchFamily="34" charset="0"/>
                <a:cs typeface="Calibri" panose="020F0502020204030204" pitchFamily="34" charset="0"/>
              </a:rPr>
              <a:t>	-Datos sobre situaciones de trabajo detectadas.</a:t>
            </a:r>
          </a:p>
          <a:p>
            <a:pPr algn="just">
              <a:buFont typeface="Wingdings" panose="05000000000000000000" pitchFamily="2" charset="2"/>
              <a:buChar char="ü"/>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s-AR" sz="2000" dirty="0">
                <a:solidFill>
                  <a:schemeClr val="tx1">
                    <a:lumMod val="50000"/>
                    <a:lumOff val="50000"/>
                  </a:schemeClr>
                </a:solidFill>
                <a:latin typeface="Calibri" panose="020F0502020204030204" pitchFamily="34" charset="0"/>
                <a:cs typeface="Calibri" panose="020F0502020204030204" pitchFamily="34" charset="0"/>
              </a:rPr>
              <a:t>Incorporación de la temática a las Actas de Inspección de Trabajo. </a:t>
            </a:r>
          </a:p>
          <a:p>
            <a:pPr algn="just">
              <a:buFont typeface="Wingdings" panose="05000000000000000000" pitchFamily="2" charset="2"/>
              <a:buChar char="ü"/>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s-AR" sz="2000" dirty="0">
                <a:solidFill>
                  <a:schemeClr val="tx1">
                    <a:lumMod val="50000"/>
                    <a:lumOff val="50000"/>
                  </a:schemeClr>
                </a:solidFill>
                <a:latin typeface="Calibri" panose="020F0502020204030204" pitchFamily="34" charset="0"/>
                <a:cs typeface="Calibri" panose="020F0502020204030204" pitchFamily="34" charset="0"/>
              </a:rPr>
              <a:t>Derivación: a los organismos competentes locales de los casos detectados o denunciados a los efectos de su tratamiento socio – familiar (Ministerios, Municipios y/o otras Entidades abocadas a tareas de protección a la niña, niño y adolescente y/o su grupo familiar).</a:t>
            </a:r>
          </a:p>
          <a:p>
            <a:pPr marL="0" indent="0">
              <a:buNone/>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9046964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69" y="2744260"/>
            <a:ext cx="1904239" cy="452964"/>
          </a:xfrm>
          <a:noFill/>
        </p:spPr>
        <p:txBody>
          <a:bodyPr>
            <a:noAutofit/>
          </a:bodyPr>
          <a:lstStyle/>
          <a:p>
            <a:pPr algn="ctr"/>
            <a:r>
              <a:rPr lang="es-AR" sz="2400" b="1" dirty="0">
                <a:solidFill>
                  <a:schemeClr val="bg1"/>
                </a:solidFill>
                <a:latin typeface="Calibri" panose="020F0502020204030204" pitchFamily="34" charset="0"/>
                <a:cs typeface="Calibri" panose="020F0502020204030204" pitchFamily="34" charset="0"/>
              </a:rPr>
              <a:t>ACCIONES REALIZADAS</a:t>
            </a: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627855" y="987452"/>
            <a:ext cx="6598411" cy="4873625"/>
          </a:xfrm>
        </p:spPr>
        <p:txBody>
          <a:bodyPr>
            <a:normAutofit/>
          </a:bodyPr>
          <a:lstStyle/>
          <a:p>
            <a:pPr algn="just"/>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endParaRPr lang="es-AR" sz="2000" dirty="0">
              <a:solidFill>
                <a:schemeClr val="tx1">
                  <a:lumMod val="50000"/>
                  <a:lumOff val="50000"/>
                </a:schemeClr>
              </a:solidFill>
              <a:latin typeface="Calibri" panose="020F0502020204030204" pitchFamily="34" charset="0"/>
              <a:cs typeface="Calibri" panose="020F0502020204030204" pitchFamily="34" charset="0"/>
            </a:endParaRPr>
          </a:p>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Creación de 37 Comisiones Municipales en la Provincia de Misiones.</a:t>
            </a:r>
          </a:p>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Programa Federal - Promotores y Promotoras de Infancias Libres de Trabajo Infantil (con la participación de 30 referentes municipales de los cuales 10 fueron becados).</a:t>
            </a:r>
          </a:p>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Diplomatura en Abordajes Integrales del Trabajo Infantil </a:t>
            </a:r>
          </a:p>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Plan Municipal para la Prevención y Erradicación del Trabajo Infantil en Jardín América.</a:t>
            </a:r>
          </a:p>
          <a:p>
            <a:pPr algn="just"/>
            <a:r>
              <a:rPr lang="es-AR" sz="2000" dirty="0">
                <a:solidFill>
                  <a:schemeClr val="tx1">
                    <a:lumMod val="50000"/>
                    <a:lumOff val="50000"/>
                  </a:schemeClr>
                </a:solidFill>
                <a:latin typeface="Calibri" panose="020F0502020204030204" pitchFamily="34" charset="0"/>
                <a:cs typeface="Calibri" panose="020F0502020204030204" pitchFamily="34" charset="0"/>
              </a:rPr>
              <a:t>Actividades lúdicas y recreativas realizadas en diferentes municipios con el Parque del Conocimiento </a:t>
            </a:r>
          </a:p>
          <a:p>
            <a:endParaRPr lang="es-AR" sz="20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51651" y="6130927"/>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pic>
        <p:nvPicPr>
          <p:cNvPr id="14" name="1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spTree>
    <p:extLst>
      <p:ext uri="{BB962C8B-B14F-4D97-AF65-F5344CB8AC3E}">
        <p14:creationId xmlns:p14="http://schemas.microsoft.com/office/powerpoint/2010/main" val="49675980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2C64A8-7BED-F84D-8366-26A649A22F43}"/>
              </a:ext>
            </a:extLst>
          </p:cNvPr>
          <p:cNvSpPr/>
          <p:nvPr/>
        </p:nvSpPr>
        <p:spPr>
          <a:xfrm>
            <a:off x="0" y="0"/>
            <a:ext cx="2393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3">
            <a:extLst>
              <a:ext uri="{FF2B5EF4-FFF2-40B4-BE49-F238E27FC236}">
                <a16:creationId xmlns:a16="http://schemas.microsoft.com/office/drawing/2014/main" id="{4850443C-DE13-C944-96B6-DF380247EE2C}"/>
              </a:ext>
            </a:extLst>
          </p:cNvPr>
          <p:cNvSpPr>
            <a:spLocks noGrp="1"/>
          </p:cNvSpPr>
          <p:nvPr>
            <p:ph type="title"/>
          </p:nvPr>
        </p:nvSpPr>
        <p:spPr>
          <a:xfrm>
            <a:off x="244856" y="2744260"/>
            <a:ext cx="2026666" cy="452964"/>
          </a:xfrm>
          <a:noFill/>
        </p:spPr>
        <p:txBody>
          <a:bodyPr>
            <a:noAutofit/>
          </a:bodyPr>
          <a:lstStyle/>
          <a:p>
            <a:pPr algn="ctr"/>
            <a:r>
              <a:rPr lang="es-AR" sz="2400" b="1" dirty="0">
                <a:solidFill>
                  <a:schemeClr val="bg1"/>
                </a:solidFill>
                <a:latin typeface="Calibri" panose="020F0502020204030204" pitchFamily="34" charset="0"/>
                <a:cs typeface="Calibri" panose="020F0502020204030204" pitchFamily="34" charset="0"/>
              </a:rPr>
              <a:t>COMISIONES MUNICIPALES</a:t>
            </a:r>
          </a:p>
        </p:txBody>
      </p:sp>
      <p:sp>
        <p:nvSpPr>
          <p:cNvPr id="5" name="Marcador de contenido 4">
            <a:extLst>
              <a:ext uri="{FF2B5EF4-FFF2-40B4-BE49-F238E27FC236}">
                <a16:creationId xmlns:a16="http://schemas.microsoft.com/office/drawing/2014/main" id="{77ADB1EB-6D0C-C04C-BEEC-6409895E2F79}"/>
              </a:ext>
            </a:extLst>
          </p:cNvPr>
          <p:cNvSpPr>
            <a:spLocks noGrp="1"/>
          </p:cNvSpPr>
          <p:nvPr>
            <p:ph idx="1"/>
          </p:nvPr>
        </p:nvSpPr>
        <p:spPr>
          <a:xfrm>
            <a:off x="2465106" y="212941"/>
            <a:ext cx="4684994" cy="6380476"/>
          </a:xfrm>
        </p:spPr>
        <p:txBody>
          <a:bodyPr>
            <a:normAutofit/>
          </a:bodyPr>
          <a:lstStyle/>
          <a:p>
            <a:pPr marL="0" indent="0">
              <a:buNone/>
            </a:pPr>
            <a:endParaRPr lang="es-AR" sz="1500" dirty="0">
              <a:solidFill>
                <a:schemeClr val="tx1">
                  <a:lumMod val="50000"/>
                  <a:lumOff val="50000"/>
                </a:schemeClr>
              </a:solidFill>
              <a:latin typeface="Calibri" panose="020F0502020204030204" pitchFamily="34" charset="0"/>
              <a:cs typeface="Calibri" panose="020F0502020204030204" pitchFamily="34" charset="0"/>
            </a:endParaRPr>
          </a:p>
          <a:p>
            <a:pPr marL="0" indent="0">
              <a:buNone/>
            </a:pPr>
            <a:endParaRPr lang="es-AR" sz="20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9" name="Conector recto 8">
            <a:extLst>
              <a:ext uri="{FF2B5EF4-FFF2-40B4-BE49-F238E27FC236}">
                <a16:creationId xmlns:a16="http://schemas.microsoft.com/office/drawing/2014/main" id="{7ACEAA78-EAC4-9540-AF4A-5F3042D7A6D7}"/>
              </a:ext>
            </a:extLst>
          </p:cNvPr>
          <p:cNvCxnSpPr/>
          <p:nvPr/>
        </p:nvCxnSpPr>
        <p:spPr>
          <a:xfrm>
            <a:off x="244869" y="3319991"/>
            <a:ext cx="1904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3D3C37A9-421F-AD4C-B9A0-04B06DA389FB}"/>
              </a:ext>
            </a:extLst>
          </p:cNvPr>
          <p:cNvPicPr>
            <a:picLocks noChangeAspect="1"/>
          </p:cNvPicPr>
          <p:nvPr/>
        </p:nvPicPr>
        <p:blipFill>
          <a:blip r:embed="rId2"/>
          <a:stretch>
            <a:fillRect/>
          </a:stretch>
        </p:blipFill>
        <p:spPr>
          <a:xfrm>
            <a:off x="122428" y="3403409"/>
            <a:ext cx="2149095" cy="826575"/>
          </a:xfrm>
          <a:prstGeom prst="rect">
            <a:avLst/>
          </a:prstGeom>
        </p:spPr>
      </p:pic>
      <p:sp>
        <p:nvSpPr>
          <p:cNvPr id="2" name="AutoShape 2" descr="blob:https://web.whatsapp.com/a38d48f0-f2d8-4404-a4aa-c5741d7850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1" name="Título 3">
            <a:extLst>
              <a:ext uri="{FF2B5EF4-FFF2-40B4-BE49-F238E27FC236}">
                <a16:creationId xmlns:a16="http://schemas.microsoft.com/office/drawing/2014/main" id="{3102B0ED-D4E0-C543-BF41-64437974A309}"/>
              </a:ext>
            </a:extLst>
          </p:cNvPr>
          <p:cNvSpPr txBox="1">
            <a:spLocks/>
          </p:cNvSpPr>
          <p:nvPr/>
        </p:nvSpPr>
        <p:spPr>
          <a:xfrm>
            <a:off x="6840248" y="6140453"/>
            <a:ext cx="2713186" cy="452964"/>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s-AR" sz="1800" b="1" dirty="0">
                <a:solidFill>
                  <a:schemeClr val="tx1">
                    <a:lumMod val="50000"/>
                    <a:lumOff val="50000"/>
                  </a:schemeClr>
                </a:solidFill>
                <a:latin typeface="Calibri" panose="020F0502020204030204" pitchFamily="34" charset="0"/>
                <a:cs typeface="Calibri" panose="020F0502020204030204" pitchFamily="34" charset="0"/>
              </a:rPr>
              <a:t>www.trabajo.misiones.gob.ar</a:t>
            </a:r>
          </a:p>
        </p:txBody>
      </p:sp>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 y="6031010"/>
            <a:ext cx="2514554" cy="826990"/>
          </a:xfrm>
          <a:prstGeom prst="rect">
            <a:avLst/>
          </a:prstGeom>
        </p:spPr>
      </p:pic>
      <p:pic>
        <p:nvPicPr>
          <p:cNvPr id="6" name="Imagen 5">
            <a:extLst>
              <a:ext uri="{FF2B5EF4-FFF2-40B4-BE49-F238E27FC236}">
                <a16:creationId xmlns:a16="http://schemas.microsoft.com/office/drawing/2014/main" id="{B49F68E8-64B3-8A53-0BD8-E12874A7A587}"/>
              </a:ext>
            </a:extLst>
          </p:cNvPr>
          <p:cNvPicPr>
            <a:picLocks noChangeAspect="1"/>
          </p:cNvPicPr>
          <p:nvPr/>
        </p:nvPicPr>
        <p:blipFill>
          <a:blip r:embed="rId4"/>
          <a:stretch>
            <a:fillRect/>
          </a:stretch>
        </p:blipFill>
        <p:spPr>
          <a:xfrm>
            <a:off x="2820703" y="223277"/>
            <a:ext cx="5819205" cy="6421782"/>
          </a:xfrm>
          <a:prstGeom prst="rect">
            <a:avLst/>
          </a:prstGeom>
        </p:spPr>
      </p:pic>
    </p:spTree>
    <p:extLst>
      <p:ext uri="{BB962C8B-B14F-4D97-AF65-F5344CB8AC3E}">
        <p14:creationId xmlns:p14="http://schemas.microsoft.com/office/powerpoint/2010/main" val="30331230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E02E18-9335-3747-9EBA-986E25C15011}"/>
              </a:ext>
            </a:extLst>
          </p:cNvPr>
          <p:cNvSpPr>
            <a:spLocks noGrp="1"/>
          </p:cNvSpPr>
          <p:nvPr>
            <p:ph type="ctrTitle"/>
          </p:nvPr>
        </p:nvSpPr>
        <p:spPr>
          <a:xfrm>
            <a:off x="386741" y="1454362"/>
            <a:ext cx="9180013" cy="2387600"/>
          </a:xfrm>
        </p:spPr>
        <p:txBody>
          <a:bodyPr tIns="756000" anchor="ctr">
            <a:normAutofit fontScale="90000"/>
          </a:bodyPr>
          <a:lstStyle/>
          <a:p>
            <a:r>
              <a:rPr lang="es-ES" sz="5000" b="1" cap="small" dirty="0">
                <a:solidFill>
                  <a:schemeClr val="bg1">
                    <a:lumMod val="85000"/>
                  </a:schemeClr>
                </a:solidFill>
                <a:latin typeface="Calibri" panose="020F0502020204030204" pitchFamily="34" charset="0"/>
                <a:cs typeface="Calibri" panose="020F0502020204030204" pitchFamily="34" charset="0"/>
              </a:rPr>
              <a:t>MODELO MUNICIPAL (MM)</a:t>
            </a:r>
            <a:br>
              <a:rPr lang="es-ES" sz="5000" b="1" cap="small" dirty="0">
                <a:solidFill>
                  <a:schemeClr val="bg1">
                    <a:lumMod val="85000"/>
                  </a:schemeClr>
                </a:solidFill>
                <a:latin typeface="Calibri" panose="020F0502020204030204" pitchFamily="34" charset="0"/>
                <a:cs typeface="Calibri" panose="020F0502020204030204" pitchFamily="34" charset="0"/>
              </a:rPr>
            </a:br>
            <a:r>
              <a:rPr lang="es-ES" sz="5000" b="1" cap="small" dirty="0">
                <a:solidFill>
                  <a:schemeClr val="bg1">
                    <a:lumMod val="85000"/>
                  </a:schemeClr>
                </a:solidFill>
                <a:latin typeface="Calibri" panose="020F0502020204030204" pitchFamily="34" charset="0"/>
                <a:cs typeface="Calibri" panose="020F0502020204030204" pitchFamily="34" charset="0"/>
              </a:rPr>
              <a:t>PARA LA PREVENCIÓN Y ERRADICACIÓN</a:t>
            </a:r>
            <a:br>
              <a:rPr lang="es-ES" sz="5000" b="1" cap="small" dirty="0">
                <a:solidFill>
                  <a:schemeClr val="bg1">
                    <a:lumMod val="85000"/>
                  </a:schemeClr>
                </a:solidFill>
                <a:latin typeface="Calibri" panose="020F0502020204030204" pitchFamily="34" charset="0"/>
                <a:cs typeface="Calibri" panose="020F0502020204030204" pitchFamily="34" charset="0"/>
              </a:rPr>
            </a:br>
            <a:r>
              <a:rPr lang="es-ES" sz="5000" b="1" cap="small" dirty="0">
                <a:solidFill>
                  <a:schemeClr val="bg1">
                    <a:lumMod val="85000"/>
                  </a:schemeClr>
                </a:solidFill>
                <a:latin typeface="Calibri" panose="020F0502020204030204" pitchFamily="34" charset="0"/>
                <a:cs typeface="Calibri" panose="020F0502020204030204" pitchFamily="34" charset="0"/>
              </a:rPr>
              <a:t>DEL TRABAJO INFANTIL</a:t>
            </a:r>
            <a:br>
              <a:rPr lang="es-ES" sz="5000" b="1" cap="small" dirty="0">
                <a:solidFill>
                  <a:schemeClr val="bg1">
                    <a:lumMod val="85000"/>
                  </a:schemeClr>
                </a:solidFill>
                <a:latin typeface="Calibri" panose="020F0502020204030204" pitchFamily="34" charset="0"/>
                <a:cs typeface="Calibri" panose="020F0502020204030204" pitchFamily="34" charset="0"/>
              </a:rPr>
            </a:br>
            <a:r>
              <a:rPr lang="es-ES" sz="5000" b="1" cap="small" dirty="0">
                <a:solidFill>
                  <a:schemeClr val="bg1">
                    <a:lumMod val="85000"/>
                  </a:schemeClr>
                </a:solidFill>
                <a:latin typeface="Calibri" panose="020F0502020204030204" pitchFamily="34" charset="0"/>
                <a:cs typeface="Calibri" panose="020F0502020204030204" pitchFamily="34" charset="0"/>
              </a:rPr>
              <a:t>JARDÍN AMÉRICA - MISIONES</a:t>
            </a:r>
            <a:br>
              <a:rPr lang="es-ES" sz="5000" b="1" cap="small" dirty="0">
                <a:solidFill>
                  <a:schemeClr val="tx1">
                    <a:lumMod val="50000"/>
                    <a:lumOff val="50000"/>
                  </a:schemeClr>
                </a:solidFill>
                <a:latin typeface="Calibri" panose="020F0502020204030204" pitchFamily="34" charset="0"/>
                <a:cs typeface="Calibri" panose="020F0502020204030204" pitchFamily="34" charset="0"/>
              </a:rPr>
            </a:br>
            <a:br>
              <a:rPr lang="es-AR" sz="5000" dirty="0">
                <a:solidFill>
                  <a:schemeClr val="tx1">
                    <a:lumMod val="50000"/>
                    <a:lumOff val="50000"/>
                  </a:schemeClr>
                </a:solidFill>
                <a:latin typeface="Calibri" panose="020F0502020204030204" pitchFamily="34" charset="0"/>
                <a:cs typeface="Calibri" panose="020F0502020204030204" pitchFamily="34" charset="0"/>
              </a:rPr>
            </a:br>
            <a:endParaRPr lang="es-AR" sz="50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776265D-2B1C-244E-83A5-20454E6E8E38}"/>
              </a:ext>
            </a:extLst>
          </p:cNvPr>
          <p:cNvSpPr/>
          <p:nvPr/>
        </p:nvSpPr>
        <p:spPr>
          <a:xfrm>
            <a:off x="0" y="2"/>
            <a:ext cx="9906000" cy="237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A9E64F8D-7685-A34A-BE37-ED8A4BA726D2}"/>
              </a:ext>
            </a:extLst>
          </p:cNvPr>
          <p:cNvSpPr/>
          <p:nvPr/>
        </p:nvSpPr>
        <p:spPr>
          <a:xfrm>
            <a:off x="0" y="6620960"/>
            <a:ext cx="9906000" cy="23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a:extLst>
              <a:ext uri="{FF2B5EF4-FFF2-40B4-BE49-F238E27FC236}">
                <a16:creationId xmlns:a16="http://schemas.microsoft.com/office/drawing/2014/main" id="{B35A15DD-BBA6-6249-B5F1-EBB41D1CB261}"/>
              </a:ext>
            </a:extLst>
          </p:cNvPr>
          <p:cNvPicPr>
            <a:picLocks noChangeAspect="1"/>
          </p:cNvPicPr>
          <p:nvPr/>
        </p:nvPicPr>
        <p:blipFill>
          <a:blip r:embed="rId2"/>
          <a:stretch>
            <a:fillRect/>
          </a:stretch>
        </p:blipFill>
        <p:spPr>
          <a:xfrm>
            <a:off x="1522746" y="5059258"/>
            <a:ext cx="2638350" cy="1014750"/>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966125"/>
            <a:ext cx="3651821" cy="1201016"/>
          </a:xfrm>
          <a:prstGeom prst="rect">
            <a:avLst/>
          </a:prstGeom>
        </p:spPr>
      </p:pic>
    </p:spTree>
    <p:extLst>
      <p:ext uri="{BB962C8B-B14F-4D97-AF65-F5344CB8AC3E}">
        <p14:creationId xmlns:p14="http://schemas.microsoft.com/office/powerpoint/2010/main" val="2573984987"/>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TotalTime>
  <Words>1750</Words>
  <Application>Microsoft Macintosh PowerPoint</Application>
  <PresentationFormat>A4 (210 x 297 mm)</PresentationFormat>
  <Paragraphs>168</Paragraphs>
  <Slides>27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Gill Sans MT</vt:lpstr>
      <vt:lpstr>Wingdings</vt:lpstr>
      <vt:lpstr>Tema de Office</vt:lpstr>
      <vt:lpstr>TRABAJO INFANTIL CERO</vt:lpstr>
      <vt:lpstr>ACERCA DE</vt:lpstr>
      <vt:lpstr>MISIÓN Y OBJETIVOS GENERALES</vt:lpstr>
      <vt:lpstr>FUNCIONES</vt:lpstr>
      <vt:lpstr>FUNCIONES</vt:lpstr>
      <vt:lpstr>FUNCIONES</vt:lpstr>
      <vt:lpstr>ACCIONES REALIZADAS</vt:lpstr>
      <vt:lpstr>COMISIONES MUNICIPALES</vt:lpstr>
      <vt:lpstr>MODELO MUNICIPAL (MM) PARA LA PREVENCIÓN Y ERRADICACIÓN DEL TRABAJO INFANTIL JARDÍN AMÉRICA - MISIONES  </vt:lpstr>
      <vt:lpstr>MODELO MUNICIPAL JARDÍN AMÉRICA</vt:lpstr>
      <vt:lpstr>MODELO MUNICIPAL JARDÍN AMÉRICA</vt:lpstr>
      <vt:lpstr>PRODUCTOS DEL MM  JARDÍN AMÉRICA</vt:lpstr>
      <vt:lpstr>PRODUCTOS DEL MM  JARDÍN AMÉRICA</vt:lpstr>
      <vt:lpstr>PROGRAMA DE FORMACION PERMANENTE A LAS COPRETI´S MUNICIPALES </vt:lpstr>
      <vt:lpstr>Programas de recreación y culturales en articulación con Parque del Conocimiento  </vt:lpstr>
      <vt:lpstr>Programas de recreación y culturales en articulación con Parque del Conocimiento  </vt:lpstr>
      <vt:lpstr>Programas de recreación y culturales en articulación con Parque del Conocimiento  </vt:lpstr>
      <vt:lpstr>Programas de recreación y culturales en articulación con Parque del Conocimiento  </vt:lpstr>
      <vt:lpstr>CONVENIOS</vt:lpstr>
      <vt:lpstr>CONVENIOS</vt:lpstr>
      <vt:lpstr>LEY Nº 26.390 (2008)</vt:lpstr>
      <vt:lpstr>Marco Normativo</vt:lpstr>
      <vt:lpstr>Marco Normativo</vt:lpstr>
      <vt:lpstr>Marco Normativo</vt:lpstr>
      <vt:lpstr>MODELO MISIONERISTA POR UNA PROVINCIA  CON 78 COPRETI´S CONSTITUIDAS EN CADA MUNICIPIO.  </vt:lpstr>
      <vt:lpstr>GRACIAS POR SU ATENCIÓN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OBSERVATORIO DE VIOLENCIA LABORAL</dc:title>
  <dc:creator>Microsoft Office User</dc:creator>
  <cp:lastModifiedBy>Maria Antonella Pernigotti</cp:lastModifiedBy>
  <cp:revision>44</cp:revision>
  <cp:lastPrinted>2022-04-29T13:48:32Z</cp:lastPrinted>
  <dcterms:created xsi:type="dcterms:W3CDTF">2022-03-05T14:37:11Z</dcterms:created>
  <dcterms:modified xsi:type="dcterms:W3CDTF">2023-08-22T15:34:21Z</dcterms:modified>
</cp:coreProperties>
</file>