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Encode Sans"/>
      <p:regular r:id="rId35"/>
      <p:bold r:id="rId36"/>
    </p:embeddedFont>
    <p:embeddedFont>
      <p:font typeface="Encode Sans Light"/>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F52E76-EAD6-44DB-A6C0-A2FFFD86C17C}">
  <a:tblStyle styleId="{C8F52E76-EAD6-44DB-A6C0-A2FFFD86C17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C2781BC-E3A4-4EDF-A9EC-67E93826B28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customXml" Target="../customXml/item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notesMaster" Target="notesMasters/notesMaster1.xml"/><Relationship Id="rId20" Type="http://schemas.openxmlformats.org/officeDocument/2006/relationships/slide" Target="slides/slide13.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1" Type="http://schemas.openxmlformats.org/officeDocument/2006/relationships/customXml" Target="../customXml/item3.xml"/><Relationship Id="rId24" Type="http://schemas.openxmlformats.org/officeDocument/2006/relationships/slide" Target="slides/slide17.xml"/><Relationship Id="rId1" Type="http://schemas.openxmlformats.org/officeDocument/2006/relationships/theme" Target="theme/theme1.xml"/><Relationship Id="rId6" Type="http://schemas.openxmlformats.org/officeDocument/2006/relationships/slideMaster" Target="slideMasters/slideMaster2.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font" Target="fonts/EncodeSansLight-regular.fntdata"/><Relationship Id="rId40" Type="http://schemas.openxmlformats.org/officeDocument/2006/relationships/customXml" Target="../customXml/item2.xml"/><Relationship Id="rId23" Type="http://schemas.openxmlformats.org/officeDocument/2006/relationships/slide" Target="slides/slide16.xml"/><Relationship Id="rId28" Type="http://schemas.openxmlformats.org/officeDocument/2006/relationships/slide" Target="slides/slide21.xml"/><Relationship Id="rId5" Type="http://schemas.openxmlformats.org/officeDocument/2006/relationships/slideMaster" Target="slideMasters/slideMaster1.xml"/><Relationship Id="rId15" Type="http://schemas.openxmlformats.org/officeDocument/2006/relationships/slide" Target="slides/slide8.xml"/><Relationship Id="rId36" Type="http://schemas.openxmlformats.org/officeDocument/2006/relationships/font" Target="fonts/EncodeSans-bold.fntdata"/><Relationship Id="rId31" Type="http://schemas.openxmlformats.org/officeDocument/2006/relationships/slide" Target="slides/slide24.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slide" Target="slides/slide15.xml"/><Relationship Id="rId4" Type="http://schemas.openxmlformats.org/officeDocument/2006/relationships/tableStyles" Target="tableStyles.xml"/><Relationship Id="rId9" Type="http://schemas.openxmlformats.org/officeDocument/2006/relationships/slide" Target="slides/slide2.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EncodeSans-regular.fntdata"/><Relationship Id="rId14" Type="http://schemas.openxmlformats.org/officeDocument/2006/relationships/slide" Target="slides/slide7.xml"/><Relationship Id="rId8" Type="http://schemas.openxmlformats.org/officeDocument/2006/relationships/slide" Target="slides/slide1.xml"/><Relationship Id="rId3" Type="http://schemas.openxmlformats.org/officeDocument/2006/relationships/presProps" Target="presProps.xml"/><Relationship Id="rId25" Type="http://schemas.openxmlformats.org/officeDocument/2006/relationships/slide" Target="slides/slide18.xml"/><Relationship Id="rId33" Type="http://schemas.openxmlformats.org/officeDocument/2006/relationships/slide" Target="slides/slide26.xml"/><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font" Target="fonts/EncodeSans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19becc8e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19becc8e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7c5752a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7c5752a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7c5752a4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b7c5752a4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b7c5752a4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b7c5752a4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7c5752a4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7c5752a4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dbcc2e71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dbcc2e71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c31fa05e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c31fa05e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31fa05eb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31fa05eb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31fa05eb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31fa05eb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b7c5752a4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b7c5752a4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c31fa05eb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c31fa05eb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1cced513c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1cced513c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31fa05eb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31fa05eb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dd8a0b76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dd8a0b76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31fa05eb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c31fa05eb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31fa05e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31fa05e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c31fa05eb6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c31fa05eb6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c31fa05eb6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c31fa05eb6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c31fa05eb6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c31fa05eb6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19becc8e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19becc8e5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1cced513c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1cced513c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19becc8e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19becc8e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7c5752a4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7c5752a4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7c5752a4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7c5752a4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7c5752a4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7c5752a4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7c5752a4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7c5752a4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7c5752a4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7c5752a4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3" name="Google Shape;8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5" name="Google Shape;95;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6" name="Google Shape;9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4903300"/>
            <a:ext cx="9181800" cy="240300"/>
          </a:xfrm>
          <a:prstGeom prst="rect">
            <a:avLst/>
          </a:prstGeom>
          <a:solidFill>
            <a:srgbClr val="07376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1"/>
          <p:cNvPicPr preferRelativeResize="0"/>
          <p:nvPr/>
        </p:nvPicPr>
        <p:blipFill>
          <a:blip r:embed="rId1">
            <a:alphaModFix/>
          </a:blip>
          <a:stretch>
            <a:fillRect/>
          </a:stretch>
        </p:blipFill>
        <p:spPr>
          <a:xfrm>
            <a:off x="311700" y="4903300"/>
            <a:ext cx="790423" cy="240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p:nvPr/>
        </p:nvSpPr>
        <p:spPr>
          <a:xfrm>
            <a:off x="0" y="4903300"/>
            <a:ext cx="9181800" cy="2403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3"/>
          <p:cNvPicPr preferRelativeResize="0"/>
          <p:nvPr/>
        </p:nvPicPr>
        <p:blipFill>
          <a:blip r:embed="rId1">
            <a:alphaModFix/>
          </a:blip>
          <a:stretch>
            <a:fillRect/>
          </a:stretch>
        </p:blipFill>
        <p:spPr>
          <a:xfrm>
            <a:off x="311700" y="4903300"/>
            <a:ext cx="790423" cy="240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05" name="Google Shape;105;p25"/>
          <p:cNvPicPr preferRelativeResize="0"/>
          <p:nvPr/>
        </p:nvPicPr>
        <p:blipFill rotWithShape="1">
          <a:blip r:embed="rId3">
            <a:alphaModFix/>
          </a:blip>
          <a:srcRect b="855" l="0" r="0" t="855"/>
          <a:stretch/>
        </p:blipFill>
        <p:spPr>
          <a:xfrm>
            <a:off x="0" y="-841825"/>
            <a:ext cx="9274926" cy="6077825"/>
          </a:xfrm>
          <a:prstGeom prst="rect">
            <a:avLst/>
          </a:prstGeom>
          <a:noFill/>
          <a:ln>
            <a:noFill/>
          </a:ln>
        </p:spPr>
      </p:pic>
      <p:sp>
        <p:nvSpPr>
          <p:cNvPr id="106" name="Google Shape;106;p25"/>
          <p:cNvSpPr/>
          <p:nvPr/>
        </p:nvSpPr>
        <p:spPr>
          <a:xfrm>
            <a:off x="-360775" y="-46250"/>
            <a:ext cx="9759600" cy="5189700"/>
          </a:xfrm>
          <a:prstGeom prst="rect">
            <a:avLst/>
          </a:prstGeom>
          <a:solidFill>
            <a:srgbClr val="000000">
              <a:alpha val="558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5"/>
          <p:cNvSpPr txBox="1"/>
          <p:nvPr/>
        </p:nvSpPr>
        <p:spPr>
          <a:xfrm>
            <a:off x="497050" y="2834125"/>
            <a:ext cx="4074900" cy="7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Encode Sans"/>
                <a:ea typeface="Encode Sans"/>
                <a:cs typeface="Encode Sans"/>
                <a:sym typeface="Encode Sans"/>
              </a:rPr>
              <a:t>Solution Architecture and Tech Design</a:t>
            </a:r>
            <a:endParaRPr sz="1800">
              <a:solidFill>
                <a:srgbClr val="FFFFFF"/>
              </a:solidFill>
              <a:latin typeface="Encode Sans"/>
              <a:ea typeface="Encode Sans"/>
              <a:cs typeface="Encode Sans"/>
              <a:sym typeface="Encode Sans"/>
            </a:endParaRPr>
          </a:p>
          <a:p>
            <a:pPr indent="0" lvl="0" marL="0" rtl="0" algn="l">
              <a:spcBef>
                <a:spcPts val="0"/>
              </a:spcBef>
              <a:spcAft>
                <a:spcPts val="0"/>
              </a:spcAft>
              <a:buNone/>
            </a:pPr>
            <a:r>
              <a:rPr lang="en" sz="1800">
                <a:solidFill>
                  <a:srgbClr val="FFFFFF"/>
                </a:solidFill>
                <a:latin typeface="Encode Sans"/>
                <a:ea typeface="Encode Sans"/>
                <a:cs typeface="Encode Sans"/>
                <a:sym typeface="Encode Sans"/>
              </a:rPr>
              <a:t>LMIS</a:t>
            </a:r>
            <a:endParaRPr sz="1800">
              <a:solidFill>
                <a:srgbClr val="FFFFFF"/>
              </a:solidFill>
              <a:latin typeface="Encode Sans"/>
              <a:ea typeface="Encode Sans"/>
              <a:cs typeface="Encode Sans"/>
              <a:sym typeface="Encode Sans"/>
            </a:endParaRPr>
          </a:p>
        </p:txBody>
      </p:sp>
      <p:sp>
        <p:nvSpPr>
          <p:cNvPr id="108" name="Google Shape;108;p25"/>
          <p:cNvSpPr txBox="1"/>
          <p:nvPr/>
        </p:nvSpPr>
        <p:spPr>
          <a:xfrm>
            <a:off x="497050" y="3657438"/>
            <a:ext cx="3395100" cy="4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Encode Sans Light"/>
                <a:ea typeface="Encode Sans Light"/>
                <a:cs typeface="Encode Sans Light"/>
                <a:sym typeface="Encode Sans Light"/>
              </a:rPr>
              <a:t>December 15</a:t>
            </a:r>
            <a:r>
              <a:rPr lang="en" sz="1300">
                <a:solidFill>
                  <a:srgbClr val="FFFFFF"/>
                </a:solidFill>
                <a:latin typeface="Encode Sans Light"/>
                <a:ea typeface="Encode Sans Light"/>
                <a:cs typeface="Encode Sans Light"/>
                <a:sym typeface="Encode Sans Light"/>
              </a:rPr>
              <a:t>th, 2020</a:t>
            </a:r>
            <a:endParaRPr sz="1300">
              <a:solidFill>
                <a:srgbClr val="FFFFFF"/>
              </a:solidFill>
              <a:latin typeface="Encode Sans Light"/>
              <a:ea typeface="Encode Sans Light"/>
              <a:cs typeface="Encode Sans Light"/>
              <a:sym typeface="Encode Sans Light"/>
            </a:endParaRPr>
          </a:p>
        </p:txBody>
      </p:sp>
      <p:sp>
        <p:nvSpPr>
          <p:cNvPr id="109" name="Google Shape;109;p25"/>
          <p:cNvSpPr/>
          <p:nvPr/>
        </p:nvSpPr>
        <p:spPr>
          <a:xfrm>
            <a:off x="-446550" y="4431250"/>
            <a:ext cx="10037100" cy="71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pic>
        <p:nvPicPr>
          <p:cNvPr id="110" name="Google Shape;110;p25"/>
          <p:cNvPicPr preferRelativeResize="0"/>
          <p:nvPr/>
        </p:nvPicPr>
        <p:blipFill>
          <a:blip r:embed="rId4">
            <a:alphaModFix/>
          </a:blip>
          <a:stretch>
            <a:fillRect/>
          </a:stretch>
        </p:blipFill>
        <p:spPr>
          <a:xfrm>
            <a:off x="6021050" y="4578700"/>
            <a:ext cx="2811259" cy="417300"/>
          </a:xfrm>
          <a:prstGeom prst="rect">
            <a:avLst/>
          </a:prstGeom>
          <a:noFill/>
          <a:ln>
            <a:noFill/>
          </a:ln>
        </p:spPr>
      </p:pic>
      <p:pic>
        <p:nvPicPr>
          <p:cNvPr id="111" name="Google Shape;111;p25"/>
          <p:cNvPicPr preferRelativeResize="0"/>
          <p:nvPr/>
        </p:nvPicPr>
        <p:blipFill>
          <a:blip r:embed="rId5">
            <a:alphaModFix/>
          </a:blip>
          <a:stretch>
            <a:fillRect/>
          </a:stretch>
        </p:blipFill>
        <p:spPr>
          <a:xfrm>
            <a:off x="497050" y="4533415"/>
            <a:ext cx="2999282" cy="507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4"/>
          <p:cNvSpPr/>
          <p:nvPr/>
        </p:nvSpPr>
        <p:spPr>
          <a:xfrm>
            <a:off x="-194275" y="-101750"/>
            <a:ext cx="9639600" cy="5365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latin typeface="Encode Sans"/>
                <a:ea typeface="Encode Sans"/>
                <a:cs typeface="Encode Sans"/>
                <a:sym typeface="Encode Sans"/>
              </a:rPr>
              <a:t>Actor Descriptions</a:t>
            </a:r>
            <a:endParaRPr b="1" sz="2000">
              <a:latin typeface="Encode Sans"/>
              <a:ea typeface="Encode Sans"/>
              <a:cs typeface="Encode Sans"/>
              <a:sym typeface="Encode Sans"/>
            </a:endParaRPr>
          </a:p>
        </p:txBody>
      </p:sp>
      <p:graphicFrame>
        <p:nvGraphicFramePr>
          <p:cNvPr id="174" name="Google Shape;174;p34"/>
          <p:cNvGraphicFramePr/>
          <p:nvPr/>
        </p:nvGraphicFramePr>
        <p:xfrm>
          <a:off x="311700" y="1290875"/>
          <a:ext cx="3000000" cy="3000000"/>
        </p:xfrm>
        <a:graphic>
          <a:graphicData uri="http://schemas.openxmlformats.org/drawingml/2006/table">
            <a:tbl>
              <a:tblPr>
                <a:noFill/>
                <a:tableStyleId>{C8F52E76-EAD6-44DB-A6C0-A2FFFD86C17C}</a:tableStyleId>
              </a:tblPr>
              <a:tblGrid>
                <a:gridCol w="513950"/>
                <a:gridCol w="1560325"/>
                <a:gridCol w="1695600"/>
                <a:gridCol w="4500600"/>
              </a:tblGrid>
              <a:tr h="457650">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ID</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CATEGORY</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ACTOR</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DESCRIPTION</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r>
              <a:tr h="517100">
                <a:tc>
                  <a:txBody>
                    <a:bodyPr/>
                    <a:lstStyle/>
                    <a:p>
                      <a:pPr indent="0" lvl="0" marL="0" rtl="0" algn="l">
                        <a:spcBef>
                          <a:spcPts val="0"/>
                        </a:spcBef>
                        <a:spcAft>
                          <a:spcPts val="0"/>
                        </a:spcAft>
                        <a:buNone/>
                      </a:pPr>
                      <a:r>
                        <a:rPr lang="en" sz="800">
                          <a:latin typeface="Encode Sans"/>
                          <a:ea typeface="Encode Sans"/>
                          <a:cs typeface="Encode Sans"/>
                          <a:sym typeface="Encode Sans"/>
                        </a:rPr>
                        <a:t>1</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External User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Job Seeker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An individual user that searches and applies for jobs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17100">
                <a:tc>
                  <a:txBody>
                    <a:bodyPr/>
                    <a:lstStyle/>
                    <a:p>
                      <a:pPr indent="0" lvl="0" marL="0" rtl="0" algn="l">
                        <a:spcBef>
                          <a:spcPts val="0"/>
                        </a:spcBef>
                        <a:spcAft>
                          <a:spcPts val="0"/>
                        </a:spcAft>
                        <a:buNone/>
                      </a:pPr>
                      <a:r>
                        <a:rPr lang="en" sz="800">
                          <a:latin typeface="Encode Sans"/>
                          <a:ea typeface="Encode Sans"/>
                          <a:cs typeface="Encode Sans"/>
                          <a:sym typeface="Encode Sans"/>
                        </a:rPr>
                        <a:t>2</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External User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Employer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user that is associated with a company. They </a:t>
                      </a:r>
                      <a:r>
                        <a:rPr lang="en" sz="800">
                          <a:latin typeface="Encode Sans"/>
                          <a:ea typeface="Encode Sans"/>
                          <a:cs typeface="Encode Sans"/>
                          <a:sym typeface="Encode Sans"/>
                        </a:rPr>
                        <a:t>create</a:t>
                      </a:r>
                      <a:r>
                        <a:rPr lang="en" sz="800">
                          <a:latin typeface="Encode Sans"/>
                          <a:ea typeface="Encode Sans"/>
                          <a:cs typeface="Encode Sans"/>
                          <a:sym typeface="Encode Sans"/>
                        </a:rPr>
                        <a:t> jobs and manage the job registration process as an agent of the company.</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57650">
                <a:tc>
                  <a:txBody>
                    <a:bodyPr/>
                    <a:lstStyle/>
                    <a:p>
                      <a:pPr indent="0" lvl="0" marL="0" rtl="0" algn="l">
                        <a:spcBef>
                          <a:spcPts val="0"/>
                        </a:spcBef>
                        <a:spcAft>
                          <a:spcPts val="0"/>
                        </a:spcAft>
                        <a:buNone/>
                      </a:pPr>
                      <a:r>
                        <a:rPr lang="en" sz="800">
                          <a:latin typeface="Encode Sans"/>
                          <a:ea typeface="Encode Sans"/>
                          <a:cs typeface="Encode Sans"/>
                          <a:sym typeface="Encode Sans"/>
                        </a:rPr>
                        <a:t>3</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Internal User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System Admin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user that is an agent of the ministry of labour and social security that manages the details of the system.</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57650">
                <a:tc>
                  <a:txBody>
                    <a:bodyPr/>
                    <a:lstStyle/>
                    <a:p>
                      <a:pPr indent="0" lvl="0" marL="0" rtl="0" algn="l">
                        <a:spcBef>
                          <a:spcPts val="0"/>
                        </a:spcBef>
                        <a:spcAft>
                          <a:spcPts val="0"/>
                        </a:spcAft>
                        <a:buNone/>
                      </a:pPr>
                      <a:r>
                        <a:rPr lang="en" sz="800">
                          <a:latin typeface="Encode Sans"/>
                          <a:ea typeface="Encode Sans"/>
                          <a:cs typeface="Encode Sans"/>
                          <a:sym typeface="Encode Sans"/>
                        </a:rPr>
                        <a:t>4</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Internal User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Content Admin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chemeClr val="dk1"/>
                          </a:solidFill>
                          <a:latin typeface="Encode Sans"/>
                          <a:ea typeface="Encode Sans"/>
                          <a:cs typeface="Encode Sans"/>
                          <a:sym typeface="Encode Sans"/>
                        </a:rPr>
                        <a:t>A user that is an agent of the ministry of labour and social security that manages the content of the platform ( e.g. articles)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65850">
                <a:tc>
                  <a:txBody>
                    <a:bodyPr/>
                    <a:lstStyle/>
                    <a:p>
                      <a:pPr indent="0" lvl="0" marL="0" rtl="0" algn="l">
                        <a:spcBef>
                          <a:spcPts val="0"/>
                        </a:spcBef>
                        <a:spcAft>
                          <a:spcPts val="0"/>
                        </a:spcAft>
                        <a:buNone/>
                      </a:pPr>
                      <a:r>
                        <a:rPr lang="en" sz="800">
                          <a:latin typeface="Encode Sans"/>
                          <a:ea typeface="Encode Sans"/>
                          <a:cs typeface="Encode Sans"/>
                          <a:sym typeface="Encode Sans"/>
                        </a:rPr>
                        <a:t>5</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Internal User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Job Officer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Encode Sans"/>
                          <a:ea typeface="Encode Sans"/>
                          <a:cs typeface="Encode Sans"/>
                          <a:sym typeface="Encode Sans"/>
                        </a:rPr>
                        <a:t>A user that is an agent of the ministry of labour and social security that manages jobs and job seekers. They often perform tasks on behalf of job seekers and companies.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17100">
                <a:tc>
                  <a:txBody>
                    <a:bodyPr/>
                    <a:lstStyle/>
                    <a:p>
                      <a:pPr indent="0" lvl="0" marL="0" rtl="0" algn="l">
                        <a:spcBef>
                          <a:spcPts val="0"/>
                        </a:spcBef>
                        <a:spcAft>
                          <a:spcPts val="0"/>
                        </a:spcAft>
                        <a:buNone/>
                      </a:pPr>
                      <a:r>
                        <a:rPr lang="en" sz="800">
                          <a:latin typeface="Encode Sans"/>
                          <a:ea typeface="Encode Sans"/>
                          <a:cs typeface="Encode Sans"/>
                          <a:sym typeface="Encode Sans"/>
                        </a:rPr>
                        <a:t>6</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External Partner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Communications Partner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Responsible for managing the communications  gateway, ensuring last mile delivery of messages and technical support</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5"/>
          <p:cNvSpPr txBox="1"/>
          <p:nvPr>
            <p:ph type="title"/>
          </p:nvPr>
        </p:nvSpPr>
        <p:spPr>
          <a:xfrm>
            <a:off x="311700" y="297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Solution Context Diagram</a:t>
            </a:r>
            <a:endParaRPr b="1" sz="2000">
              <a:latin typeface="Encode Sans"/>
              <a:ea typeface="Encode Sans"/>
              <a:cs typeface="Encode Sans"/>
              <a:sym typeface="Encode Sans"/>
            </a:endParaRPr>
          </a:p>
        </p:txBody>
      </p:sp>
      <p:sp>
        <p:nvSpPr>
          <p:cNvPr id="180" name="Google Shape;180;p35"/>
          <p:cNvSpPr/>
          <p:nvPr/>
        </p:nvSpPr>
        <p:spPr>
          <a:xfrm>
            <a:off x="804200" y="1720675"/>
            <a:ext cx="5208900" cy="251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5"/>
          <p:cNvSpPr/>
          <p:nvPr/>
        </p:nvSpPr>
        <p:spPr>
          <a:xfrm>
            <a:off x="6299875" y="1692675"/>
            <a:ext cx="2571900" cy="2516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5"/>
          <p:cNvSpPr/>
          <p:nvPr/>
        </p:nvSpPr>
        <p:spPr>
          <a:xfrm>
            <a:off x="804200" y="4403400"/>
            <a:ext cx="2287800" cy="406200"/>
          </a:xfrm>
          <a:prstGeom prst="flowChartMagneticDisk">
            <a:avLst/>
          </a:prstGeom>
          <a:solidFill>
            <a:srgbClr val="741B4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Encode Sans"/>
                <a:ea typeface="Encode Sans"/>
                <a:cs typeface="Encode Sans"/>
                <a:sym typeface="Encode Sans"/>
              </a:rPr>
              <a:t>User Accounts, Profiles &amp; Permissions</a:t>
            </a:r>
            <a:endParaRPr sz="900">
              <a:solidFill>
                <a:srgbClr val="FFFFFF"/>
              </a:solidFill>
              <a:latin typeface="Encode Sans"/>
              <a:ea typeface="Encode Sans"/>
              <a:cs typeface="Encode Sans"/>
              <a:sym typeface="Encode Sans"/>
            </a:endParaRPr>
          </a:p>
        </p:txBody>
      </p:sp>
      <p:sp>
        <p:nvSpPr>
          <p:cNvPr id="183" name="Google Shape;183;p35"/>
          <p:cNvSpPr/>
          <p:nvPr/>
        </p:nvSpPr>
        <p:spPr>
          <a:xfrm>
            <a:off x="3583850" y="4403400"/>
            <a:ext cx="2287800" cy="406200"/>
          </a:xfrm>
          <a:prstGeom prst="flowChartMagneticDisk">
            <a:avLst/>
          </a:prstGeom>
          <a:solidFill>
            <a:srgbClr val="741B4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Encode Sans"/>
                <a:ea typeface="Encode Sans"/>
                <a:cs typeface="Encode Sans"/>
                <a:sym typeface="Encode Sans"/>
              </a:rPr>
              <a:t>Content &amp; Action Plans</a:t>
            </a:r>
            <a:endParaRPr sz="900">
              <a:solidFill>
                <a:srgbClr val="FFFFFF"/>
              </a:solidFill>
              <a:latin typeface="Encode Sans"/>
              <a:ea typeface="Encode Sans"/>
              <a:cs typeface="Encode Sans"/>
              <a:sym typeface="Encode Sans"/>
            </a:endParaRPr>
          </a:p>
        </p:txBody>
      </p:sp>
      <p:sp>
        <p:nvSpPr>
          <p:cNvPr id="184" name="Google Shape;184;p35"/>
          <p:cNvSpPr/>
          <p:nvPr/>
        </p:nvSpPr>
        <p:spPr>
          <a:xfrm>
            <a:off x="6441925" y="4403400"/>
            <a:ext cx="2287800" cy="406200"/>
          </a:xfrm>
          <a:prstGeom prst="flowChartMagneticDisk">
            <a:avLst/>
          </a:prstGeom>
          <a:solidFill>
            <a:srgbClr val="741B4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Encode Sans"/>
                <a:ea typeface="Encode Sans"/>
                <a:cs typeface="Encode Sans"/>
                <a:sym typeface="Encode Sans"/>
              </a:rPr>
              <a:t>Progress &amp; Engagement Data</a:t>
            </a:r>
            <a:endParaRPr sz="900">
              <a:solidFill>
                <a:srgbClr val="FFFFFF"/>
              </a:solidFill>
              <a:latin typeface="Encode Sans"/>
              <a:ea typeface="Encode Sans"/>
              <a:cs typeface="Encode Sans"/>
              <a:sym typeface="Encode Sans"/>
            </a:endParaRPr>
          </a:p>
        </p:txBody>
      </p:sp>
      <p:sp>
        <p:nvSpPr>
          <p:cNvPr id="185" name="Google Shape;185;p35"/>
          <p:cNvSpPr/>
          <p:nvPr/>
        </p:nvSpPr>
        <p:spPr>
          <a:xfrm>
            <a:off x="6494150" y="1831675"/>
            <a:ext cx="2192400" cy="21276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5"/>
          <p:cNvSpPr/>
          <p:nvPr/>
        </p:nvSpPr>
        <p:spPr>
          <a:xfrm rot="5400000">
            <a:off x="7622700" y="2886225"/>
            <a:ext cx="1581900" cy="249900"/>
          </a:xfrm>
          <a:prstGeom prst="rect">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rPr>
              <a:t>Content Management</a:t>
            </a:r>
            <a:endParaRPr sz="1000">
              <a:solidFill>
                <a:srgbClr val="FFFFFF"/>
              </a:solidFill>
            </a:endParaRPr>
          </a:p>
        </p:txBody>
      </p:sp>
      <p:sp>
        <p:nvSpPr>
          <p:cNvPr id="187" name="Google Shape;187;p35"/>
          <p:cNvSpPr/>
          <p:nvPr/>
        </p:nvSpPr>
        <p:spPr>
          <a:xfrm rot="5400000">
            <a:off x="7275550" y="2886225"/>
            <a:ext cx="1581900" cy="249900"/>
          </a:xfrm>
          <a:prstGeom prst="rect">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rPr>
              <a:t>Job Management</a:t>
            </a:r>
            <a:endParaRPr sz="1000">
              <a:solidFill>
                <a:srgbClr val="FFFFFF"/>
              </a:solidFill>
            </a:endParaRPr>
          </a:p>
        </p:txBody>
      </p:sp>
      <p:sp>
        <p:nvSpPr>
          <p:cNvPr id="188" name="Google Shape;188;p35"/>
          <p:cNvSpPr/>
          <p:nvPr/>
        </p:nvSpPr>
        <p:spPr>
          <a:xfrm rot="5400000">
            <a:off x="6928400" y="2886225"/>
            <a:ext cx="1581900" cy="249900"/>
          </a:xfrm>
          <a:prstGeom prst="rect">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rPr>
              <a:t>Company Management</a:t>
            </a:r>
            <a:endParaRPr sz="1000">
              <a:solidFill>
                <a:srgbClr val="FFFFFF"/>
              </a:solidFill>
            </a:endParaRPr>
          </a:p>
        </p:txBody>
      </p:sp>
      <p:sp>
        <p:nvSpPr>
          <p:cNvPr id="189" name="Google Shape;189;p35"/>
          <p:cNvSpPr/>
          <p:nvPr/>
        </p:nvSpPr>
        <p:spPr>
          <a:xfrm rot="5400000">
            <a:off x="6581250" y="2886225"/>
            <a:ext cx="1581900" cy="249900"/>
          </a:xfrm>
          <a:prstGeom prst="rect">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rPr>
              <a:t>User Management</a:t>
            </a:r>
            <a:endParaRPr sz="1000">
              <a:solidFill>
                <a:srgbClr val="FFFFFF"/>
              </a:solidFill>
            </a:endParaRPr>
          </a:p>
        </p:txBody>
      </p:sp>
      <p:sp>
        <p:nvSpPr>
          <p:cNvPr id="190" name="Google Shape;190;p35"/>
          <p:cNvSpPr txBox="1"/>
          <p:nvPr/>
        </p:nvSpPr>
        <p:spPr>
          <a:xfrm>
            <a:off x="6785725" y="1831675"/>
            <a:ext cx="1600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Admin Features</a:t>
            </a:r>
            <a:endParaRPr b="1" sz="1000"/>
          </a:p>
        </p:txBody>
      </p:sp>
      <p:sp>
        <p:nvSpPr>
          <p:cNvPr id="191" name="Google Shape;191;p35"/>
          <p:cNvSpPr/>
          <p:nvPr/>
        </p:nvSpPr>
        <p:spPr>
          <a:xfrm>
            <a:off x="925100" y="1998200"/>
            <a:ext cx="791100" cy="18039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5"/>
          <p:cNvSpPr/>
          <p:nvPr/>
        </p:nvSpPr>
        <p:spPr>
          <a:xfrm rot="5400000">
            <a:off x="393975" y="2898275"/>
            <a:ext cx="1458000" cy="2499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Landing Experience</a:t>
            </a:r>
            <a:endParaRPr sz="800">
              <a:solidFill>
                <a:srgbClr val="FFFFFF"/>
              </a:solidFill>
            </a:endParaRPr>
          </a:p>
        </p:txBody>
      </p:sp>
      <p:sp>
        <p:nvSpPr>
          <p:cNvPr id="193" name="Google Shape;193;p35"/>
          <p:cNvSpPr/>
          <p:nvPr/>
        </p:nvSpPr>
        <p:spPr>
          <a:xfrm rot="5400000">
            <a:off x="740625" y="2898275"/>
            <a:ext cx="1458000" cy="2499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Onboarding</a:t>
            </a:r>
            <a:endParaRPr sz="800">
              <a:solidFill>
                <a:srgbClr val="FFFFFF"/>
              </a:solidFill>
            </a:endParaRPr>
          </a:p>
        </p:txBody>
      </p:sp>
      <p:sp>
        <p:nvSpPr>
          <p:cNvPr id="194" name="Google Shape;194;p35"/>
          <p:cNvSpPr txBox="1"/>
          <p:nvPr/>
        </p:nvSpPr>
        <p:spPr>
          <a:xfrm>
            <a:off x="1073000" y="1998200"/>
            <a:ext cx="647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Enroll</a:t>
            </a:r>
            <a:endParaRPr b="1" sz="800"/>
          </a:p>
        </p:txBody>
      </p:sp>
      <p:sp>
        <p:nvSpPr>
          <p:cNvPr id="195" name="Google Shape;195;p35"/>
          <p:cNvSpPr txBox="1"/>
          <p:nvPr/>
        </p:nvSpPr>
        <p:spPr>
          <a:xfrm>
            <a:off x="2520850" y="1720675"/>
            <a:ext cx="1970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Responsive Web Application</a:t>
            </a:r>
            <a:endParaRPr b="1" sz="1000"/>
          </a:p>
        </p:txBody>
      </p:sp>
      <p:sp>
        <p:nvSpPr>
          <p:cNvPr id="196" name="Google Shape;196;p35"/>
          <p:cNvSpPr/>
          <p:nvPr/>
        </p:nvSpPr>
        <p:spPr>
          <a:xfrm>
            <a:off x="925100" y="3852975"/>
            <a:ext cx="3633000" cy="3003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5"/>
          <p:cNvSpPr txBox="1"/>
          <p:nvPr/>
        </p:nvSpPr>
        <p:spPr>
          <a:xfrm>
            <a:off x="1007150" y="3849225"/>
            <a:ext cx="943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Account Mgmt</a:t>
            </a:r>
            <a:endParaRPr b="1" sz="800"/>
          </a:p>
        </p:txBody>
      </p:sp>
      <p:sp>
        <p:nvSpPr>
          <p:cNvPr id="198" name="Google Shape;198;p35"/>
          <p:cNvSpPr/>
          <p:nvPr/>
        </p:nvSpPr>
        <p:spPr>
          <a:xfrm>
            <a:off x="2164700" y="3905925"/>
            <a:ext cx="601200" cy="1944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Login</a:t>
            </a:r>
            <a:endParaRPr sz="800">
              <a:solidFill>
                <a:srgbClr val="FFFFFF"/>
              </a:solidFill>
            </a:endParaRPr>
          </a:p>
        </p:txBody>
      </p:sp>
      <p:sp>
        <p:nvSpPr>
          <p:cNvPr id="199" name="Google Shape;199;p35"/>
          <p:cNvSpPr/>
          <p:nvPr/>
        </p:nvSpPr>
        <p:spPr>
          <a:xfrm>
            <a:off x="2927650" y="3905925"/>
            <a:ext cx="708000" cy="1944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Pwd Mgmt</a:t>
            </a:r>
            <a:endParaRPr sz="800">
              <a:solidFill>
                <a:srgbClr val="FFFFFF"/>
              </a:solidFill>
            </a:endParaRPr>
          </a:p>
        </p:txBody>
      </p:sp>
      <p:sp>
        <p:nvSpPr>
          <p:cNvPr id="200" name="Google Shape;200;p35"/>
          <p:cNvSpPr/>
          <p:nvPr/>
        </p:nvSpPr>
        <p:spPr>
          <a:xfrm>
            <a:off x="1854513" y="1998200"/>
            <a:ext cx="791100" cy="18039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5"/>
          <p:cNvSpPr/>
          <p:nvPr/>
        </p:nvSpPr>
        <p:spPr>
          <a:xfrm rot="5400000">
            <a:off x="1323388" y="2898275"/>
            <a:ext cx="1458000" cy="249900"/>
          </a:xfrm>
          <a:prstGeom prst="rect">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Notification Preferences</a:t>
            </a:r>
            <a:endParaRPr sz="800">
              <a:solidFill>
                <a:srgbClr val="FFFFFF"/>
              </a:solidFill>
            </a:endParaRPr>
          </a:p>
        </p:txBody>
      </p:sp>
      <p:sp>
        <p:nvSpPr>
          <p:cNvPr id="202" name="Google Shape;202;p35"/>
          <p:cNvSpPr txBox="1"/>
          <p:nvPr/>
        </p:nvSpPr>
        <p:spPr>
          <a:xfrm>
            <a:off x="1824513" y="1998200"/>
            <a:ext cx="851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Engagement</a:t>
            </a:r>
            <a:endParaRPr b="1" sz="800"/>
          </a:p>
        </p:txBody>
      </p:sp>
      <p:sp>
        <p:nvSpPr>
          <p:cNvPr id="203" name="Google Shape;203;p35"/>
          <p:cNvSpPr/>
          <p:nvPr/>
        </p:nvSpPr>
        <p:spPr>
          <a:xfrm rot="5400000">
            <a:off x="1660813" y="2898275"/>
            <a:ext cx="1458000" cy="249900"/>
          </a:xfrm>
          <a:prstGeom prst="rect">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Rule based Notifications</a:t>
            </a:r>
            <a:endParaRPr sz="800">
              <a:solidFill>
                <a:srgbClr val="FFFFFF"/>
              </a:solidFill>
            </a:endParaRPr>
          </a:p>
        </p:txBody>
      </p:sp>
      <p:sp>
        <p:nvSpPr>
          <p:cNvPr id="204" name="Google Shape;204;p35"/>
          <p:cNvSpPr/>
          <p:nvPr/>
        </p:nvSpPr>
        <p:spPr>
          <a:xfrm>
            <a:off x="3797400" y="3905925"/>
            <a:ext cx="708000" cy="1944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Register</a:t>
            </a:r>
            <a:endParaRPr sz="800">
              <a:solidFill>
                <a:srgbClr val="FFFFFF"/>
              </a:solidFill>
            </a:endParaRPr>
          </a:p>
        </p:txBody>
      </p:sp>
      <p:sp>
        <p:nvSpPr>
          <p:cNvPr id="205" name="Google Shape;205;p35"/>
          <p:cNvSpPr/>
          <p:nvPr/>
        </p:nvSpPr>
        <p:spPr>
          <a:xfrm>
            <a:off x="2765904" y="1998200"/>
            <a:ext cx="1792200" cy="18039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5"/>
          <p:cNvSpPr txBox="1"/>
          <p:nvPr/>
        </p:nvSpPr>
        <p:spPr>
          <a:xfrm>
            <a:off x="3001263" y="1998200"/>
            <a:ext cx="1311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t>Research</a:t>
            </a:r>
            <a:endParaRPr b="1" sz="800"/>
          </a:p>
        </p:txBody>
      </p:sp>
      <p:sp>
        <p:nvSpPr>
          <p:cNvPr id="207" name="Google Shape;207;p35"/>
          <p:cNvSpPr/>
          <p:nvPr/>
        </p:nvSpPr>
        <p:spPr>
          <a:xfrm rot="5400000">
            <a:off x="2648138" y="2898275"/>
            <a:ext cx="1458000" cy="2499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Skills bank</a:t>
            </a:r>
            <a:endParaRPr sz="800">
              <a:solidFill>
                <a:srgbClr val="FFFFFF"/>
              </a:solidFill>
            </a:endParaRPr>
          </a:p>
        </p:txBody>
      </p:sp>
      <p:sp>
        <p:nvSpPr>
          <p:cNvPr id="208" name="Google Shape;208;p35"/>
          <p:cNvSpPr/>
          <p:nvPr/>
        </p:nvSpPr>
        <p:spPr>
          <a:xfrm rot="5400000">
            <a:off x="2977538" y="2898275"/>
            <a:ext cx="1458000" cy="2499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Labour Market Intelligence</a:t>
            </a:r>
            <a:endParaRPr sz="800">
              <a:solidFill>
                <a:srgbClr val="FFFFFF"/>
              </a:solidFill>
            </a:endParaRPr>
          </a:p>
        </p:txBody>
      </p:sp>
      <p:sp>
        <p:nvSpPr>
          <p:cNvPr id="209" name="Google Shape;209;p35"/>
          <p:cNvSpPr/>
          <p:nvPr/>
        </p:nvSpPr>
        <p:spPr>
          <a:xfrm rot="5400000">
            <a:off x="3311075" y="2898275"/>
            <a:ext cx="1458000" cy="2499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Career Development</a:t>
            </a:r>
            <a:endParaRPr sz="800">
              <a:solidFill>
                <a:srgbClr val="FFFFFF"/>
              </a:solidFill>
            </a:endParaRPr>
          </a:p>
        </p:txBody>
      </p:sp>
      <p:sp>
        <p:nvSpPr>
          <p:cNvPr id="210" name="Google Shape;210;p35"/>
          <p:cNvSpPr/>
          <p:nvPr/>
        </p:nvSpPr>
        <p:spPr>
          <a:xfrm rot="5400000">
            <a:off x="3631938" y="2910050"/>
            <a:ext cx="1458000" cy="2499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Employer Resources</a:t>
            </a:r>
            <a:endParaRPr sz="800">
              <a:solidFill>
                <a:srgbClr val="FFFFFF"/>
              </a:solidFill>
            </a:endParaRPr>
          </a:p>
        </p:txBody>
      </p:sp>
      <p:sp>
        <p:nvSpPr>
          <p:cNvPr id="211" name="Google Shape;211;p35"/>
          <p:cNvSpPr/>
          <p:nvPr/>
        </p:nvSpPr>
        <p:spPr>
          <a:xfrm>
            <a:off x="4667925" y="1998200"/>
            <a:ext cx="1281000" cy="2158800"/>
          </a:xfrm>
          <a:prstGeom prst="rect">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5"/>
          <p:cNvSpPr txBox="1"/>
          <p:nvPr/>
        </p:nvSpPr>
        <p:spPr>
          <a:xfrm>
            <a:off x="4637925" y="1998200"/>
            <a:ext cx="1311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t>Job</a:t>
            </a:r>
            <a:endParaRPr b="1" sz="800"/>
          </a:p>
        </p:txBody>
      </p:sp>
      <p:sp>
        <p:nvSpPr>
          <p:cNvPr id="213" name="Google Shape;213;p35"/>
          <p:cNvSpPr/>
          <p:nvPr/>
        </p:nvSpPr>
        <p:spPr>
          <a:xfrm>
            <a:off x="4732288" y="2294225"/>
            <a:ext cx="1131300" cy="249900"/>
          </a:xfrm>
          <a:prstGeom prst="rect">
            <a:avLst/>
          </a:prstGeom>
          <a:solidFill>
            <a:srgbClr val="85200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Job Matching</a:t>
            </a:r>
            <a:endParaRPr sz="800">
              <a:solidFill>
                <a:srgbClr val="FFFFFF"/>
              </a:solidFill>
            </a:endParaRPr>
          </a:p>
        </p:txBody>
      </p:sp>
      <p:sp>
        <p:nvSpPr>
          <p:cNvPr id="214" name="Google Shape;214;p35"/>
          <p:cNvSpPr/>
          <p:nvPr/>
        </p:nvSpPr>
        <p:spPr>
          <a:xfrm>
            <a:off x="4739400" y="2571750"/>
            <a:ext cx="1131300" cy="249900"/>
          </a:xfrm>
          <a:prstGeom prst="rect">
            <a:avLst/>
          </a:prstGeom>
          <a:solidFill>
            <a:srgbClr val="85200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Job Management</a:t>
            </a:r>
            <a:endParaRPr sz="800">
              <a:solidFill>
                <a:srgbClr val="FFFFFF"/>
              </a:solidFill>
            </a:endParaRPr>
          </a:p>
        </p:txBody>
      </p:sp>
      <p:sp>
        <p:nvSpPr>
          <p:cNvPr id="215" name="Google Shape;215;p35"/>
          <p:cNvSpPr/>
          <p:nvPr/>
        </p:nvSpPr>
        <p:spPr>
          <a:xfrm>
            <a:off x="4739425" y="2849275"/>
            <a:ext cx="1131300" cy="338700"/>
          </a:xfrm>
          <a:prstGeom prst="rect">
            <a:avLst/>
          </a:prstGeom>
          <a:solidFill>
            <a:srgbClr val="85200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Resume</a:t>
            </a:r>
            <a:r>
              <a:rPr lang="en" sz="800">
                <a:solidFill>
                  <a:srgbClr val="FFFFFF"/>
                </a:solidFill>
              </a:rPr>
              <a:t> Management</a:t>
            </a:r>
            <a:endParaRPr sz="800">
              <a:solidFill>
                <a:srgbClr val="FFFFFF"/>
              </a:solidFill>
            </a:endParaRPr>
          </a:p>
        </p:txBody>
      </p:sp>
      <p:sp>
        <p:nvSpPr>
          <p:cNvPr id="216" name="Google Shape;216;p35"/>
          <p:cNvSpPr/>
          <p:nvPr/>
        </p:nvSpPr>
        <p:spPr>
          <a:xfrm rot="5400000">
            <a:off x="2319175" y="2898275"/>
            <a:ext cx="1458000" cy="249900"/>
          </a:xfrm>
          <a:prstGeom prst="rect">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Data Reporting</a:t>
            </a:r>
            <a:endParaRPr sz="800">
              <a:solidFill>
                <a:srgbClr val="FFFFFF"/>
              </a:solidFill>
            </a:endParaRPr>
          </a:p>
        </p:txBody>
      </p:sp>
      <p:pic>
        <p:nvPicPr>
          <p:cNvPr id="217" name="Google Shape;217;p35"/>
          <p:cNvPicPr preferRelativeResize="0"/>
          <p:nvPr/>
        </p:nvPicPr>
        <p:blipFill>
          <a:blip r:embed="rId3">
            <a:alphaModFix/>
          </a:blip>
          <a:stretch>
            <a:fillRect/>
          </a:stretch>
        </p:blipFill>
        <p:spPr>
          <a:xfrm>
            <a:off x="1950650" y="931088"/>
            <a:ext cx="465800" cy="465800"/>
          </a:xfrm>
          <a:prstGeom prst="rect">
            <a:avLst/>
          </a:prstGeom>
          <a:noFill/>
          <a:ln>
            <a:noFill/>
          </a:ln>
        </p:spPr>
      </p:pic>
      <p:sp>
        <p:nvSpPr>
          <p:cNvPr id="218" name="Google Shape;218;p35"/>
          <p:cNvSpPr txBox="1"/>
          <p:nvPr/>
        </p:nvSpPr>
        <p:spPr>
          <a:xfrm>
            <a:off x="1734750" y="1304338"/>
            <a:ext cx="897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Job Seeker</a:t>
            </a:r>
            <a:endParaRPr b="1" sz="1000"/>
          </a:p>
        </p:txBody>
      </p:sp>
      <p:pic>
        <p:nvPicPr>
          <p:cNvPr id="219" name="Google Shape;219;p35"/>
          <p:cNvPicPr preferRelativeResize="0"/>
          <p:nvPr/>
        </p:nvPicPr>
        <p:blipFill>
          <a:blip r:embed="rId3">
            <a:alphaModFix/>
          </a:blip>
          <a:stretch>
            <a:fillRect/>
          </a:stretch>
        </p:blipFill>
        <p:spPr>
          <a:xfrm>
            <a:off x="3918500" y="939200"/>
            <a:ext cx="465800" cy="465800"/>
          </a:xfrm>
          <a:prstGeom prst="rect">
            <a:avLst/>
          </a:prstGeom>
          <a:noFill/>
          <a:ln>
            <a:noFill/>
          </a:ln>
        </p:spPr>
      </p:pic>
      <p:sp>
        <p:nvSpPr>
          <p:cNvPr id="220" name="Google Shape;220;p35"/>
          <p:cNvSpPr txBox="1"/>
          <p:nvPr/>
        </p:nvSpPr>
        <p:spPr>
          <a:xfrm>
            <a:off x="3702600" y="1312450"/>
            <a:ext cx="897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Employer</a:t>
            </a:r>
            <a:endParaRPr b="1" sz="1000"/>
          </a:p>
        </p:txBody>
      </p:sp>
      <p:pic>
        <p:nvPicPr>
          <p:cNvPr id="221" name="Google Shape;221;p35"/>
          <p:cNvPicPr preferRelativeResize="0"/>
          <p:nvPr/>
        </p:nvPicPr>
        <p:blipFill>
          <a:blip r:embed="rId3">
            <a:alphaModFix/>
          </a:blip>
          <a:stretch>
            <a:fillRect/>
          </a:stretch>
        </p:blipFill>
        <p:spPr>
          <a:xfrm>
            <a:off x="6657825" y="925200"/>
            <a:ext cx="465800" cy="465800"/>
          </a:xfrm>
          <a:prstGeom prst="rect">
            <a:avLst/>
          </a:prstGeom>
          <a:noFill/>
          <a:ln>
            <a:noFill/>
          </a:ln>
        </p:spPr>
      </p:pic>
      <p:sp>
        <p:nvSpPr>
          <p:cNvPr id="222" name="Google Shape;222;p35"/>
          <p:cNvSpPr txBox="1"/>
          <p:nvPr/>
        </p:nvSpPr>
        <p:spPr>
          <a:xfrm>
            <a:off x="6299875" y="1298450"/>
            <a:ext cx="1131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System Admin</a:t>
            </a:r>
            <a:endParaRPr b="1" sz="1000"/>
          </a:p>
        </p:txBody>
      </p:sp>
      <p:pic>
        <p:nvPicPr>
          <p:cNvPr id="223" name="Google Shape;223;p35"/>
          <p:cNvPicPr preferRelativeResize="0"/>
          <p:nvPr/>
        </p:nvPicPr>
        <p:blipFill>
          <a:blip r:embed="rId3">
            <a:alphaModFix/>
          </a:blip>
          <a:stretch>
            <a:fillRect/>
          </a:stretch>
        </p:blipFill>
        <p:spPr>
          <a:xfrm>
            <a:off x="7939875" y="906988"/>
            <a:ext cx="465800" cy="465800"/>
          </a:xfrm>
          <a:prstGeom prst="rect">
            <a:avLst/>
          </a:prstGeom>
          <a:noFill/>
          <a:ln>
            <a:noFill/>
          </a:ln>
        </p:spPr>
      </p:pic>
      <p:sp>
        <p:nvSpPr>
          <p:cNvPr id="224" name="Google Shape;224;p35"/>
          <p:cNvSpPr txBox="1"/>
          <p:nvPr/>
        </p:nvSpPr>
        <p:spPr>
          <a:xfrm>
            <a:off x="7598575" y="1280250"/>
            <a:ext cx="1131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t>Content Admin</a:t>
            </a:r>
            <a:endParaRPr b="1" sz="1000"/>
          </a:p>
        </p:txBody>
      </p:sp>
      <p:sp>
        <p:nvSpPr>
          <p:cNvPr id="225" name="Google Shape;225;p35"/>
          <p:cNvSpPr txBox="1"/>
          <p:nvPr/>
        </p:nvSpPr>
        <p:spPr>
          <a:xfrm>
            <a:off x="83250" y="1174875"/>
            <a:ext cx="601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Users</a:t>
            </a:r>
            <a:endParaRPr sz="800"/>
          </a:p>
        </p:txBody>
      </p:sp>
      <p:sp>
        <p:nvSpPr>
          <p:cNvPr id="226" name="Google Shape;226;p35"/>
          <p:cNvSpPr txBox="1"/>
          <p:nvPr/>
        </p:nvSpPr>
        <p:spPr>
          <a:xfrm>
            <a:off x="26675" y="2741575"/>
            <a:ext cx="647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Functions</a:t>
            </a:r>
            <a:endParaRPr sz="800"/>
          </a:p>
        </p:txBody>
      </p:sp>
      <p:sp>
        <p:nvSpPr>
          <p:cNvPr id="227" name="Google Shape;227;p35"/>
          <p:cNvSpPr txBox="1"/>
          <p:nvPr/>
        </p:nvSpPr>
        <p:spPr>
          <a:xfrm>
            <a:off x="26675" y="4452600"/>
            <a:ext cx="647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Data</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p:nvPr/>
        </p:nvSpPr>
        <p:spPr>
          <a:xfrm>
            <a:off x="-194275" y="-101750"/>
            <a:ext cx="9639600" cy="5365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latin typeface="Encode Sans"/>
                <a:ea typeface="Encode Sans"/>
                <a:cs typeface="Encode Sans"/>
                <a:sym typeface="Encode Sans"/>
              </a:rPr>
              <a:t>Solution Components and Descriptions</a:t>
            </a:r>
            <a:endParaRPr b="1" sz="2000">
              <a:latin typeface="Encode Sans"/>
              <a:ea typeface="Encode Sans"/>
              <a:cs typeface="Encode Sans"/>
              <a:sym typeface="Encode Sans"/>
            </a:endParaRPr>
          </a:p>
        </p:txBody>
      </p:sp>
      <p:graphicFrame>
        <p:nvGraphicFramePr>
          <p:cNvPr id="234" name="Google Shape;234;p36"/>
          <p:cNvGraphicFramePr/>
          <p:nvPr/>
        </p:nvGraphicFramePr>
        <p:xfrm>
          <a:off x="311700" y="1119700"/>
          <a:ext cx="3000000" cy="3000000"/>
        </p:xfrm>
        <a:graphic>
          <a:graphicData uri="http://schemas.openxmlformats.org/drawingml/2006/table">
            <a:tbl>
              <a:tblPr>
                <a:noFill/>
                <a:tableStyleId>{C8F52E76-EAD6-44DB-A6C0-A2FFFD86C17C}</a:tableStyleId>
              </a:tblPr>
              <a:tblGrid>
                <a:gridCol w="513950"/>
                <a:gridCol w="1560325"/>
                <a:gridCol w="1695600"/>
                <a:gridCol w="4500600"/>
              </a:tblGrid>
              <a:tr h="381000">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ID</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COMPONENT</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ACTOR</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DESCRIPTION</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1</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Enroll</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robust document describing needs, business goals, objectives, key audiences, success measures and specific metrics to measure effectiveness of the solution to be developed</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2</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Account Management</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Prioritized Backlog</a:t>
                      </a:r>
                      <a:endParaRPr sz="800">
                        <a:latin typeface="Encode Sans"/>
                        <a:ea typeface="Encode Sans"/>
                        <a:cs typeface="Encode Sans"/>
                        <a:sym typeface="Encode Sans"/>
                      </a:endParaRPr>
                    </a:p>
                    <a:p>
                      <a:pPr indent="0" lvl="0" marL="0" rtl="0" algn="l">
                        <a:spcBef>
                          <a:spcPts val="0"/>
                        </a:spcBef>
                        <a:spcAft>
                          <a:spcPts val="0"/>
                        </a:spcAft>
                        <a:buNone/>
                      </a:pPr>
                      <a:r>
                        <a:rPr lang="en" sz="800">
                          <a:latin typeface="Encode Sans"/>
                          <a:ea typeface="Encode Sans"/>
                          <a:cs typeface="Encode Sans"/>
                          <a:sym typeface="Encode Sans"/>
                        </a:rPr>
                        <a:t>[Excel]</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Overall list of capabilities and features that will address the business needs and other internal stakeholders. Prioritization of the overall backlog and features.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3</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Research</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Work Plan</a:t>
                      </a:r>
                      <a:endParaRPr sz="800">
                        <a:latin typeface="Encode Sans"/>
                        <a:ea typeface="Encode Sans"/>
                        <a:cs typeface="Encode Sans"/>
                        <a:sym typeface="Encode Sans"/>
                      </a:endParaRPr>
                    </a:p>
                    <a:p>
                      <a:pPr indent="0" lvl="0" marL="0" rtl="0" algn="l">
                        <a:spcBef>
                          <a:spcPts val="0"/>
                        </a:spcBef>
                        <a:spcAft>
                          <a:spcPts val="0"/>
                        </a:spcAft>
                        <a:buNone/>
                      </a:pPr>
                      <a:r>
                        <a:rPr lang="en" sz="800">
                          <a:latin typeface="Encode Sans"/>
                          <a:ea typeface="Encode Sans"/>
                          <a:cs typeface="Encode Sans"/>
                          <a:sym typeface="Encode Sans"/>
                        </a:rPr>
                        <a:t>[Doc]</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Detailed schedule, activities, deliverables and sprint plan for the Agile development</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4</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Job</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UX Designs</a:t>
                      </a:r>
                      <a:endParaRPr sz="800">
                        <a:latin typeface="Encode Sans"/>
                        <a:ea typeface="Encode Sans"/>
                        <a:cs typeface="Encode Sans"/>
                        <a:sym typeface="Encode Sans"/>
                      </a:endParaRPr>
                    </a:p>
                    <a:p>
                      <a:pPr indent="0" lvl="0" marL="0" rtl="0" algn="l">
                        <a:spcBef>
                          <a:spcPts val="0"/>
                        </a:spcBef>
                        <a:spcAft>
                          <a:spcPts val="0"/>
                        </a:spcAft>
                        <a:buNone/>
                      </a:pPr>
                      <a:r>
                        <a:rPr lang="en" sz="800">
                          <a:latin typeface="Encode Sans"/>
                          <a:ea typeface="Encode Sans"/>
                          <a:cs typeface="Encode Sans"/>
                          <a:sym typeface="Encode Sans"/>
                        </a:rPr>
                        <a:t>[InVision/PDF]</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Visual representation of key features of the solution in terms of UX design concepts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5</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Admin Features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Solution Architecture (Data and Technology) Vision</a:t>
                      </a:r>
                      <a:endParaRPr sz="800">
                        <a:latin typeface="Encode Sans"/>
                        <a:ea typeface="Encode Sans"/>
                        <a:cs typeface="Encode Sans"/>
                        <a:sym typeface="Encode Sans"/>
                      </a:endParaRPr>
                    </a:p>
                    <a:p>
                      <a:pPr indent="0" lvl="0" marL="0" rtl="0" algn="l">
                        <a:spcBef>
                          <a:spcPts val="0"/>
                        </a:spcBef>
                        <a:spcAft>
                          <a:spcPts val="0"/>
                        </a:spcAft>
                        <a:buNone/>
                      </a:pPr>
                      <a:r>
                        <a:rPr lang="en" sz="800">
                          <a:latin typeface="Encode Sans"/>
                          <a:ea typeface="Encode Sans"/>
                          <a:cs typeface="Encode Sans"/>
                          <a:sym typeface="Encode Sans"/>
                        </a:rPr>
                        <a:t>[PPT]</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High level future state architecture vision for an integrated solution. This document will describe the architecture vision in terms of the system context diagram, data sources, data integration flows, technology stack and infrastructure.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6</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Application Data</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Working Software</a:t>
                      </a:r>
                      <a:endParaRPr sz="800">
                        <a:latin typeface="Encode Sans"/>
                        <a:ea typeface="Encode Sans"/>
                        <a:cs typeface="Encode Sans"/>
                        <a:sym typeface="Encode Sans"/>
                      </a:endParaRPr>
                    </a:p>
                    <a:p>
                      <a:pPr indent="0" lvl="0" marL="0" rtl="0" algn="l">
                        <a:spcBef>
                          <a:spcPts val="0"/>
                        </a:spcBef>
                        <a:spcAft>
                          <a:spcPts val="0"/>
                        </a:spcAft>
                        <a:buNone/>
                      </a:pPr>
                      <a:r>
                        <a:rPr lang="en" sz="800">
                          <a:latin typeface="Encode Sans"/>
                          <a:ea typeface="Encode Sans"/>
                          <a:cs typeface="Encode Sans"/>
                          <a:sym typeface="Encode Sans"/>
                        </a:rPr>
                        <a:t>[Software]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Working software implementated and validated on agreed to infrastructure, technology and tools.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7</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Quality Assurance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Test Plan</a:t>
                      </a:r>
                      <a:endParaRPr sz="800">
                        <a:latin typeface="Encode Sans"/>
                        <a:ea typeface="Encode Sans"/>
                        <a:cs typeface="Encode Sans"/>
                        <a:sym typeface="Encode Sans"/>
                      </a:endParaRPr>
                    </a:p>
                    <a:p>
                      <a:pPr indent="0" lvl="0" marL="0" rtl="0" algn="l">
                        <a:spcBef>
                          <a:spcPts val="0"/>
                        </a:spcBef>
                        <a:spcAft>
                          <a:spcPts val="0"/>
                        </a:spcAft>
                        <a:buNone/>
                      </a:pPr>
                      <a:r>
                        <a:rPr lang="en" sz="800">
                          <a:latin typeface="Encode Sans"/>
                          <a:ea typeface="Encode Sans"/>
                          <a:cs typeface="Encode Sans"/>
                          <a:sym typeface="Encode Sans"/>
                        </a:rPr>
                        <a:t>[PPT]</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plan on how testing will be done on the components and their integrations.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8</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Quality Assurance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User Manual</a:t>
                      </a:r>
                      <a:endParaRPr sz="800">
                        <a:latin typeface="Encode Sans"/>
                        <a:ea typeface="Encode Sans"/>
                        <a:cs typeface="Encode Sans"/>
                        <a:sym typeface="Encode Sans"/>
                      </a:endParaRPr>
                    </a:p>
                    <a:p>
                      <a:pPr indent="0" lvl="0" marL="0" rtl="0" algn="l">
                        <a:spcBef>
                          <a:spcPts val="0"/>
                        </a:spcBef>
                        <a:spcAft>
                          <a:spcPts val="0"/>
                        </a:spcAft>
                        <a:buNone/>
                      </a:pPr>
                      <a:r>
                        <a:rPr lang="en" sz="800">
                          <a:latin typeface="Encode Sans"/>
                          <a:ea typeface="Encode Sans"/>
                          <a:cs typeface="Encode Sans"/>
                          <a:sym typeface="Encode Sans"/>
                        </a:rPr>
                        <a:t>[Doc]</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documentation of the users, features, and components of the system and how they can be accessed and utilized.</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7"/>
          <p:cNvPicPr preferRelativeResize="0"/>
          <p:nvPr/>
        </p:nvPicPr>
        <p:blipFill>
          <a:blip r:embed="rId3">
            <a:alphaModFix/>
          </a:blip>
          <a:stretch>
            <a:fillRect/>
          </a:stretch>
        </p:blipFill>
        <p:spPr>
          <a:xfrm>
            <a:off x="-28000" y="-1228600"/>
            <a:ext cx="9546440" cy="6372048"/>
          </a:xfrm>
          <a:prstGeom prst="rect">
            <a:avLst/>
          </a:prstGeom>
          <a:noFill/>
          <a:ln>
            <a:noFill/>
          </a:ln>
          <a:effectLst>
            <a:outerShdw blurRad="57150" rotWithShape="0" algn="bl" dir="5400000" dist="19050">
              <a:srgbClr val="000000">
                <a:alpha val="50000"/>
              </a:srgbClr>
            </a:outerShdw>
          </a:effectLst>
        </p:spPr>
      </p:pic>
      <p:sp>
        <p:nvSpPr>
          <p:cNvPr id="240" name="Google Shape;240;p37"/>
          <p:cNvSpPr/>
          <p:nvPr/>
        </p:nvSpPr>
        <p:spPr>
          <a:xfrm>
            <a:off x="-360775" y="-46250"/>
            <a:ext cx="9759600" cy="5189700"/>
          </a:xfrm>
          <a:prstGeom prst="rect">
            <a:avLst/>
          </a:prstGeom>
          <a:solidFill>
            <a:srgbClr val="000000">
              <a:alpha val="558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txBox="1"/>
          <p:nvPr>
            <p:ph type="title"/>
          </p:nvPr>
        </p:nvSpPr>
        <p:spPr>
          <a:xfrm>
            <a:off x="311700" y="2349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Encode Sans"/>
                <a:ea typeface="Encode Sans"/>
                <a:cs typeface="Encode Sans"/>
                <a:sym typeface="Encode Sans"/>
              </a:rPr>
              <a:t>3. INFORMATION ARCHITECTURE</a:t>
            </a:r>
            <a:endParaRPr>
              <a:solidFill>
                <a:srgbClr val="FFFFFF"/>
              </a:solidFill>
              <a:latin typeface="Encode Sans"/>
              <a:ea typeface="Encode Sans"/>
              <a:cs typeface="Encode Sans"/>
              <a:sym typeface="Encode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Information System Architecture Overview</a:t>
            </a:r>
            <a:endParaRPr b="1" sz="2000">
              <a:latin typeface="Encode Sans"/>
              <a:ea typeface="Encode Sans"/>
              <a:cs typeface="Encode Sans"/>
              <a:sym typeface="Encode Sans"/>
            </a:endParaRPr>
          </a:p>
        </p:txBody>
      </p:sp>
      <p:sp>
        <p:nvSpPr>
          <p:cNvPr id="247" name="Google Shape;247;p38"/>
          <p:cNvSpPr txBox="1"/>
          <p:nvPr>
            <p:ph idx="1" type="body"/>
          </p:nvPr>
        </p:nvSpPr>
        <p:spPr>
          <a:xfrm>
            <a:off x="311700" y="1017725"/>
            <a:ext cx="8520600" cy="11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Encode Sans"/>
                <a:ea typeface="Encode Sans"/>
                <a:cs typeface="Encode Sans"/>
                <a:sym typeface="Encode Sans"/>
              </a:rPr>
              <a:t>The Information System Architecture follows industry best practices. Utilizing a “</a:t>
            </a:r>
            <a:r>
              <a:rPr b="1" lang="en" sz="1400">
                <a:solidFill>
                  <a:schemeClr val="dk1"/>
                </a:solidFill>
                <a:latin typeface="Encode Sans"/>
                <a:ea typeface="Encode Sans"/>
                <a:cs typeface="Encode Sans"/>
                <a:sym typeface="Encode Sans"/>
              </a:rPr>
              <a:t>mobile-friendly</a:t>
            </a:r>
            <a:r>
              <a:rPr lang="en" sz="1400">
                <a:solidFill>
                  <a:schemeClr val="dk1"/>
                </a:solidFill>
                <a:latin typeface="Encode Sans"/>
                <a:ea typeface="Encode Sans"/>
                <a:cs typeface="Encode Sans"/>
                <a:sym typeface="Encode Sans"/>
              </a:rPr>
              <a:t>” approach for the presentation interfaces and a suite of </a:t>
            </a:r>
            <a:r>
              <a:rPr b="1" lang="en" sz="1400">
                <a:solidFill>
                  <a:schemeClr val="dk1"/>
                </a:solidFill>
                <a:latin typeface="Encode Sans"/>
                <a:ea typeface="Encode Sans"/>
                <a:cs typeface="Encode Sans"/>
                <a:sym typeface="Encode Sans"/>
              </a:rPr>
              <a:t>small services</a:t>
            </a:r>
            <a:r>
              <a:rPr lang="en" sz="1400">
                <a:solidFill>
                  <a:schemeClr val="dk1"/>
                </a:solidFill>
                <a:latin typeface="Encode Sans"/>
                <a:ea typeface="Encode Sans"/>
                <a:cs typeface="Encode Sans"/>
                <a:sym typeface="Encode Sans"/>
              </a:rPr>
              <a:t> deliver business capabilities which are independently deployable with a minimum of centralized management employing ML models and a REST software architecture.</a:t>
            </a:r>
            <a:endParaRPr sz="1400">
              <a:solidFill>
                <a:srgbClr val="1C4587"/>
              </a:solidFill>
              <a:latin typeface="Encode Sans"/>
              <a:ea typeface="Encode Sans"/>
              <a:cs typeface="Encode Sans"/>
              <a:sym typeface="Encode Sans"/>
            </a:endParaRPr>
          </a:p>
        </p:txBody>
      </p:sp>
      <p:sp>
        <p:nvSpPr>
          <p:cNvPr id="248" name="Google Shape;248;p38"/>
          <p:cNvSpPr txBox="1"/>
          <p:nvPr/>
        </p:nvSpPr>
        <p:spPr>
          <a:xfrm>
            <a:off x="311700" y="2571750"/>
            <a:ext cx="1477800" cy="800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Encode Sans"/>
                <a:ea typeface="Encode Sans"/>
                <a:cs typeface="Encode Sans"/>
                <a:sym typeface="Encode Sans"/>
              </a:rPr>
              <a:t>Fluid user experience utilizing adaptive, </a:t>
            </a:r>
            <a:r>
              <a:rPr b="1" lang="en" sz="1000">
                <a:latin typeface="Encode Sans"/>
                <a:ea typeface="Encode Sans"/>
                <a:cs typeface="Encode Sans"/>
                <a:sym typeface="Encode Sans"/>
              </a:rPr>
              <a:t>responsive design</a:t>
            </a:r>
            <a:r>
              <a:rPr lang="en" sz="1000">
                <a:latin typeface="Encode Sans"/>
                <a:ea typeface="Encode Sans"/>
                <a:cs typeface="Encode Sans"/>
                <a:sym typeface="Encode Sans"/>
              </a:rPr>
              <a:t> techniques</a:t>
            </a:r>
            <a:endParaRPr sz="1000">
              <a:latin typeface="Encode Sans"/>
              <a:ea typeface="Encode Sans"/>
              <a:cs typeface="Encode Sans"/>
              <a:sym typeface="Encode Sans"/>
            </a:endParaRPr>
          </a:p>
        </p:txBody>
      </p:sp>
      <p:sp>
        <p:nvSpPr>
          <p:cNvPr id="249" name="Google Shape;249;p38"/>
          <p:cNvSpPr txBox="1"/>
          <p:nvPr/>
        </p:nvSpPr>
        <p:spPr>
          <a:xfrm>
            <a:off x="311700" y="3683775"/>
            <a:ext cx="1477800" cy="95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Encode Sans"/>
                <a:ea typeface="Encode Sans"/>
                <a:cs typeface="Encode Sans"/>
                <a:sym typeface="Encode Sans"/>
              </a:rPr>
              <a:t>Business processes are </a:t>
            </a:r>
            <a:r>
              <a:rPr b="1" lang="en" sz="1000">
                <a:latin typeface="Encode Sans"/>
                <a:ea typeface="Encode Sans"/>
                <a:cs typeface="Encode Sans"/>
                <a:sym typeface="Encode Sans"/>
              </a:rPr>
              <a:t>choreographed</a:t>
            </a:r>
            <a:r>
              <a:rPr lang="en" sz="1000">
                <a:latin typeface="Encode Sans"/>
                <a:ea typeface="Encode Sans"/>
                <a:cs typeface="Encode Sans"/>
                <a:sym typeface="Encode Sans"/>
              </a:rPr>
              <a:t> using RESTFUL protocols and a lightweight </a:t>
            </a:r>
            <a:r>
              <a:rPr lang="en" sz="1000">
                <a:latin typeface="Encode Sans"/>
                <a:ea typeface="Encode Sans"/>
                <a:cs typeface="Encode Sans"/>
                <a:sym typeface="Encode Sans"/>
              </a:rPr>
              <a:t>messaging</a:t>
            </a:r>
            <a:r>
              <a:rPr lang="en" sz="1000">
                <a:latin typeface="Encode Sans"/>
                <a:ea typeface="Encode Sans"/>
                <a:cs typeface="Encode Sans"/>
                <a:sym typeface="Encode Sans"/>
              </a:rPr>
              <a:t> bus.</a:t>
            </a:r>
            <a:endParaRPr sz="1000">
              <a:latin typeface="Encode Sans"/>
              <a:ea typeface="Encode Sans"/>
              <a:cs typeface="Encode Sans"/>
              <a:sym typeface="Encode Sans"/>
            </a:endParaRPr>
          </a:p>
        </p:txBody>
      </p:sp>
      <p:sp>
        <p:nvSpPr>
          <p:cNvPr id="250" name="Google Shape;250;p38"/>
          <p:cNvSpPr txBox="1"/>
          <p:nvPr/>
        </p:nvSpPr>
        <p:spPr>
          <a:xfrm>
            <a:off x="2037825" y="2571750"/>
            <a:ext cx="1477800" cy="95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Encode Sans"/>
                <a:ea typeface="Encode Sans"/>
                <a:cs typeface="Encode Sans"/>
                <a:sym typeface="Encode Sans"/>
              </a:rPr>
              <a:t>Independently deployable</a:t>
            </a:r>
            <a:r>
              <a:rPr lang="en" sz="1000">
                <a:latin typeface="Encode Sans"/>
                <a:ea typeface="Encode Sans"/>
                <a:cs typeface="Encode Sans"/>
                <a:sym typeface="Encode Sans"/>
              </a:rPr>
              <a:t> services are published with explicit </a:t>
            </a:r>
            <a:r>
              <a:rPr lang="en" sz="1000">
                <a:latin typeface="Encode Sans"/>
                <a:ea typeface="Encode Sans"/>
                <a:cs typeface="Encode Sans"/>
                <a:sym typeface="Encode Sans"/>
              </a:rPr>
              <a:t>interface</a:t>
            </a:r>
            <a:r>
              <a:rPr lang="en" sz="1000">
                <a:latin typeface="Encode Sans"/>
                <a:ea typeface="Encode Sans"/>
                <a:cs typeface="Encode Sans"/>
                <a:sym typeface="Encode Sans"/>
              </a:rPr>
              <a:t> definitions.</a:t>
            </a:r>
            <a:endParaRPr sz="1000">
              <a:latin typeface="Encode Sans"/>
              <a:ea typeface="Encode Sans"/>
              <a:cs typeface="Encode Sans"/>
              <a:sym typeface="Encode Sans"/>
            </a:endParaRPr>
          </a:p>
        </p:txBody>
      </p:sp>
      <p:sp>
        <p:nvSpPr>
          <p:cNvPr id="251" name="Google Shape;251;p38"/>
          <p:cNvSpPr txBox="1"/>
          <p:nvPr/>
        </p:nvSpPr>
        <p:spPr>
          <a:xfrm>
            <a:off x="2037825" y="3683775"/>
            <a:ext cx="1477800" cy="95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Encode Sans"/>
                <a:ea typeface="Encode Sans"/>
                <a:cs typeface="Encode Sans"/>
                <a:sym typeface="Encode Sans"/>
              </a:rPr>
              <a:t>Secure efficient and </a:t>
            </a:r>
            <a:r>
              <a:rPr b="1" lang="en" sz="1000">
                <a:latin typeface="Encode Sans"/>
                <a:ea typeface="Encode Sans"/>
                <a:cs typeface="Encode Sans"/>
                <a:sym typeface="Encode Sans"/>
              </a:rPr>
              <a:t>reliable data management</a:t>
            </a:r>
            <a:r>
              <a:rPr lang="en" sz="1000">
                <a:latin typeface="Encode Sans"/>
                <a:ea typeface="Encode Sans"/>
                <a:cs typeface="Encode Sans"/>
                <a:sym typeface="Encode Sans"/>
              </a:rPr>
              <a:t> </a:t>
            </a:r>
            <a:r>
              <a:rPr lang="en" sz="1000">
                <a:latin typeface="Encode Sans"/>
                <a:ea typeface="Encode Sans"/>
                <a:cs typeface="Encode Sans"/>
                <a:sym typeface="Encode Sans"/>
              </a:rPr>
              <a:t>provides</a:t>
            </a:r>
            <a:r>
              <a:rPr lang="en" sz="1000">
                <a:latin typeface="Encode Sans"/>
                <a:ea typeface="Encode Sans"/>
                <a:cs typeface="Encode Sans"/>
                <a:sym typeface="Encode Sans"/>
              </a:rPr>
              <a:t> access to internal data sources</a:t>
            </a:r>
            <a:endParaRPr sz="1000">
              <a:latin typeface="Encode Sans"/>
              <a:ea typeface="Encode Sans"/>
              <a:cs typeface="Encode Sans"/>
              <a:sym typeface="Encode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9"/>
          <p:cNvPicPr preferRelativeResize="0"/>
          <p:nvPr/>
        </p:nvPicPr>
        <p:blipFill>
          <a:blip r:embed="rId3">
            <a:alphaModFix/>
          </a:blip>
          <a:stretch>
            <a:fillRect/>
          </a:stretch>
        </p:blipFill>
        <p:spPr>
          <a:xfrm>
            <a:off x="-28000" y="-1228600"/>
            <a:ext cx="9546440" cy="6372048"/>
          </a:xfrm>
          <a:prstGeom prst="rect">
            <a:avLst/>
          </a:prstGeom>
          <a:noFill/>
          <a:ln>
            <a:noFill/>
          </a:ln>
          <a:effectLst>
            <a:outerShdw blurRad="57150" rotWithShape="0" algn="bl" dir="5400000" dist="19050">
              <a:srgbClr val="000000">
                <a:alpha val="50000"/>
              </a:srgbClr>
            </a:outerShdw>
          </a:effectLst>
        </p:spPr>
      </p:pic>
      <p:sp>
        <p:nvSpPr>
          <p:cNvPr id="257" name="Google Shape;257;p39"/>
          <p:cNvSpPr/>
          <p:nvPr/>
        </p:nvSpPr>
        <p:spPr>
          <a:xfrm>
            <a:off x="-360775" y="-46250"/>
            <a:ext cx="9759600" cy="5189700"/>
          </a:xfrm>
          <a:prstGeom prst="rect">
            <a:avLst/>
          </a:prstGeom>
          <a:solidFill>
            <a:srgbClr val="000000">
              <a:alpha val="558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9"/>
          <p:cNvSpPr txBox="1"/>
          <p:nvPr>
            <p:ph type="title"/>
          </p:nvPr>
        </p:nvSpPr>
        <p:spPr>
          <a:xfrm>
            <a:off x="311700" y="2349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Encode Sans"/>
                <a:ea typeface="Encode Sans"/>
                <a:cs typeface="Encode Sans"/>
                <a:sym typeface="Encode Sans"/>
              </a:rPr>
              <a:t>4. TECHNICAL </a:t>
            </a:r>
            <a:r>
              <a:rPr lang="en">
                <a:solidFill>
                  <a:srgbClr val="FFFFFF"/>
                </a:solidFill>
                <a:latin typeface="Encode Sans"/>
                <a:ea typeface="Encode Sans"/>
                <a:cs typeface="Encode Sans"/>
                <a:sym typeface="Encode Sans"/>
              </a:rPr>
              <a:t>ARCHITECTURE</a:t>
            </a:r>
            <a:endParaRPr>
              <a:solidFill>
                <a:srgbClr val="FFFFFF"/>
              </a:solidFill>
              <a:latin typeface="Encode Sans"/>
              <a:ea typeface="Encode Sans"/>
              <a:cs typeface="Encode Sans"/>
              <a:sym typeface="Encod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Application and Technical Architecture Overview</a:t>
            </a:r>
            <a:endParaRPr b="1" sz="2000">
              <a:latin typeface="Encode Sans"/>
              <a:ea typeface="Encode Sans"/>
              <a:cs typeface="Encode Sans"/>
              <a:sym typeface="Encode Sans"/>
            </a:endParaRPr>
          </a:p>
        </p:txBody>
      </p:sp>
      <p:sp>
        <p:nvSpPr>
          <p:cNvPr id="264" name="Google Shape;264;p40"/>
          <p:cNvSpPr txBox="1"/>
          <p:nvPr>
            <p:ph idx="1" type="body"/>
          </p:nvPr>
        </p:nvSpPr>
        <p:spPr>
          <a:xfrm>
            <a:off x="311700" y="1017725"/>
            <a:ext cx="8520600" cy="3061800"/>
          </a:xfrm>
          <a:prstGeom prst="rect">
            <a:avLst/>
          </a:prstGeom>
        </p:spPr>
        <p:txBody>
          <a:bodyPr anchorCtr="0" anchor="t" bIns="91425" lIns="91425" spcFirstLastPara="1" rIns="91425" wrap="square" tIns="91425">
            <a:noAutofit/>
          </a:bodyPr>
          <a:lstStyle/>
          <a:p>
            <a:pPr indent="0" lvl="0" marL="0" rtl="0" algn="just">
              <a:lnSpc>
                <a:spcPct val="115000"/>
              </a:lnSpc>
              <a:spcBef>
                <a:spcPts val="1100"/>
              </a:spcBef>
              <a:spcAft>
                <a:spcPts val="0"/>
              </a:spcAft>
              <a:buNone/>
            </a:pPr>
            <a:r>
              <a:rPr b="1" lang="en" sz="1400">
                <a:solidFill>
                  <a:srgbClr val="1C4587"/>
                </a:solidFill>
                <a:latin typeface="Encode Sans"/>
                <a:ea typeface="Encode Sans"/>
                <a:cs typeface="Encode Sans"/>
                <a:sym typeface="Encode Sans"/>
              </a:rPr>
              <a:t>Application Architecture</a:t>
            </a:r>
            <a:r>
              <a:rPr lang="en" sz="1400">
                <a:solidFill>
                  <a:srgbClr val="000000"/>
                </a:solidFill>
                <a:latin typeface="Encode Sans"/>
                <a:ea typeface="Encode Sans"/>
                <a:cs typeface="Encode Sans"/>
                <a:sym typeface="Encode Sans"/>
              </a:rPr>
              <a:t> describes the behaviour of applications used in a business, focused on how they interact with each other and with users, It is focused on the data consumed and produced by applications rather than their internal structure. Furthermore application </a:t>
            </a:r>
            <a:r>
              <a:rPr lang="en" sz="1400">
                <a:solidFill>
                  <a:srgbClr val="000000"/>
                </a:solidFill>
                <a:latin typeface="Encode Sans"/>
                <a:ea typeface="Encode Sans"/>
                <a:cs typeface="Encode Sans"/>
                <a:sym typeface="Encode Sans"/>
              </a:rPr>
              <a:t>architectures</a:t>
            </a:r>
            <a:r>
              <a:rPr lang="en" sz="1400">
                <a:solidFill>
                  <a:srgbClr val="000000"/>
                </a:solidFill>
                <a:latin typeface="Encode Sans"/>
                <a:ea typeface="Encode Sans"/>
                <a:cs typeface="Encode Sans"/>
                <a:sym typeface="Encode Sans"/>
              </a:rPr>
              <a:t> demonstrate how application modules or capabilities are mapped to business functions to ensure greater business and IT alignment. The application architecture is specified on the basis of business and functional requirements. This involved defining the interaction between application modules, packages, databases, and middleware </a:t>
            </a:r>
            <a:r>
              <a:rPr lang="en" sz="1400">
                <a:solidFill>
                  <a:srgbClr val="000000"/>
                </a:solidFill>
                <a:latin typeface="Encode Sans"/>
                <a:ea typeface="Encode Sans"/>
                <a:cs typeface="Encode Sans"/>
                <a:sym typeface="Encode Sans"/>
              </a:rPr>
              <a:t>systems</a:t>
            </a:r>
            <a:r>
              <a:rPr lang="en" sz="1400">
                <a:solidFill>
                  <a:srgbClr val="000000"/>
                </a:solidFill>
                <a:latin typeface="Encode Sans"/>
                <a:ea typeface="Encode Sans"/>
                <a:cs typeface="Encode Sans"/>
                <a:sym typeface="Encode Sans"/>
              </a:rPr>
              <a:t> in terms of functional coverage.</a:t>
            </a:r>
            <a:endParaRPr sz="1400">
              <a:solidFill>
                <a:srgbClr val="000000"/>
              </a:solidFill>
              <a:latin typeface="Encode Sans"/>
              <a:ea typeface="Encode Sans"/>
              <a:cs typeface="Encode Sans"/>
              <a:sym typeface="Encode Sans"/>
            </a:endParaRPr>
          </a:p>
          <a:p>
            <a:pPr indent="0" lvl="0" marL="0" rtl="0" algn="just">
              <a:lnSpc>
                <a:spcPct val="115000"/>
              </a:lnSpc>
              <a:spcBef>
                <a:spcPts val="1100"/>
              </a:spcBef>
              <a:spcAft>
                <a:spcPts val="0"/>
              </a:spcAft>
              <a:buNone/>
            </a:pPr>
            <a:r>
              <a:t/>
            </a:r>
            <a:endParaRPr sz="1400">
              <a:solidFill>
                <a:srgbClr val="000000"/>
              </a:solidFill>
              <a:latin typeface="Encode Sans"/>
              <a:ea typeface="Encode Sans"/>
              <a:cs typeface="Encode Sans"/>
              <a:sym typeface="Encode Sans"/>
            </a:endParaRPr>
          </a:p>
          <a:p>
            <a:pPr indent="0" lvl="0" marL="0" rtl="0" algn="just">
              <a:lnSpc>
                <a:spcPct val="115000"/>
              </a:lnSpc>
              <a:spcBef>
                <a:spcPts val="1100"/>
              </a:spcBef>
              <a:spcAft>
                <a:spcPts val="1000"/>
              </a:spcAft>
              <a:buNone/>
            </a:pPr>
            <a:r>
              <a:rPr b="1" lang="en" sz="1400">
                <a:solidFill>
                  <a:srgbClr val="1C4587"/>
                </a:solidFill>
                <a:latin typeface="Encode Sans"/>
                <a:ea typeface="Encode Sans"/>
                <a:cs typeface="Encode Sans"/>
                <a:sym typeface="Encode Sans"/>
              </a:rPr>
              <a:t>Technical Architecture</a:t>
            </a:r>
            <a:r>
              <a:rPr lang="en" sz="1400">
                <a:solidFill>
                  <a:srgbClr val="000000"/>
                </a:solidFill>
                <a:latin typeface="Encode Sans"/>
                <a:ea typeface="Encode Sans"/>
                <a:cs typeface="Encode Sans"/>
                <a:sym typeface="Encode Sans"/>
              </a:rPr>
              <a:t> describes how the chosen hardware, software and network components are deshmed to power the application capabilities and its integration with the ecosystem of internal and external systems.</a:t>
            </a:r>
            <a:endParaRPr sz="1400">
              <a:solidFill>
                <a:srgbClr val="000000"/>
              </a:solidFill>
              <a:latin typeface="Encode Sans"/>
              <a:ea typeface="Encode Sans"/>
              <a:cs typeface="Encode Sans"/>
              <a:sym typeface="Encod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Application and Technical Architecture (cont..)</a:t>
            </a:r>
            <a:endParaRPr b="1" sz="2000">
              <a:latin typeface="Encode Sans"/>
              <a:ea typeface="Encode Sans"/>
              <a:cs typeface="Encode Sans"/>
              <a:sym typeface="Encode Sans"/>
            </a:endParaRPr>
          </a:p>
        </p:txBody>
      </p:sp>
      <p:sp>
        <p:nvSpPr>
          <p:cNvPr id="270" name="Google Shape;270;p41"/>
          <p:cNvSpPr txBox="1"/>
          <p:nvPr>
            <p:ph idx="1" type="body"/>
          </p:nvPr>
        </p:nvSpPr>
        <p:spPr>
          <a:xfrm>
            <a:off x="311700" y="1017725"/>
            <a:ext cx="8520600" cy="3728100"/>
          </a:xfrm>
          <a:prstGeom prst="rect">
            <a:avLst/>
          </a:prstGeom>
        </p:spPr>
        <p:txBody>
          <a:bodyPr anchorCtr="0" anchor="t" bIns="91425" lIns="91425" spcFirstLastPara="1" rIns="91425" wrap="square" tIns="91425">
            <a:noAutofit/>
          </a:bodyPr>
          <a:lstStyle/>
          <a:p>
            <a:pPr indent="0" lvl="0" marL="0" rtl="0" algn="just">
              <a:lnSpc>
                <a:spcPct val="115000"/>
              </a:lnSpc>
              <a:spcBef>
                <a:spcPts val="1100"/>
              </a:spcBef>
              <a:spcAft>
                <a:spcPts val="0"/>
              </a:spcAft>
              <a:buNone/>
            </a:pPr>
            <a:r>
              <a:rPr lang="en" sz="1400">
                <a:solidFill>
                  <a:srgbClr val="000000"/>
                </a:solidFill>
                <a:latin typeface="Encode Sans"/>
                <a:ea typeface="Encode Sans"/>
                <a:cs typeface="Encode Sans"/>
                <a:sym typeface="Encode Sans"/>
              </a:rPr>
              <a:t>The development team is responsible for defining, designing and implementing the Application and Technical architectures, working collaboratively with the MLSS team. In this document, the Application and Technical </a:t>
            </a:r>
            <a:r>
              <a:rPr lang="en" sz="1400">
                <a:solidFill>
                  <a:srgbClr val="000000"/>
                </a:solidFill>
                <a:latin typeface="Encode Sans"/>
                <a:ea typeface="Encode Sans"/>
                <a:cs typeface="Encode Sans"/>
                <a:sym typeface="Encode Sans"/>
              </a:rPr>
              <a:t>architectures</a:t>
            </a:r>
            <a:r>
              <a:rPr lang="en" sz="1400">
                <a:solidFill>
                  <a:srgbClr val="000000"/>
                </a:solidFill>
                <a:latin typeface="Encode Sans"/>
                <a:ea typeface="Encode Sans"/>
                <a:cs typeface="Encode Sans"/>
                <a:sym typeface="Encode Sans"/>
              </a:rPr>
              <a:t> will be described as follows:</a:t>
            </a:r>
            <a:endParaRPr sz="1400">
              <a:solidFill>
                <a:srgbClr val="000000"/>
              </a:solidFill>
              <a:latin typeface="Encode Sans"/>
              <a:ea typeface="Encode Sans"/>
              <a:cs typeface="Encode Sans"/>
              <a:sym typeface="Encode Sans"/>
            </a:endParaRPr>
          </a:p>
          <a:p>
            <a:pPr indent="-317500" lvl="0" marL="457200" rtl="0" algn="just">
              <a:lnSpc>
                <a:spcPct val="150000"/>
              </a:lnSpc>
              <a:spcBef>
                <a:spcPts val="110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Architecture Guiding Principles</a:t>
            </a:r>
            <a:endParaRPr sz="1400">
              <a:solidFill>
                <a:srgbClr val="1C4587"/>
              </a:solidFill>
              <a:latin typeface="Encode Sans"/>
              <a:ea typeface="Encode Sans"/>
              <a:cs typeface="Encode Sans"/>
              <a:sym typeface="Encode Sans"/>
            </a:endParaRPr>
          </a:p>
          <a:p>
            <a:pPr indent="-317500" lvl="0" marL="457200" rtl="0" algn="just">
              <a:lnSpc>
                <a:spcPct val="150000"/>
              </a:lnSpc>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System Context Diagram</a:t>
            </a:r>
            <a:endParaRPr sz="1400">
              <a:solidFill>
                <a:srgbClr val="1C4587"/>
              </a:solidFill>
              <a:latin typeface="Encode Sans"/>
              <a:ea typeface="Encode Sans"/>
              <a:cs typeface="Encode Sans"/>
              <a:sym typeface="Encode Sans"/>
            </a:endParaRPr>
          </a:p>
          <a:p>
            <a:pPr indent="-317500" lvl="0" marL="457200" rtl="0" algn="just">
              <a:lnSpc>
                <a:spcPct val="150000"/>
              </a:lnSpc>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Application Architecture (Services, Interactions, Interfaces)</a:t>
            </a:r>
            <a:endParaRPr sz="1400">
              <a:solidFill>
                <a:srgbClr val="1C4587"/>
              </a:solidFill>
              <a:latin typeface="Encode Sans"/>
              <a:ea typeface="Encode Sans"/>
              <a:cs typeface="Encode Sans"/>
              <a:sym typeface="Encode Sans"/>
            </a:endParaRPr>
          </a:p>
          <a:p>
            <a:pPr indent="-317500" lvl="0" marL="457200" rtl="0" algn="just">
              <a:lnSpc>
                <a:spcPct val="150000"/>
              </a:lnSpc>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Content Architecture</a:t>
            </a:r>
            <a:endParaRPr sz="1400">
              <a:solidFill>
                <a:srgbClr val="1C4587"/>
              </a:solidFill>
              <a:latin typeface="Encode Sans"/>
              <a:ea typeface="Encode Sans"/>
              <a:cs typeface="Encode Sans"/>
              <a:sym typeface="Encode Sans"/>
            </a:endParaRPr>
          </a:p>
          <a:p>
            <a:pPr indent="-317500" lvl="0" marL="457200" rtl="0" algn="just">
              <a:lnSpc>
                <a:spcPct val="150000"/>
              </a:lnSpc>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Data Architecture (Data Domains, Data Flow)</a:t>
            </a:r>
            <a:endParaRPr sz="1400">
              <a:solidFill>
                <a:srgbClr val="1C4587"/>
              </a:solidFill>
              <a:latin typeface="Encode Sans"/>
              <a:ea typeface="Encode Sans"/>
              <a:cs typeface="Encode Sans"/>
              <a:sym typeface="Encode Sans"/>
            </a:endParaRPr>
          </a:p>
          <a:p>
            <a:pPr indent="-317500" lvl="0" marL="457200" rtl="0" algn="just">
              <a:lnSpc>
                <a:spcPct val="150000"/>
              </a:lnSpc>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Integration Architecture (Middleware, Communications)</a:t>
            </a:r>
            <a:endParaRPr sz="1400">
              <a:solidFill>
                <a:srgbClr val="1C4587"/>
              </a:solidFill>
              <a:latin typeface="Encode Sans"/>
              <a:ea typeface="Encode Sans"/>
              <a:cs typeface="Encode Sans"/>
              <a:sym typeface="Encode Sans"/>
            </a:endParaRPr>
          </a:p>
          <a:p>
            <a:pPr indent="-317500" lvl="0" marL="457200" rtl="0" algn="just">
              <a:lnSpc>
                <a:spcPct val="150000"/>
              </a:lnSpc>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Technical Architecture (Layers, Hardware, Software, Protocols, Deployment)</a:t>
            </a:r>
            <a:endParaRPr sz="1400">
              <a:solidFill>
                <a:srgbClr val="1C4587"/>
              </a:solidFill>
              <a:latin typeface="Encode Sans"/>
              <a:ea typeface="Encode Sans"/>
              <a:cs typeface="Encode Sans"/>
              <a:sym typeface="Encode Sans"/>
            </a:endParaRPr>
          </a:p>
          <a:p>
            <a:pPr indent="-317500" lvl="0" marL="457200" rtl="0" algn="just">
              <a:lnSpc>
                <a:spcPct val="150000"/>
              </a:lnSpc>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Security Architecture (Authentication, Role Based Authorization)</a:t>
            </a:r>
            <a:endParaRPr sz="1400">
              <a:solidFill>
                <a:srgbClr val="1C4587"/>
              </a:solidFill>
              <a:latin typeface="Encode Sans"/>
              <a:ea typeface="Encode Sans"/>
              <a:cs typeface="Encode Sans"/>
              <a:sym typeface="Encode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p:nvPr/>
        </p:nvSpPr>
        <p:spPr>
          <a:xfrm>
            <a:off x="-194275" y="-101750"/>
            <a:ext cx="9639600" cy="5365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latin typeface="Encode Sans"/>
                <a:ea typeface="Encode Sans"/>
                <a:cs typeface="Encode Sans"/>
                <a:sym typeface="Encode Sans"/>
              </a:rPr>
              <a:t>EXECUTION PLAN</a:t>
            </a:r>
            <a:endParaRPr sz="1200">
              <a:solidFill>
                <a:srgbClr val="FF0000"/>
              </a:solidFill>
              <a:latin typeface="Encode Sans"/>
              <a:ea typeface="Encode Sans"/>
              <a:cs typeface="Encode Sans"/>
              <a:sym typeface="Encode Sans"/>
            </a:endParaRPr>
          </a:p>
          <a:p>
            <a:pPr indent="0" lvl="0" marL="0" rtl="0" algn="l">
              <a:spcBef>
                <a:spcPts val="0"/>
              </a:spcBef>
              <a:spcAft>
                <a:spcPts val="0"/>
              </a:spcAft>
              <a:buClr>
                <a:schemeClr val="dk1"/>
              </a:buClr>
              <a:buSzPts val="1100"/>
              <a:buFont typeface="Arial"/>
              <a:buNone/>
            </a:pPr>
            <a:r>
              <a:rPr lang="en" sz="1800">
                <a:latin typeface="Encode Sans"/>
                <a:ea typeface="Encode Sans"/>
                <a:cs typeface="Encode Sans"/>
                <a:sym typeface="Encode Sans"/>
              </a:rPr>
              <a:t>Implementation Strategy - Deliverables</a:t>
            </a:r>
            <a:endParaRPr sz="1800">
              <a:latin typeface="Encode Sans"/>
              <a:ea typeface="Encode Sans"/>
              <a:cs typeface="Encode Sans"/>
              <a:sym typeface="Encode Sans"/>
            </a:endParaRPr>
          </a:p>
        </p:txBody>
      </p:sp>
      <p:graphicFrame>
        <p:nvGraphicFramePr>
          <p:cNvPr id="277" name="Google Shape;277;p42"/>
          <p:cNvGraphicFramePr/>
          <p:nvPr/>
        </p:nvGraphicFramePr>
        <p:xfrm>
          <a:off x="311700" y="1360225"/>
          <a:ext cx="3000000" cy="3000000"/>
        </p:xfrm>
        <a:graphic>
          <a:graphicData uri="http://schemas.openxmlformats.org/drawingml/2006/table">
            <a:tbl>
              <a:tblPr>
                <a:noFill/>
                <a:tableStyleId>{C8F52E76-EAD6-44DB-A6C0-A2FFFD86C17C}</a:tableStyleId>
              </a:tblPr>
              <a:tblGrid>
                <a:gridCol w="612075"/>
                <a:gridCol w="1981200"/>
                <a:gridCol w="6239025"/>
              </a:tblGrid>
              <a:tr h="381000">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ID</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Category</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Deliverables</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r>
              <a:tr h="449625">
                <a:tc>
                  <a:txBody>
                    <a:bodyPr/>
                    <a:lstStyle/>
                    <a:p>
                      <a:pPr indent="0" lvl="0" marL="0" rtl="0" algn="l">
                        <a:spcBef>
                          <a:spcPts val="0"/>
                        </a:spcBef>
                        <a:spcAft>
                          <a:spcPts val="0"/>
                        </a:spcAft>
                        <a:buNone/>
                      </a:pPr>
                      <a:r>
                        <a:rPr lang="en" sz="800">
                          <a:latin typeface="Encode Sans"/>
                          <a:ea typeface="Encode Sans"/>
                          <a:cs typeface="Encode Sans"/>
                          <a:sym typeface="Encode Sans"/>
                        </a:rPr>
                        <a:t>1</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Experience</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800">
                          <a:solidFill>
                            <a:schemeClr val="dk1"/>
                          </a:solidFill>
                          <a:latin typeface="Encode Sans"/>
                          <a:ea typeface="Encode Sans"/>
                          <a:cs typeface="Encode Sans"/>
                          <a:sym typeface="Encode Sans"/>
                        </a:rPr>
                        <a:t>The solution must be designed to deliver a comprehensive, personalized, frictionless and confidence building experience across all channels and audience groups</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75600">
                <a:tc>
                  <a:txBody>
                    <a:bodyPr/>
                    <a:lstStyle/>
                    <a:p>
                      <a:pPr indent="0" lvl="0" marL="0" rtl="0" algn="l">
                        <a:spcBef>
                          <a:spcPts val="0"/>
                        </a:spcBef>
                        <a:spcAft>
                          <a:spcPts val="0"/>
                        </a:spcAft>
                        <a:buNone/>
                      </a:pPr>
                      <a:r>
                        <a:rPr lang="en" sz="800">
                          <a:latin typeface="Encode Sans"/>
                          <a:ea typeface="Encode Sans"/>
                          <a:cs typeface="Encode Sans"/>
                          <a:sym typeface="Encode Sans"/>
                        </a:rPr>
                        <a:t>2</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Engagement</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800">
                          <a:solidFill>
                            <a:schemeClr val="dk1"/>
                          </a:solidFill>
                          <a:latin typeface="Encode Sans"/>
                          <a:ea typeface="Encode Sans"/>
                          <a:cs typeface="Encode Sans"/>
                          <a:sym typeface="Encode Sans"/>
                        </a:rPr>
                        <a:t>Build or leverage platform capabilities that can capture specific actions by audience and apply the usage context to generate deeper insights that can help drive stronger engagement</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3</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Audience Centric</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solidFill>
                            <a:schemeClr val="dk1"/>
                          </a:solidFill>
                          <a:latin typeface="Encode Sans"/>
                          <a:ea typeface="Encode Sans"/>
                          <a:cs typeface="Encode Sans"/>
                          <a:sym typeface="Encode Sans"/>
                        </a:rPr>
                        <a:t>Ensure that the solution is personalized to each unique audience in order to deliver a tailored and delightful experience</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4</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Secure</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solidFill>
                            <a:schemeClr val="dk1"/>
                          </a:solidFill>
                          <a:latin typeface="Encode Sans"/>
                          <a:ea typeface="Encode Sans"/>
                          <a:cs typeface="Encode Sans"/>
                          <a:sym typeface="Encode Sans"/>
                        </a:rPr>
                        <a:t>The solution must employe layered security mechanisms and protocols to ensure strong authentication, role based authorization and periodic security audits to ensure audience trust while meeting regulatory and compliance requirements</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5</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Best of Breed Technology</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800">
                          <a:solidFill>
                            <a:schemeClr val="dk1"/>
                          </a:solidFill>
                          <a:latin typeface="Encode Sans"/>
                          <a:ea typeface="Encode Sans"/>
                          <a:cs typeface="Encode Sans"/>
                          <a:sym typeface="Encode Sans"/>
                        </a:rPr>
                        <a:t>Build the solution using best of breed tools and technology to achieve speed to value while balancing cost, quality and risk. Buy for Commodity, Build for IP</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6</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Platform Driven</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lang="en" sz="800">
                          <a:solidFill>
                            <a:schemeClr val="dk1"/>
                          </a:solidFill>
                          <a:latin typeface="Encode Sans"/>
                          <a:ea typeface="Encode Sans"/>
                          <a:cs typeface="Encode Sans"/>
                          <a:sym typeface="Encode Sans"/>
                        </a:rPr>
                        <a:t>Conceive and implement the solution to function as a platform for audience engagement</a:t>
                      </a:r>
                      <a:endParaRPr sz="800">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Application Overview</a:t>
            </a:r>
            <a:endParaRPr b="1" sz="2000">
              <a:latin typeface="Encode Sans"/>
              <a:ea typeface="Encode Sans"/>
              <a:cs typeface="Encode Sans"/>
              <a:sym typeface="Encode Sans"/>
            </a:endParaRPr>
          </a:p>
        </p:txBody>
      </p:sp>
      <p:sp>
        <p:nvSpPr>
          <p:cNvPr id="283" name="Google Shape;283;p43"/>
          <p:cNvSpPr txBox="1"/>
          <p:nvPr>
            <p:ph idx="1" type="body"/>
          </p:nvPr>
        </p:nvSpPr>
        <p:spPr>
          <a:xfrm>
            <a:off x="311700" y="1017725"/>
            <a:ext cx="8520600" cy="3506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400">
                <a:solidFill>
                  <a:schemeClr val="dk1"/>
                </a:solidFill>
                <a:latin typeface="Encode Sans"/>
                <a:ea typeface="Encode Sans"/>
                <a:cs typeface="Encode Sans"/>
                <a:sym typeface="Encode Sans"/>
              </a:rPr>
              <a:t>Consistent with the goals and objectives for the LMIS platform, combined with due consideration for broader industry best thinking and existing MLSS standards, and the need to develop a secure, externally hosted, content and experience rich, responsive and engaging site, the following key application building blocks are envisioned:</a:t>
            </a:r>
            <a:endParaRPr sz="1400">
              <a:solidFill>
                <a:schemeClr val="dk1"/>
              </a:solidFill>
              <a:latin typeface="Encode Sans"/>
              <a:ea typeface="Encode Sans"/>
              <a:cs typeface="Encode Sans"/>
              <a:sym typeface="Encode Sans"/>
            </a:endParaRPr>
          </a:p>
          <a:p>
            <a:pPr indent="-317500" lvl="0" marL="457200" rtl="0" algn="l">
              <a:spcBef>
                <a:spcPts val="1200"/>
              </a:spcBef>
              <a:spcAft>
                <a:spcPts val="0"/>
              </a:spcAft>
              <a:buClr>
                <a:schemeClr val="dk1"/>
              </a:buClr>
              <a:buSzPts val="1400"/>
              <a:buFont typeface="Encode Sans"/>
              <a:buAutoNum type="arabicPeriod"/>
            </a:pPr>
            <a:r>
              <a:rPr b="1" lang="en" sz="1400">
                <a:solidFill>
                  <a:srgbClr val="1C4587"/>
                </a:solidFill>
                <a:latin typeface="Encode Sans"/>
                <a:ea typeface="Encode Sans"/>
                <a:cs typeface="Encode Sans"/>
                <a:sym typeface="Encode Sans"/>
              </a:rPr>
              <a:t>Drupal 8 Web Content Management framework</a:t>
            </a:r>
            <a:r>
              <a:rPr lang="en" sz="1400">
                <a:solidFill>
                  <a:schemeClr val="dk1"/>
                </a:solidFill>
                <a:latin typeface="Encode Sans"/>
                <a:ea typeface="Encode Sans"/>
                <a:cs typeface="Encode Sans"/>
                <a:sym typeface="Encode Sans"/>
              </a:rPr>
              <a:t> and platform powering a Responsive and Content rich site and application functionality which will deliver a personalized and highly engaging experience users.</a:t>
            </a:r>
            <a:endParaRPr sz="1400">
              <a:solidFill>
                <a:srgbClr val="1C4587"/>
              </a:solidFill>
              <a:latin typeface="Encode Sans"/>
              <a:ea typeface="Encode Sans"/>
              <a:cs typeface="Encode Sans"/>
              <a:sym typeface="Encod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6"/>
          <p:cNvSpPr/>
          <p:nvPr/>
        </p:nvSpPr>
        <p:spPr>
          <a:xfrm>
            <a:off x="-194275" y="-101750"/>
            <a:ext cx="9639600" cy="5365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latin typeface="Encode Sans"/>
                <a:ea typeface="Encode Sans"/>
                <a:cs typeface="Encode Sans"/>
                <a:sym typeface="Encode Sans"/>
              </a:rPr>
              <a:t>Glossary of Terms</a:t>
            </a:r>
            <a:endParaRPr sz="1800">
              <a:latin typeface="Encode Sans"/>
              <a:ea typeface="Encode Sans"/>
              <a:cs typeface="Encode Sans"/>
              <a:sym typeface="Encode Sans"/>
            </a:endParaRPr>
          </a:p>
        </p:txBody>
      </p:sp>
      <p:graphicFrame>
        <p:nvGraphicFramePr>
          <p:cNvPr id="118" name="Google Shape;118;p26"/>
          <p:cNvGraphicFramePr/>
          <p:nvPr/>
        </p:nvGraphicFramePr>
        <p:xfrm>
          <a:off x="311700" y="1119700"/>
          <a:ext cx="3000000" cy="3000000"/>
        </p:xfrm>
        <a:graphic>
          <a:graphicData uri="http://schemas.openxmlformats.org/drawingml/2006/table">
            <a:tbl>
              <a:tblPr>
                <a:noFill/>
                <a:tableStyleId>{C8F52E76-EAD6-44DB-A6C0-A2FFFD86C17C}</a:tableStyleId>
              </a:tblPr>
              <a:tblGrid>
                <a:gridCol w="666050"/>
                <a:gridCol w="2022075"/>
                <a:gridCol w="5832475"/>
              </a:tblGrid>
              <a:tr h="381000">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ID</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Term</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spcBef>
                          <a:spcPts val="0"/>
                        </a:spcBef>
                        <a:spcAft>
                          <a:spcPts val="0"/>
                        </a:spcAft>
                        <a:buNone/>
                      </a:pPr>
                      <a:r>
                        <a:rPr b="1" lang="en" sz="1000">
                          <a:solidFill>
                            <a:srgbClr val="FFFFFF"/>
                          </a:solidFill>
                          <a:latin typeface="Encode Sans"/>
                          <a:ea typeface="Encode Sans"/>
                          <a:cs typeface="Encode Sans"/>
                          <a:sym typeface="Encode Sans"/>
                        </a:rPr>
                        <a:t>Definition</a:t>
                      </a:r>
                      <a:endParaRPr b="1" sz="1000">
                        <a:solidFill>
                          <a:srgbClr val="FFFFFF"/>
                        </a:solidFill>
                        <a:latin typeface="Encode Sans"/>
                        <a:ea typeface="Encode Sans"/>
                        <a:cs typeface="Encode Sans"/>
                        <a:sym typeface="Encode Sans"/>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1</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Solution Definition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robust document describing needs, business goals, objectives, key audiences, success measures and specific metrics to measure effectiveness of the solution to be developed</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2</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Solution Definition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Overall list of capabilities and features that will address the business needs and other internal stakeholders. Prioritization of the overall backlog and features.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3</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Solution Definition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Detailed schedule, activities, deliverables and sprint plan for the Agile development</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4</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Solution Design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Visual representation of key features of the solution in terms of UX design concepts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5</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Solution Architecture Vision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High level future state architecture vision for an integrated solution. This document will describe the architecture vision in terms of the system context diagram, data sources, data integration flows, technology stack and infrastructure.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6</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Solution Execution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Working software implementated and validated on agreed to infrastructure, technology and tools.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7</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Quality Assurance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plan on how testing will be done on the components and their integrations.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800">
                          <a:latin typeface="Encode Sans"/>
                          <a:ea typeface="Encode Sans"/>
                          <a:cs typeface="Encode Sans"/>
                          <a:sym typeface="Encode Sans"/>
                        </a:rPr>
                        <a:t>8</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800">
                          <a:latin typeface="Encode Sans"/>
                          <a:ea typeface="Encode Sans"/>
                          <a:cs typeface="Encode Sans"/>
                          <a:sym typeface="Encode Sans"/>
                        </a:rPr>
                        <a:t>Quality Assurance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800">
                          <a:latin typeface="Encode Sans"/>
                          <a:ea typeface="Encode Sans"/>
                          <a:cs typeface="Encode Sans"/>
                          <a:sym typeface="Encode Sans"/>
                        </a:rPr>
                        <a:t>A documentation of the users, features, and components of the system and how they can be accessed and utilized.</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44"/>
          <p:cNvGraphicFramePr/>
          <p:nvPr/>
        </p:nvGraphicFramePr>
        <p:xfrm>
          <a:off x="311700" y="1253063"/>
          <a:ext cx="3000000" cy="3000000"/>
        </p:xfrm>
        <a:graphic>
          <a:graphicData uri="http://schemas.openxmlformats.org/drawingml/2006/table">
            <a:tbl>
              <a:tblPr>
                <a:solidFill>
                  <a:srgbClr val="FFFFFF"/>
                </a:solidFill>
                <a:tableStyleId>{9C2781BC-E3A4-4EDF-A9EC-67E93826B286}</a:tableStyleId>
              </a:tblPr>
              <a:tblGrid>
                <a:gridCol w="471375"/>
                <a:gridCol w="8049225"/>
              </a:tblGrid>
              <a:tr h="295250">
                <a:tc>
                  <a:txBody>
                    <a:bodyPr/>
                    <a:lstStyle/>
                    <a:p>
                      <a:pPr indent="0" lvl="0" marL="0" rtl="0" algn="l">
                        <a:lnSpc>
                          <a:spcPct val="115000"/>
                        </a:lnSpc>
                        <a:spcBef>
                          <a:spcPts val="0"/>
                        </a:spcBef>
                        <a:spcAft>
                          <a:spcPts val="0"/>
                        </a:spcAft>
                        <a:buNone/>
                      </a:pPr>
                      <a:r>
                        <a:rPr b="1" lang="en" sz="800">
                          <a:latin typeface="Encode Sans"/>
                          <a:ea typeface="Encode Sans"/>
                          <a:cs typeface="Encode Sans"/>
                          <a:sym typeface="Encode Sans"/>
                        </a:rPr>
                        <a:t>1</a:t>
                      </a:r>
                      <a:endParaRPr b="1"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800">
                          <a:latin typeface="Encode Sans"/>
                          <a:ea typeface="Encode Sans"/>
                          <a:cs typeface="Encode Sans"/>
                          <a:sym typeface="Encode Sans"/>
                        </a:rPr>
                        <a:t>Fully leverage the core capabilities of the Drupal 8 CMS framework including, but not limited to Themes, User Permissions, Blocks, Modules and Nodes</a:t>
                      </a:r>
                      <a:endParaRPr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87850">
                <a:tc>
                  <a:txBody>
                    <a:bodyPr/>
                    <a:lstStyle/>
                    <a:p>
                      <a:pPr indent="0" lvl="0" marL="0" rtl="0" algn="l">
                        <a:lnSpc>
                          <a:spcPct val="115000"/>
                        </a:lnSpc>
                        <a:spcBef>
                          <a:spcPts val="0"/>
                        </a:spcBef>
                        <a:spcAft>
                          <a:spcPts val="0"/>
                        </a:spcAft>
                        <a:buNone/>
                      </a:pPr>
                      <a:r>
                        <a:rPr b="1" lang="en" sz="800">
                          <a:latin typeface="Encode Sans"/>
                          <a:ea typeface="Encode Sans"/>
                          <a:cs typeface="Encode Sans"/>
                          <a:sym typeface="Encode Sans"/>
                        </a:rPr>
                        <a:t>2</a:t>
                      </a:r>
                      <a:endParaRPr b="1"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Leverage standard Drupal 8 Authentication and Authorization (Role Based User Access - User Permissions) framework to secure and personalize the application.</a:t>
                      </a:r>
                      <a:endParaRPr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87850">
                <a:tc>
                  <a:txBody>
                    <a:bodyPr/>
                    <a:lstStyle/>
                    <a:p>
                      <a:pPr indent="0" lvl="0" marL="0" rtl="0" algn="l">
                        <a:lnSpc>
                          <a:spcPct val="115000"/>
                        </a:lnSpc>
                        <a:spcBef>
                          <a:spcPts val="0"/>
                        </a:spcBef>
                        <a:spcAft>
                          <a:spcPts val="0"/>
                        </a:spcAft>
                        <a:buNone/>
                      </a:pPr>
                      <a:r>
                        <a:rPr b="1" lang="en" sz="800">
                          <a:latin typeface="Encode Sans"/>
                          <a:ea typeface="Encode Sans"/>
                          <a:cs typeface="Encode Sans"/>
                          <a:sym typeface="Encode Sans"/>
                        </a:rPr>
                        <a:t>3</a:t>
                      </a:r>
                      <a:endParaRPr b="1"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Leverage standard Drupal 8 language, locale, content translation and configuration translations modules to support multilingual sites in the future.</a:t>
                      </a:r>
                      <a:endParaRPr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87850">
                <a:tc>
                  <a:txBody>
                    <a:bodyPr/>
                    <a:lstStyle/>
                    <a:p>
                      <a:pPr indent="0" lvl="0" marL="0" rtl="0" algn="l">
                        <a:lnSpc>
                          <a:spcPct val="115000"/>
                        </a:lnSpc>
                        <a:spcBef>
                          <a:spcPts val="0"/>
                        </a:spcBef>
                        <a:spcAft>
                          <a:spcPts val="0"/>
                        </a:spcAft>
                        <a:buNone/>
                      </a:pPr>
                      <a:r>
                        <a:rPr b="1" lang="en" sz="800">
                          <a:latin typeface="Encode Sans"/>
                          <a:ea typeface="Encode Sans"/>
                          <a:cs typeface="Encode Sans"/>
                          <a:sym typeface="Encode Sans"/>
                        </a:rPr>
                        <a:t>4</a:t>
                      </a:r>
                      <a:endParaRPr b="1"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Leverage native support for multisite installations offered by the integrated Drupal and Acquia platform.</a:t>
                      </a:r>
                      <a:endParaRPr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87850">
                <a:tc>
                  <a:txBody>
                    <a:bodyPr/>
                    <a:lstStyle/>
                    <a:p>
                      <a:pPr indent="0" lvl="0" marL="0" rtl="0" algn="l">
                        <a:lnSpc>
                          <a:spcPct val="115000"/>
                        </a:lnSpc>
                        <a:spcBef>
                          <a:spcPts val="0"/>
                        </a:spcBef>
                        <a:spcAft>
                          <a:spcPts val="0"/>
                        </a:spcAft>
                        <a:buNone/>
                      </a:pPr>
                      <a:r>
                        <a:rPr b="1" lang="en" sz="800">
                          <a:latin typeface="Encode Sans"/>
                          <a:ea typeface="Encode Sans"/>
                          <a:cs typeface="Encode Sans"/>
                          <a:sym typeface="Encode Sans"/>
                        </a:rPr>
                        <a:t>5</a:t>
                      </a:r>
                      <a:endParaRPr b="1"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Leverage the Drupal 8 Database API which provides a standard, vendor-agnostic abstraction layer for accessing database servers</a:t>
                      </a:r>
                      <a:endParaRPr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295225">
                <a:tc>
                  <a:txBody>
                    <a:bodyPr/>
                    <a:lstStyle/>
                    <a:p>
                      <a:pPr indent="0" lvl="0" marL="0" rtl="0" algn="l">
                        <a:spcBef>
                          <a:spcPts val="0"/>
                        </a:spcBef>
                        <a:spcAft>
                          <a:spcPts val="0"/>
                        </a:spcAft>
                        <a:buNone/>
                      </a:pPr>
                      <a:r>
                        <a:rPr b="1" lang="en" sz="800">
                          <a:latin typeface="Encode Sans"/>
                          <a:ea typeface="Encode Sans"/>
                          <a:cs typeface="Encode Sans"/>
                          <a:sym typeface="Encode Sans"/>
                        </a:rPr>
                        <a:t>6</a:t>
                      </a:r>
                      <a:endParaRPr b="1"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Leverage the Drupal 9 WSDATA module for accessing external systems that publish web service based interfaces to access data</a:t>
                      </a:r>
                      <a:endParaRPr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r h="683025">
                <a:tc>
                  <a:txBody>
                    <a:bodyPr/>
                    <a:lstStyle/>
                    <a:p>
                      <a:pPr indent="0" lvl="0" marL="0" rtl="0" algn="l">
                        <a:spcBef>
                          <a:spcPts val="0"/>
                        </a:spcBef>
                        <a:spcAft>
                          <a:spcPts val="0"/>
                        </a:spcAft>
                        <a:buNone/>
                      </a:pPr>
                      <a:r>
                        <a:rPr b="1" lang="en" sz="800">
                          <a:latin typeface="Encode Sans"/>
                          <a:ea typeface="Encode Sans"/>
                          <a:cs typeface="Encode Sans"/>
                          <a:sym typeface="Encode Sans"/>
                        </a:rPr>
                        <a:t>7</a:t>
                      </a:r>
                      <a:endParaRPr b="1"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Leverage Acquia Cloud Enterprise platform’s standard and out-of-the-box capabilities, tools, best practices and standards that integrate with Git and GitHub to achieve a streamlined development and deployment process and workflow for build and release engineering activities</a:t>
                      </a:r>
                      <a:endParaRPr sz="800">
                        <a:latin typeface="Encode Sans"/>
                        <a:ea typeface="Encode Sans"/>
                        <a:cs typeface="Encode Sans"/>
                        <a:sym typeface="Encode Sans"/>
                      </a:endParaRPr>
                    </a:p>
                  </a:txBody>
                  <a:tcPr marT="91425" marB="91425" marR="91425" marL="91425">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tcPr>
                </a:tc>
              </a:tr>
            </a:tbl>
          </a:graphicData>
        </a:graphic>
      </p:graphicFrame>
      <p:sp>
        <p:nvSpPr>
          <p:cNvPr id="289" name="Google Shape;28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Application Overview</a:t>
            </a:r>
            <a:endParaRPr b="1" sz="2000">
              <a:latin typeface="Encode Sans"/>
              <a:ea typeface="Encode Sans"/>
              <a:cs typeface="Encode Sans"/>
              <a:sym typeface="Encode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5"/>
          <p:cNvSpPr txBox="1"/>
          <p:nvPr>
            <p:ph type="title"/>
          </p:nvPr>
        </p:nvSpPr>
        <p:spPr>
          <a:xfrm>
            <a:off x="311700" y="297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System Context Diagram</a:t>
            </a:r>
            <a:endParaRPr b="1" sz="2000">
              <a:latin typeface="Encode Sans"/>
              <a:ea typeface="Encode Sans"/>
              <a:cs typeface="Encode Sans"/>
              <a:sym typeface="Encode Sans"/>
            </a:endParaRPr>
          </a:p>
        </p:txBody>
      </p:sp>
      <p:sp>
        <p:nvSpPr>
          <p:cNvPr id="295" name="Google Shape;295;p45"/>
          <p:cNvSpPr/>
          <p:nvPr/>
        </p:nvSpPr>
        <p:spPr>
          <a:xfrm>
            <a:off x="383850" y="1134450"/>
            <a:ext cx="3070800" cy="3463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5"/>
          <p:cNvSpPr txBox="1"/>
          <p:nvPr/>
        </p:nvSpPr>
        <p:spPr>
          <a:xfrm>
            <a:off x="383850" y="1134450"/>
            <a:ext cx="3070800" cy="307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Encode Sans"/>
                <a:ea typeface="Encode Sans"/>
                <a:cs typeface="Encode Sans"/>
                <a:sym typeface="Encode Sans"/>
              </a:rPr>
              <a:t>LMIS Core</a:t>
            </a:r>
            <a:endParaRPr sz="800">
              <a:latin typeface="Encode Sans"/>
              <a:ea typeface="Encode Sans"/>
              <a:cs typeface="Encode Sans"/>
              <a:sym typeface="Encode Sans"/>
            </a:endParaRPr>
          </a:p>
        </p:txBody>
      </p:sp>
      <p:sp>
        <p:nvSpPr>
          <p:cNvPr id="297" name="Google Shape;297;p45"/>
          <p:cNvSpPr/>
          <p:nvPr/>
        </p:nvSpPr>
        <p:spPr>
          <a:xfrm>
            <a:off x="520325" y="1526825"/>
            <a:ext cx="1697400" cy="2806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5"/>
          <p:cNvSpPr/>
          <p:nvPr/>
        </p:nvSpPr>
        <p:spPr>
          <a:xfrm>
            <a:off x="767700" y="1910675"/>
            <a:ext cx="1168500" cy="400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REST API</a:t>
            </a:r>
            <a:endParaRPr b="1" sz="800">
              <a:latin typeface="Encode Sans"/>
              <a:ea typeface="Encode Sans"/>
              <a:cs typeface="Encode Sans"/>
              <a:sym typeface="Encode Sans"/>
            </a:endParaRPr>
          </a:p>
        </p:txBody>
      </p:sp>
      <p:sp>
        <p:nvSpPr>
          <p:cNvPr id="299" name="Google Shape;299;p45"/>
          <p:cNvSpPr/>
          <p:nvPr/>
        </p:nvSpPr>
        <p:spPr>
          <a:xfrm>
            <a:off x="784775" y="2554675"/>
            <a:ext cx="1168500" cy="400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Admin UI</a:t>
            </a:r>
            <a:endParaRPr b="1" sz="800">
              <a:latin typeface="Encode Sans"/>
              <a:ea typeface="Encode Sans"/>
              <a:cs typeface="Encode Sans"/>
              <a:sym typeface="Encode Sans"/>
            </a:endParaRPr>
          </a:p>
        </p:txBody>
      </p:sp>
      <p:sp>
        <p:nvSpPr>
          <p:cNvPr id="300" name="Google Shape;300;p45"/>
          <p:cNvSpPr/>
          <p:nvPr/>
        </p:nvSpPr>
        <p:spPr>
          <a:xfrm>
            <a:off x="767700" y="3162300"/>
            <a:ext cx="1168500" cy="400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Code + Plugins</a:t>
            </a:r>
            <a:endParaRPr b="1" sz="800">
              <a:latin typeface="Encode Sans"/>
              <a:ea typeface="Encode Sans"/>
              <a:cs typeface="Encode Sans"/>
              <a:sym typeface="Encode Sans"/>
            </a:endParaRPr>
          </a:p>
        </p:txBody>
      </p:sp>
      <p:sp>
        <p:nvSpPr>
          <p:cNvPr id="301" name="Google Shape;301;p45"/>
          <p:cNvSpPr/>
          <p:nvPr/>
        </p:nvSpPr>
        <p:spPr>
          <a:xfrm>
            <a:off x="767700" y="3769925"/>
            <a:ext cx="1168500" cy="400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Front-end templates + CSS</a:t>
            </a:r>
            <a:endParaRPr b="1" sz="800">
              <a:latin typeface="Encode Sans"/>
              <a:ea typeface="Encode Sans"/>
              <a:cs typeface="Encode Sans"/>
              <a:sym typeface="Encode Sans"/>
            </a:endParaRPr>
          </a:p>
        </p:txBody>
      </p:sp>
      <p:sp>
        <p:nvSpPr>
          <p:cNvPr id="302" name="Google Shape;302;p45"/>
          <p:cNvSpPr/>
          <p:nvPr/>
        </p:nvSpPr>
        <p:spPr>
          <a:xfrm>
            <a:off x="2473675" y="1535350"/>
            <a:ext cx="767675" cy="1019325"/>
          </a:xfrm>
          <a:prstGeom prst="flowChartMagneticDisk">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chemeClr val="lt1"/>
                </a:solidFill>
                <a:latin typeface="Encode Sans"/>
                <a:ea typeface="Encode Sans"/>
                <a:cs typeface="Encode Sans"/>
                <a:sym typeface="Encode Sans"/>
              </a:rPr>
              <a:t>MySQL</a:t>
            </a:r>
            <a:endParaRPr b="1" sz="800">
              <a:solidFill>
                <a:schemeClr val="lt1"/>
              </a:solidFill>
              <a:latin typeface="Encode Sans"/>
              <a:ea typeface="Encode Sans"/>
              <a:cs typeface="Encode Sans"/>
              <a:sym typeface="Encode Sans"/>
            </a:endParaRPr>
          </a:p>
        </p:txBody>
      </p:sp>
      <p:sp>
        <p:nvSpPr>
          <p:cNvPr id="303" name="Google Shape;303;p45"/>
          <p:cNvSpPr/>
          <p:nvPr/>
        </p:nvSpPr>
        <p:spPr>
          <a:xfrm>
            <a:off x="2482200" y="3028075"/>
            <a:ext cx="767700" cy="13050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chemeClr val="lt1"/>
                </a:solidFill>
                <a:latin typeface="Encode Sans"/>
                <a:ea typeface="Encode Sans"/>
                <a:cs typeface="Encode Sans"/>
                <a:sym typeface="Encode Sans"/>
              </a:rPr>
              <a:t>Web Server</a:t>
            </a:r>
            <a:endParaRPr b="1" sz="800">
              <a:solidFill>
                <a:schemeClr val="lt1"/>
              </a:solidFill>
              <a:latin typeface="Encode Sans"/>
              <a:ea typeface="Encode Sans"/>
              <a:cs typeface="Encode Sans"/>
              <a:sym typeface="Encode Sans"/>
            </a:endParaRPr>
          </a:p>
        </p:txBody>
      </p:sp>
      <p:sp>
        <p:nvSpPr>
          <p:cNvPr id="304" name="Google Shape;304;p45"/>
          <p:cNvSpPr/>
          <p:nvPr/>
        </p:nvSpPr>
        <p:spPr>
          <a:xfrm>
            <a:off x="3599600" y="1134450"/>
            <a:ext cx="1202700" cy="3463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5"/>
          <p:cNvSpPr/>
          <p:nvPr/>
        </p:nvSpPr>
        <p:spPr>
          <a:xfrm rot="5400000">
            <a:off x="2488206" y="2718400"/>
            <a:ext cx="2823300" cy="457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REDIS</a:t>
            </a:r>
            <a:endParaRPr b="1" sz="800">
              <a:latin typeface="Encode Sans"/>
              <a:ea typeface="Encode Sans"/>
              <a:cs typeface="Encode Sans"/>
              <a:sym typeface="Encode Sans"/>
            </a:endParaRPr>
          </a:p>
        </p:txBody>
      </p:sp>
      <p:sp>
        <p:nvSpPr>
          <p:cNvPr id="306" name="Google Shape;306;p45"/>
          <p:cNvSpPr/>
          <p:nvPr/>
        </p:nvSpPr>
        <p:spPr>
          <a:xfrm rot="5400000">
            <a:off x="3057875" y="2708350"/>
            <a:ext cx="2823300" cy="477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MongoDB</a:t>
            </a:r>
            <a:endParaRPr b="1" sz="800">
              <a:latin typeface="Encode Sans"/>
              <a:ea typeface="Encode Sans"/>
              <a:cs typeface="Encode Sans"/>
              <a:sym typeface="Encode Sans"/>
            </a:endParaRPr>
          </a:p>
        </p:txBody>
      </p:sp>
      <p:sp>
        <p:nvSpPr>
          <p:cNvPr id="307" name="Google Shape;307;p45"/>
          <p:cNvSpPr txBox="1"/>
          <p:nvPr/>
        </p:nvSpPr>
        <p:spPr>
          <a:xfrm>
            <a:off x="3599600" y="1142975"/>
            <a:ext cx="1202700" cy="307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Encode Sans"/>
                <a:ea typeface="Encode Sans"/>
                <a:cs typeface="Encode Sans"/>
                <a:sym typeface="Encode Sans"/>
              </a:rPr>
              <a:t>DATABASES/QUEUES</a:t>
            </a:r>
            <a:endParaRPr sz="800">
              <a:latin typeface="Encode Sans"/>
              <a:ea typeface="Encode Sans"/>
              <a:cs typeface="Encode Sans"/>
              <a:sym typeface="Encode Sans"/>
            </a:endParaRPr>
          </a:p>
        </p:txBody>
      </p:sp>
      <p:sp>
        <p:nvSpPr>
          <p:cNvPr id="308" name="Google Shape;308;p45"/>
          <p:cNvSpPr/>
          <p:nvPr/>
        </p:nvSpPr>
        <p:spPr>
          <a:xfrm>
            <a:off x="4947250" y="1134450"/>
            <a:ext cx="1202700" cy="3463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5"/>
          <p:cNvSpPr/>
          <p:nvPr/>
        </p:nvSpPr>
        <p:spPr>
          <a:xfrm rot="5400000">
            <a:off x="4168550" y="2385700"/>
            <a:ext cx="2157900" cy="457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Resume Parser</a:t>
            </a:r>
            <a:endParaRPr b="1" sz="800">
              <a:latin typeface="Encode Sans"/>
              <a:ea typeface="Encode Sans"/>
              <a:cs typeface="Encode Sans"/>
              <a:sym typeface="Encode Sans"/>
            </a:endParaRPr>
          </a:p>
        </p:txBody>
      </p:sp>
      <p:sp>
        <p:nvSpPr>
          <p:cNvPr id="310" name="Google Shape;310;p45"/>
          <p:cNvSpPr/>
          <p:nvPr/>
        </p:nvSpPr>
        <p:spPr>
          <a:xfrm rot="5400000">
            <a:off x="4738225" y="2375650"/>
            <a:ext cx="2157900" cy="477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Notification Server</a:t>
            </a:r>
            <a:endParaRPr b="1" sz="800">
              <a:latin typeface="Encode Sans"/>
              <a:ea typeface="Encode Sans"/>
              <a:cs typeface="Encode Sans"/>
              <a:sym typeface="Encode Sans"/>
            </a:endParaRPr>
          </a:p>
        </p:txBody>
      </p:sp>
      <p:sp>
        <p:nvSpPr>
          <p:cNvPr id="311" name="Google Shape;311;p45"/>
          <p:cNvSpPr txBox="1"/>
          <p:nvPr/>
        </p:nvSpPr>
        <p:spPr>
          <a:xfrm>
            <a:off x="4947250" y="1142975"/>
            <a:ext cx="1202700" cy="307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Encode Sans"/>
                <a:ea typeface="Encode Sans"/>
                <a:cs typeface="Encode Sans"/>
                <a:sym typeface="Encode Sans"/>
              </a:rPr>
              <a:t>INTERNAL SERVICES</a:t>
            </a:r>
            <a:endParaRPr sz="800">
              <a:latin typeface="Encode Sans"/>
              <a:ea typeface="Encode Sans"/>
              <a:cs typeface="Encode Sans"/>
              <a:sym typeface="Encode Sans"/>
            </a:endParaRPr>
          </a:p>
        </p:txBody>
      </p:sp>
      <p:sp>
        <p:nvSpPr>
          <p:cNvPr id="312" name="Google Shape;312;p45"/>
          <p:cNvSpPr/>
          <p:nvPr/>
        </p:nvSpPr>
        <p:spPr>
          <a:xfrm>
            <a:off x="6294900" y="1134450"/>
            <a:ext cx="1202700" cy="3463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5"/>
          <p:cNvSpPr txBox="1"/>
          <p:nvPr/>
        </p:nvSpPr>
        <p:spPr>
          <a:xfrm>
            <a:off x="6294900" y="1142975"/>
            <a:ext cx="1202700" cy="307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Encode Sans"/>
                <a:ea typeface="Encode Sans"/>
                <a:cs typeface="Encode Sans"/>
                <a:sym typeface="Encode Sans"/>
              </a:rPr>
              <a:t>EXTERNAL SERVICES</a:t>
            </a:r>
            <a:endParaRPr sz="800">
              <a:latin typeface="Encode Sans"/>
              <a:ea typeface="Encode Sans"/>
              <a:cs typeface="Encode Sans"/>
              <a:sym typeface="Encode Sans"/>
            </a:endParaRPr>
          </a:p>
        </p:txBody>
      </p:sp>
      <p:sp>
        <p:nvSpPr>
          <p:cNvPr id="314" name="Google Shape;314;p45"/>
          <p:cNvSpPr/>
          <p:nvPr/>
        </p:nvSpPr>
        <p:spPr>
          <a:xfrm>
            <a:off x="5032625" y="3855475"/>
            <a:ext cx="1023300" cy="47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Encode Sans"/>
                <a:ea typeface="Encode Sans"/>
                <a:cs typeface="Encode Sans"/>
                <a:sym typeface="Encode Sans"/>
              </a:rPr>
              <a:t>ReDash</a:t>
            </a:r>
            <a:endParaRPr b="1" sz="800">
              <a:latin typeface="Encode Sans"/>
              <a:ea typeface="Encode Sans"/>
              <a:cs typeface="Encode Sans"/>
              <a:sym typeface="Encode Sans"/>
            </a:endParaRPr>
          </a:p>
        </p:txBody>
      </p:sp>
      <p:pic>
        <p:nvPicPr>
          <p:cNvPr id="315" name="Google Shape;315;p45"/>
          <p:cNvPicPr preferRelativeResize="0"/>
          <p:nvPr/>
        </p:nvPicPr>
        <p:blipFill>
          <a:blip r:embed="rId3">
            <a:alphaModFix/>
          </a:blip>
          <a:stretch>
            <a:fillRect/>
          </a:stretch>
        </p:blipFill>
        <p:spPr>
          <a:xfrm>
            <a:off x="6465705" y="1844613"/>
            <a:ext cx="890345" cy="400800"/>
          </a:xfrm>
          <a:prstGeom prst="rect">
            <a:avLst/>
          </a:prstGeom>
          <a:noFill/>
          <a:ln>
            <a:noFill/>
          </a:ln>
        </p:spPr>
      </p:pic>
      <p:pic>
        <p:nvPicPr>
          <p:cNvPr id="316" name="Google Shape;316;p45"/>
          <p:cNvPicPr preferRelativeResize="0"/>
          <p:nvPr/>
        </p:nvPicPr>
        <p:blipFill>
          <a:blip r:embed="rId4">
            <a:alphaModFix/>
          </a:blip>
          <a:stretch>
            <a:fillRect/>
          </a:stretch>
        </p:blipFill>
        <p:spPr>
          <a:xfrm>
            <a:off x="6512400" y="2554678"/>
            <a:ext cx="767699" cy="2638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Data Architecture - Key Considerations</a:t>
            </a:r>
            <a:endParaRPr b="1" sz="2000">
              <a:latin typeface="Encode Sans"/>
              <a:ea typeface="Encode Sans"/>
              <a:cs typeface="Encode Sans"/>
              <a:sym typeface="Encode Sans"/>
            </a:endParaRPr>
          </a:p>
        </p:txBody>
      </p:sp>
      <p:graphicFrame>
        <p:nvGraphicFramePr>
          <p:cNvPr id="322" name="Google Shape;322;p46"/>
          <p:cNvGraphicFramePr/>
          <p:nvPr/>
        </p:nvGraphicFramePr>
        <p:xfrm>
          <a:off x="311700" y="1272160"/>
          <a:ext cx="3000000" cy="3000000"/>
        </p:xfrm>
        <a:graphic>
          <a:graphicData uri="http://schemas.openxmlformats.org/drawingml/2006/table">
            <a:tbl>
              <a:tblPr>
                <a:solidFill>
                  <a:srgbClr val="FFFFFF"/>
                </a:solidFill>
                <a:tableStyleId>{9C2781BC-E3A4-4EDF-A9EC-67E93826B286}</a:tableStyleId>
              </a:tblPr>
              <a:tblGrid>
                <a:gridCol w="581350"/>
                <a:gridCol w="7939250"/>
              </a:tblGrid>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1</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Fully managed and hosted service for the storage and retrieval of protected data via RESTful API</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2</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Capable of supporting multiple solution environments such as integration and testing</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3</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Capable of integrating with multiple device vendors, directly or indirectly</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4</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Provides SDK and documentation in support of developing solutions on the platform</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5</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Provides access to the data and/or tools for analyzing and reporting on the data captured by these solutions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6</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Demonstrates high availability and reliability in real-time, production data scenarios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7</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Provides ability to customize the behavior of the platform (e.g. data cleansing and validation)</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8</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Provides ability to export data in reusable format(s)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9</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Capable of integrating with automatic build and deploy systems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Distilling Data Domains from Requirements</a:t>
            </a:r>
            <a:endParaRPr b="1" sz="2000">
              <a:latin typeface="Encode Sans"/>
              <a:ea typeface="Encode Sans"/>
              <a:cs typeface="Encode Sans"/>
              <a:sym typeface="Encode Sans"/>
            </a:endParaRPr>
          </a:p>
        </p:txBody>
      </p:sp>
      <p:sp>
        <p:nvSpPr>
          <p:cNvPr id="328" name="Google Shape;328;p47"/>
          <p:cNvSpPr/>
          <p:nvPr/>
        </p:nvSpPr>
        <p:spPr>
          <a:xfrm>
            <a:off x="2562500" y="1415400"/>
            <a:ext cx="6269700" cy="3237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7"/>
          <p:cNvSpPr/>
          <p:nvPr/>
        </p:nvSpPr>
        <p:spPr>
          <a:xfrm>
            <a:off x="2562500" y="1054600"/>
            <a:ext cx="2146200" cy="3609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Data Domains</a:t>
            </a:r>
            <a:endParaRPr>
              <a:solidFill>
                <a:srgbClr val="FFFFFF"/>
              </a:solidFill>
            </a:endParaRPr>
          </a:p>
        </p:txBody>
      </p:sp>
      <p:sp>
        <p:nvSpPr>
          <p:cNvPr id="330" name="Google Shape;330;p47"/>
          <p:cNvSpPr/>
          <p:nvPr/>
        </p:nvSpPr>
        <p:spPr>
          <a:xfrm>
            <a:off x="2747500" y="1813150"/>
            <a:ext cx="1378500" cy="5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7"/>
          <p:cNvSpPr/>
          <p:nvPr/>
        </p:nvSpPr>
        <p:spPr>
          <a:xfrm>
            <a:off x="2747500" y="1591150"/>
            <a:ext cx="999300" cy="222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USER PROFILES</a:t>
            </a:r>
            <a:endParaRPr sz="800">
              <a:solidFill>
                <a:srgbClr val="FFFFFF"/>
              </a:solidFill>
            </a:endParaRPr>
          </a:p>
        </p:txBody>
      </p:sp>
      <p:sp>
        <p:nvSpPr>
          <p:cNvPr id="332" name="Google Shape;332;p47"/>
          <p:cNvSpPr/>
          <p:nvPr/>
        </p:nvSpPr>
        <p:spPr>
          <a:xfrm>
            <a:off x="4939725" y="1813150"/>
            <a:ext cx="1378500" cy="5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7"/>
          <p:cNvSpPr/>
          <p:nvPr/>
        </p:nvSpPr>
        <p:spPr>
          <a:xfrm>
            <a:off x="4939725" y="1591150"/>
            <a:ext cx="999300" cy="222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COMPANY DATA</a:t>
            </a:r>
            <a:endParaRPr sz="800">
              <a:solidFill>
                <a:srgbClr val="FFFFFF"/>
              </a:solidFill>
            </a:endParaRPr>
          </a:p>
        </p:txBody>
      </p:sp>
      <p:sp>
        <p:nvSpPr>
          <p:cNvPr id="334" name="Google Shape;334;p47"/>
          <p:cNvSpPr/>
          <p:nvPr/>
        </p:nvSpPr>
        <p:spPr>
          <a:xfrm>
            <a:off x="7131950" y="1813150"/>
            <a:ext cx="1378500" cy="5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7"/>
          <p:cNvSpPr/>
          <p:nvPr/>
        </p:nvSpPr>
        <p:spPr>
          <a:xfrm>
            <a:off x="7131950" y="1591150"/>
            <a:ext cx="888000" cy="222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JOBS</a:t>
            </a:r>
            <a:endParaRPr sz="800">
              <a:solidFill>
                <a:srgbClr val="FFFFFF"/>
              </a:solidFill>
            </a:endParaRPr>
          </a:p>
        </p:txBody>
      </p:sp>
      <p:sp>
        <p:nvSpPr>
          <p:cNvPr id="336" name="Google Shape;336;p47"/>
          <p:cNvSpPr/>
          <p:nvPr/>
        </p:nvSpPr>
        <p:spPr>
          <a:xfrm>
            <a:off x="2747500" y="3047900"/>
            <a:ext cx="1378500" cy="5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7"/>
          <p:cNvSpPr/>
          <p:nvPr/>
        </p:nvSpPr>
        <p:spPr>
          <a:xfrm>
            <a:off x="2747500" y="2825900"/>
            <a:ext cx="888000" cy="222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REPORTS</a:t>
            </a:r>
            <a:endParaRPr sz="800">
              <a:solidFill>
                <a:srgbClr val="FFFFFF"/>
              </a:solidFill>
            </a:endParaRPr>
          </a:p>
        </p:txBody>
      </p:sp>
      <p:sp>
        <p:nvSpPr>
          <p:cNvPr id="338" name="Google Shape;338;p47"/>
          <p:cNvSpPr/>
          <p:nvPr/>
        </p:nvSpPr>
        <p:spPr>
          <a:xfrm>
            <a:off x="4939725" y="3047900"/>
            <a:ext cx="1378500" cy="518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7"/>
          <p:cNvSpPr/>
          <p:nvPr/>
        </p:nvSpPr>
        <p:spPr>
          <a:xfrm>
            <a:off x="4939725" y="2825900"/>
            <a:ext cx="888000" cy="222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CONTENT</a:t>
            </a:r>
            <a:endParaRPr sz="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Technology Stack and Components</a:t>
            </a:r>
            <a:endParaRPr b="1" sz="2000">
              <a:latin typeface="Encode Sans"/>
              <a:ea typeface="Encode Sans"/>
              <a:cs typeface="Encode Sans"/>
              <a:sym typeface="Encode Sans"/>
            </a:endParaRPr>
          </a:p>
        </p:txBody>
      </p:sp>
      <p:graphicFrame>
        <p:nvGraphicFramePr>
          <p:cNvPr id="345" name="Google Shape;345;p48"/>
          <p:cNvGraphicFramePr/>
          <p:nvPr/>
        </p:nvGraphicFramePr>
        <p:xfrm>
          <a:off x="311700" y="1272160"/>
          <a:ext cx="3000000" cy="3000000"/>
        </p:xfrm>
        <a:graphic>
          <a:graphicData uri="http://schemas.openxmlformats.org/drawingml/2006/table">
            <a:tbl>
              <a:tblPr>
                <a:solidFill>
                  <a:srgbClr val="FFFFFF"/>
                </a:solidFill>
                <a:tableStyleId>{9C2781BC-E3A4-4EDF-A9EC-67E93826B286}</a:tableStyleId>
              </a:tblPr>
              <a:tblGrid>
                <a:gridCol w="415800"/>
                <a:gridCol w="3133300"/>
                <a:gridCol w="2513500"/>
                <a:gridCol w="2458000"/>
              </a:tblGrid>
              <a:tr h="318575">
                <a:tc>
                  <a:txBody>
                    <a:bodyPr/>
                    <a:lstStyle/>
                    <a:p>
                      <a:pPr indent="0" lvl="0" marL="0" rtl="0" algn="ctr">
                        <a:lnSpc>
                          <a:spcPct val="115000"/>
                        </a:lnSpc>
                        <a:spcBef>
                          <a:spcPts val="0"/>
                        </a:spcBef>
                        <a:spcAft>
                          <a:spcPts val="0"/>
                        </a:spcAft>
                        <a:buNone/>
                      </a:pPr>
                      <a:r>
                        <a:rPr b="1" lang="en" sz="800">
                          <a:solidFill>
                            <a:srgbClr val="FFFFFF"/>
                          </a:solidFill>
                          <a:latin typeface="Encode Sans"/>
                          <a:ea typeface="Encode Sans"/>
                          <a:cs typeface="Encode Sans"/>
                          <a:sym typeface="Encode Sans"/>
                        </a:rPr>
                        <a:t>#</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800">
                          <a:solidFill>
                            <a:srgbClr val="FFFFFF"/>
                          </a:solidFill>
                          <a:latin typeface="Encode Sans"/>
                          <a:ea typeface="Encode Sans"/>
                          <a:cs typeface="Encode Sans"/>
                          <a:sym typeface="Encode Sans"/>
                        </a:rPr>
                        <a:t>Component</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800">
                          <a:solidFill>
                            <a:srgbClr val="FFFFFF"/>
                          </a:solidFill>
                          <a:latin typeface="Encode Sans"/>
                          <a:ea typeface="Encode Sans"/>
                          <a:cs typeface="Encode Sans"/>
                          <a:sym typeface="Encode Sans"/>
                        </a:rPr>
                        <a:t>Technology</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c>
                  <a:txBody>
                    <a:bodyPr/>
                    <a:lstStyle/>
                    <a:p>
                      <a:pPr indent="0" lvl="0" marL="0" rtl="0" algn="l">
                        <a:lnSpc>
                          <a:spcPct val="115000"/>
                        </a:lnSpc>
                        <a:spcBef>
                          <a:spcPts val="0"/>
                        </a:spcBef>
                        <a:spcAft>
                          <a:spcPts val="0"/>
                        </a:spcAft>
                        <a:buNone/>
                      </a:pPr>
                      <a:r>
                        <a:rPr b="1" lang="en" sz="800">
                          <a:solidFill>
                            <a:srgbClr val="FFFFFF"/>
                          </a:solidFill>
                          <a:latin typeface="Encode Sans"/>
                          <a:ea typeface="Encode Sans"/>
                          <a:cs typeface="Encode Sans"/>
                          <a:sym typeface="Encode Sans"/>
                        </a:rPr>
                        <a:t>Version</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1C4587"/>
                    </a:solidFill>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2</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Web Server</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IIS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3</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Database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MySQL</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5.6</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4</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Website Scripting Language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PHP</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7.3</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5</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Caching</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Memcache</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2.2.0</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6</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Frontend UI</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Vue.js, Bootstrap</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2.5.xxx, 3.3.xxx</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18575">
                <a:tc>
                  <a:txBody>
                    <a:bodyPr/>
                    <a:lstStyle/>
                    <a:p>
                      <a:pPr indent="0" lvl="0" marL="0" rtl="0" algn="ctr">
                        <a:lnSpc>
                          <a:spcPct val="115000"/>
                        </a:lnSpc>
                        <a:spcBef>
                          <a:spcPts val="0"/>
                        </a:spcBef>
                        <a:spcAft>
                          <a:spcPts val="0"/>
                        </a:spcAft>
                        <a:buNone/>
                      </a:pPr>
                      <a:r>
                        <a:rPr lang="en" sz="800">
                          <a:latin typeface="Encode Sans"/>
                          <a:ea typeface="Encode Sans"/>
                          <a:cs typeface="Encode Sans"/>
                          <a:sym typeface="Encode Sans"/>
                        </a:rPr>
                        <a:t>7</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Content Management</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Drupal CMS</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800">
                          <a:latin typeface="Encode Sans"/>
                          <a:ea typeface="Encode Sans"/>
                          <a:cs typeface="Encode Sans"/>
                          <a:sym typeface="Encode Sans"/>
                        </a:rPr>
                        <a:t>9</a:t>
                      </a:r>
                      <a:endParaRPr sz="800">
                        <a:latin typeface="Encode Sans"/>
                        <a:ea typeface="Encode Sans"/>
                        <a:cs typeface="Encode Sans"/>
                        <a:sym typeface="Encode Sans"/>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Security Architecture - Overall</a:t>
            </a:r>
            <a:endParaRPr b="1" sz="2000">
              <a:latin typeface="Encode Sans"/>
              <a:ea typeface="Encode Sans"/>
              <a:cs typeface="Encode Sans"/>
              <a:sym typeface="Encode Sans"/>
            </a:endParaRPr>
          </a:p>
        </p:txBody>
      </p:sp>
      <p:sp>
        <p:nvSpPr>
          <p:cNvPr id="351" name="Google Shape;351;p49"/>
          <p:cNvSpPr txBox="1"/>
          <p:nvPr>
            <p:ph idx="1" type="body"/>
          </p:nvPr>
        </p:nvSpPr>
        <p:spPr>
          <a:xfrm>
            <a:off x="311700" y="1017725"/>
            <a:ext cx="2889000" cy="3506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400">
                <a:solidFill>
                  <a:schemeClr val="dk1"/>
                </a:solidFill>
                <a:latin typeface="Encode Sans"/>
                <a:ea typeface="Encode Sans"/>
                <a:cs typeface="Encode Sans"/>
                <a:sym typeface="Encode Sans"/>
              </a:rPr>
              <a:t>The LMIS platform is being architected and designed using a multi-layered approach to security, both at an:</a:t>
            </a:r>
            <a:endParaRPr sz="1400">
              <a:solidFill>
                <a:schemeClr val="dk1"/>
              </a:solidFill>
              <a:latin typeface="Encode Sans"/>
              <a:ea typeface="Encode Sans"/>
              <a:cs typeface="Encode Sans"/>
              <a:sym typeface="Encode Sans"/>
            </a:endParaRPr>
          </a:p>
          <a:p>
            <a:pPr indent="-317500" lvl="0" marL="457200" rtl="0" algn="l">
              <a:spcBef>
                <a:spcPts val="120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Application Level</a:t>
            </a:r>
            <a:endParaRPr sz="1400">
              <a:solidFill>
                <a:srgbClr val="1C4587"/>
              </a:solidFill>
              <a:latin typeface="Encode Sans"/>
              <a:ea typeface="Encode Sans"/>
              <a:cs typeface="Encode Sans"/>
              <a:sym typeface="Encode Sans"/>
            </a:endParaRPr>
          </a:p>
          <a:p>
            <a:pPr indent="-317500" lvl="0" marL="457200" rtl="0" algn="l">
              <a:spcBef>
                <a:spcPts val="0"/>
              </a:spcBef>
              <a:spcAft>
                <a:spcPts val="0"/>
              </a:spcAft>
              <a:buClr>
                <a:srgbClr val="1C4587"/>
              </a:buClr>
              <a:buSzPts val="1400"/>
              <a:buFont typeface="Encode Sans"/>
              <a:buAutoNum type="arabicPeriod"/>
            </a:pPr>
            <a:r>
              <a:rPr lang="en" sz="1400">
                <a:solidFill>
                  <a:srgbClr val="1C4587"/>
                </a:solidFill>
                <a:latin typeface="Encode Sans"/>
                <a:ea typeface="Encode Sans"/>
                <a:cs typeface="Encode Sans"/>
                <a:sym typeface="Encode Sans"/>
              </a:rPr>
              <a:t>Infrastructure Level</a:t>
            </a:r>
            <a:endParaRPr sz="1400">
              <a:solidFill>
                <a:srgbClr val="1C4587"/>
              </a:solidFill>
              <a:latin typeface="Encode Sans"/>
              <a:ea typeface="Encode Sans"/>
              <a:cs typeface="Encode Sans"/>
              <a:sym typeface="Encode Sans"/>
            </a:endParaRPr>
          </a:p>
          <a:p>
            <a:pPr indent="0" lvl="0" marL="0" rtl="0" algn="l">
              <a:spcBef>
                <a:spcPts val="1200"/>
              </a:spcBef>
              <a:spcAft>
                <a:spcPts val="1200"/>
              </a:spcAft>
              <a:buNone/>
            </a:pPr>
            <a:r>
              <a:rPr lang="en" sz="1400">
                <a:solidFill>
                  <a:schemeClr val="dk1"/>
                </a:solidFill>
                <a:latin typeface="Encode Sans"/>
                <a:ea typeface="Encode Sans"/>
                <a:cs typeface="Encode Sans"/>
                <a:sym typeface="Encode Sans"/>
              </a:rPr>
              <a:t>More specifically, the following elements of security will be addressed to ensure a safe and trust enhancing experience for users of the LMIS platform.</a:t>
            </a:r>
            <a:endParaRPr sz="1400">
              <a:solidFill>
                <a:schemeClr val="dk1"/>
              </a:solidFill>
              <a:latin typeface="Encode Sans"/>
              <a:ea typeface="Encode Sans"/>
              <a:cs typeface="Encode Sans"/>
              <a:sym typeface="Encode Sans"/>
            </a:endParaRPr>
          </a:p>
        </p:txBody>
      </p:sp>
      <p:graphicFrame>
        <p:nvGraphicFramePr>
          <p:cNvPr id="352" name="Google Shape;352;p49"/>
          <p:cNvGraphicFramePr/>
          <p:nvPr/>
        </p:nvGraphicFramePr>
        <p:xfrm>
          <a:off x="3325350" y="1142550"/>
          <a:ext cx="3000000" cy="3000000"/>
        </p:xfrm>
        <a:graphic>
          <a:graphicData uri="http://schemas.openxmlformats.org/drawingml/2006/table">
            <a:tbl>
              <a:tblPr>
                <a:noFill/>
                <a:tableStyleId>{C8F52E76-EAD6-44DB-A6C0-A2FFFD86C17C}</a:tableStyleId>
              </a:tblPr>
              <a:tblGrid>
                <a:gridCol w="2317525"/>
              </a:tblGrid>
              <a:tr h="406275">
                <a:tc>
                  <a:txBody>
                    <a:bodyPr/>
                    <a:lstStyle/>
                    <a:p>
                      <a:pPr indent="0" lvl="0" marL="0" rtl="0" algn="ctr">
                        <a:spcBef>
                          <a:spcPts val="0"/>
                        </a:spcBef>
                        <a:spcAft>
                          <a:spcPts val="0"/>
                        </a:spcAft>
                        <a:buNone/>
                      </a:pPr>
                      <a:r>
                        <a:rPr b="1" lang="en" sz="1000">
                          <a:solidFill>
                            <a:srgbClr val="FFFFFF"/>
                          </a:solidFill>
                          <a:latin typeface="Encode Sans"/>
                          <a:ea typeface="Encode Sans"/>
                          <a:cs typeface="Encode Sans"/>
                          <a:sym typeface="Encode Sans"/>
                        </a:rPr>
                        <a:t>APPLICATION SECURITY</a:t>
                      </a:r>
                      <a:endParaRPr b="1" sz="1000">
                        <a:solidFill>
                          <a:srgbClr val="FFFFFF"/>
                        </a:solidFill>
                        <a:latin typeface="Encode Sans"/>
                        <a:ea typeface="Encode Sans"/>
                        <a:cs typeface="Encode Sans"/>
                        <a:sym typeface="Encode Sans"/>
                      </a:endParaRPr>
                    </a:p>
                  </a:txBody>
                  <a:tcPr marT="91425" marB="91425" marR="91425" marL="91425" anchor="ctr">
                    <a:solidFill>
                      <a:srgbClr val="990000"/>
                    </a:solidFill>
                  </a:tcPr>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Authentication</a:t>
                      </a:r>
                      <a:endParaRPr sz="1000">
                        <a:latin typeface="Encode Sans"/>
                        <a:ea typeface="Encode Sans"/>
                        <a:cs typeface="Encode Sans"/>
                        <a:sym typeface="Encode Sans"/>
                      </a:endParaRPr>
                    </a:p>
                  </a:txBody>
                  <a:tcPr marT="91425" marB="91425" marR="91425" marL="91425"/>
                </a:tc>
              </a:tr>
              <a:tr h="378525">
                <a:tc>
                  <a:txBody>
                    <a:bodyPr/>
                    <a:lstStyle/>
                    <a:p>
                      <a:pPr indent="0" lvl="0" marL="0" rtl="0" algn="l">
                        <a:spcBef>
                          <a:spcPts val="0"/>
                        </a:spcBef>
                        <a:spcAft>
                          <a:spcPts val="0"/>
                        </a:spcAft>
                        <a:buNone/>
                      </a:pPr>
                      <a:r>
                        <a:rPr lang="en" sz="1000">
                          <a:latin typeface="Encode Sans"/>
                          <a:ea typeface="Encode Sans"/>
                          <a:cs typeface="Encode Sans"/>
                          <a:sym typeface="Encode Sans"/>
                        </a:rPr>
                        <a:t>Authorization (Role Based Access)</a:t>
                      </a:r>
                      <a:endParaRPr sz="1000">
                        <a:latin typeface="Encode Sans"/>
                        <a:ea typeface="Encode Sans"/>
                        <a:cs typeface="Encode Sans"/>
                        <a:sym typeface="Encode Sans"/>
                      </a:endParaRPr>
                    </a:p>
                  </a:txBody>
                  <a:tcPr marT="91425" marB="91425" marR="91425" marL="91425"/>
                </a:tc>
              </a:tr>
              <a:tr h="378525">
                <a:tc>
                  <a:txBody>
                    <a:bodyPr/>
                    <a:lstStyle/>
                    <a:p>
                      <a:pPr indent="0" lvl="0" marL="0" rtl="0" algn="l">
                        <a:spcBef>
                          <a:spcPts val="0"/>
                        </a:spcBef>
                        <a:spcAft>
                          <a:spcPts val="0"/>
                        </a:spcAft>
                        <a:buNone/>
                      </a:pPr>
                      <a:r>
                        <a:rPr lang="en" sz="1000">
                          <a:latin typeface="Encode Sans"/>
                          <a:ea typeface="Encode Sans"/>
                          <a:cs typeface="Encode Sans"/>
                          <a:sym typeface="Encode Sans"/>
                        </a:rPr>
                        <a:t>Data In Motion</a:t>
                      </a:r>
                      <a:endParaRPr sz="1000">
                        <a:latin typeface="Encode Sans"/>
                        <a:ea typeface="Encode Sans"/>
                        <a:cs typeface="Encode Sans"/>
                        <a:sym typeface="Encode Sans"/>
                      </a:endParaRPr>
                    </a:p>
                  </a:txBody>
                  <a:tcPr marT="91425" marB="91425" marR="91425" marL="91425"/>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Data Auditing</a:t>
                      </a:r>
                      <a:endParaRPr sz="1000">
                        <a:latin typeface="Encode Sans"/>
                        <a:ea typeface="Encode Sans"/>
                        <a:cs typeface="Encode Sans"/>
                        <a:sym typeface="Encode Sans"/>
                      </a:endParaRPr>
                    </a:p>
                  </a:txBody>
                  <a:tcPr marT="91425" marB="91425" marR="91425" marL="91425"/>
                </a:tc>
              </a:tr>
            </a:tbl>
          </a:graphicData>
        </a:graphic>
      </p:graphicFrame>
      <p:graphicFrame>
        <p:nvGraphicFramePr>
          <p:cNvPr id="353" name="Google Shape;353;p49"/>
          <p:cNvGraphicFramePr/>
          <p:nvPr/>
        </p:nvGraphicFramePr>
        <p:xfrm>
          <a:off x="6206775" y="1142550"/>
          <a:ext cx="3000000" cy="3000000"/>
        </p:xfrm>
        <a:graphic>
          <a:graphicData uri="http://schemas.openxmlformats.org/drawingml/2006/table">
            <a:tbl>
              <a:tblPr>
                <a:noFill/>
                <a:tableStyleId>{C8F52E76-EAD6-44DB-A6C0-A2FFFD86C17C}</a:tableStyleId>
              </a:tblPr>
              <a:tblGrid>
                <a:gridCol w="2317525"/>
              </a:tblGrid>
              <a:tr h="406275">
                <a:tc>
                  <a:txBody>
                    <a:bodyPr/>
                    <a:lstStyle/>
                    <a:p>
                      <a:pPr indent="0" lvl="0" marL="0" rtl="0" algn="ctr">
                        <a:spcBef>
                          <a:spcPts val="0"/>
                        </a:spcBef>
                        <a:spcAft>
                          <a:spcPts val="0"/>
                        </a:spcAft>
                        <a:buNone/>
                      </a:pPr>
                      <a:r>
                        <a:rPr b="1" lang="en" sz="1000">
                          <a:solidFill>
                            <a:srgbClr val="FFFFFF"/>
                          </a:solidFill>
                          <a:latin typeface="Encode Sans"/>
                          <a:ea typeface="Encode Sans"/>
                          <a:cs typeface="Encode Sans"/>
                          <a:sym typeface="Encode Sans"/>
                        </a:rPr>
                        <a:t>INFRASTRUCTURE SECURITY</a:t>
                      </a:r>
                      <a:endParaRPr b="1" sz="1000">
                        <a:solidFill>
                          <a:srgbClr val="FFFFFF"/>
                        </a:solidFill>
                        <a:latin typeface="Encode Sans"/>
                        <a:ea typeface="Encode Sans"/>
                        <a:cs typeface="Encode Sans"/>
                        <a:sym typeface="Encode Sans"/>
                      </a:endParaRPr>
                    </a:p>
                  </a:txBody>
                  <a:tcPr marT="91425" marB="91425" marR="91425" marL="91425" anchor="ctr">
                    <a:solidFill>
                      <a:srgbClr val="134F5C"/>
                    </a:solidFill>
                  </a:tcPr>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Confidentiality</a:t>
                      </a:r>
                      <a:endParaRPr sz="1000">
                        <a:latin typeface="Encode Sans"/>
                        <a:ea typeface="Encode Sans"/>
                        <a:cs typeface="Encode Sans"/>
                        <a:sym typeface="Encode Sans"/>
                      </a:endParaRPr>
                    </a:p>
                  </a:txBody>
                  <a:tcPr marT="91425" marB="91425" marR="91425" marL="91425"/>
                </a:tc>
              </a:tr>
              <a:tr h="378525">
                <a:tc>
                  <a:txBody>
                    <a:bodyPr/>
                    <a:lstStyle/>
                    <a:p>
                      <a:pPr indent="0" lvl="0" marL="0" rtl="0" algn="l">
                        <a:spcBef>
                          <a:spcPts val="0"/>
                        </a:spcBef>
                        <a:spcAft>
                          <a:spcPts val="0"/>
                        </a:spcAft>
                        <a:buNone/>
                      </a:pPr>
                      <a:r>
                        <a:rPr lang="en" sz="1000">
                          <a:latin typeface="Encode Sans"/>
                          <a:ea typeface="Encode Sans"/>
                          <a:cs typeface="Encode Sans"/>
                          <a:sym typeface="Encode Sans"/>
                        </a:rPr>
                        <a:t>Physical Security</a:t>
                      </a:r>
                      <a:endParaRPr sz="1000">
                        <a:latin typeface="Encode Sans"/>
                        <a:ea typeface="Encode Sans"/>
                        <a:cs typeface="Encode Sans"/>
                        <a:sym typeface="Encode Sans"/>
                      </a:endParaRPr>
                    </a:p>
                  </a:txBody>
                  <a:tcPr marT="91425" marB="91425" marR="91425" marL="91425"/>
                </a:tc>
              </a:tr>
              <a:tr h="378525">
                <a:tc>
                  <a:txBody>
                    <a:bodyPr/>
                    <a:lstStyle/>
                    <a:p>
                      <a:pPr indent="0" lvl="0" marL="0" rtl="0" algn="l">
                        <a:spcBef>
                          <a:spcPts val="0"/>
                        </a:spcBef>
                        <a:spcAft>
                          <a:spcPts val="0"/>
                        </a:spcAft>
                        <a:buNone/>
                      </a:pPr>
                      <a:r>
                        <a:rPr lang="en" sz="1000">
                          <a:latin typeface="Encode Sans"/>
                          <a:ea typeface="Encode Sans"/>
                          <a:cs typeface="Encode Sans"/>
                          <a:sym typeface="Encode Sans"/>
                        </a:rPr>
                        <a:t>System Access</a:t>
                      </a:r>
                      <a:endParaRPr sz="1000">
                        <a:latin typeface="Encode Sans"/>
                        <a:ea typeface="Encode Sans"/>
                        <a:cs typeface="Encode Sans"/>
                        <a:sym typeface="Encode Sans"/>
                      </a:endParaRPr>
                    </a:p>
                  </a:txBody>
                  <a:tcPr marT="91425" marB="91425" marR="91425" marL="91425"/>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LAMP Stack Security</a:t>
                      </a:r>
                      <a:endParaRPr sz="1000">
                        <a:latin typeface="Encode Sans"/>
                        <a:ea typeface="Encode Sans"/>
                        <a:cs typeface="Encode Sans"/>
                        <a:sym typeface="Encode Sans"/>
                      </a:endParaRPr>
                    </a:p>
                  </a:txBody>
                  <a:tcPr marT="91425" marB="91425" marR="91425" marL="91425"/>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Activity Logging</a:t>
                      </a:r>
                      <a:endParaRPr sz="1000">
                        <a:latin typeface="Encode Sans"/>
                        <a:ea typeface="Encode Sans"/>
                        <a:cs typeface="Encode Sans"/>
                        <a:sym typeface="Encode Sans"/>
                      </a:endParaRPr>
                    </a:p>
                  </a:txBody>
                  <a:tcPr marT="91425" marB="91425" marR="91425" marL="91425"/>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Network Security</a:t>
                      </a:r>
                      <a:endParaRPr sz="1000">
                        <a:latin typeface="Encode Sans"/>
                        <a:ea typeface="Encode Sans"/>
                        <a:cs typeface="Encode Sans"/>
                        <a:sym typeface="Encode Sans"/>
                      </a:endParaRPr>
                    </a:p>
                  </a:txBody>
                  <a:tcPr marT="91425" marB="91425" marR="91425" marL="91425"/>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Security Monitoring</a:t>
                      </a:r>
                      <a:endParaRPr sz="1000">
                        <a:latin typeface="Encode Sans"/>
                        <a:ea typeface="Encode Sans"/>
                        <a:cs typeface="Encode Sans"/>
                        <a:sym typeface="Encode Sans"/>
                      </a:endParaRPr>
                    </a:p>
                  </a:txBody>
                  <a:tcPr marT="91425" marB="91425" marR="91425" marL="91425"/>
                </a:tc>
              </a:tr>
              <a:tr h="369275">
                <a:tc>
                  <a:txBody>
                    <a:bodyPr/>
                    <a:lstStyle/>
                    <a:p>
                      <a:pPr indent="0" lvl="0" marL="0" rtl="0" algn="l">
                        <a:spcBef>
                          <a:spcPts val="0"/>
                        </a:spcBef>
                        <a:spcAft>
                          <a:spcPts val="0"/>
                        </a:spcAft>
                        <a:buNone/>
                      </a:pPr>
                      <a:r>
                        <a:rPr lang="en" sz="1000">
                          <a:latin typeface="Encode Sans"/>
                          <a:ea typeface="Encode Sans"/>
                          <a:cs typeface="Encode Sans"/>
                          <a:sym typeface="Encode Sans"/>
                        </a:rPr>
                        <a:t>Disaster Recovery</a:t>
                      </a:r>
                      <a:endParaRPr sz="1000">
                        <a:latin typeface="Encode Sans"/>
                        <a:ea typeface="Encode Sans"/>
                        <a:cs typeface="Encode Sans"/>
                        <a:sym typeface="Encode Sans"/>
                      </a:endParaRP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Security Architecture - Application Security</a:t>
            </a:r>
            <a:endParaRPr b="1" sz="2000">
              <a:latin typeface="Encode Sans"/>
              <a:ea typeface="Encode Sans"/>
              <a:cs typeface="Encode Sans"/>
              <a:sym typeface="Encode Sans"/>
            </a:endParaRPr>
          </a:p>
        </p:txBody>
      </p:sp>
      <p:graphicFrame>
        <p:nvGraphicFramePr>
          <p:cNvPr id="359" name="Google Shape;359;p50"/>
          <p:cNvGraphicFramePr/>
          <p:nvPr/>
        </p:nvGraphicFramePr>
        <p:xfrm>
          <a:off x="311700" y="1304125"/>
          <a:ext cx="3000000" cy="3000000"/>
        </p:xfrm>
        <a:graphic>
          <a:graphicData uri="http://schemas.openxmlformats.org/drawingml/2006/table">
            <a:tbl>
              <a:tblPr>
                <a:solidFill>
                  <a:srgbClr val="FFFFFF"/>
                </a:solidFill>
                <a:tableStyleId>{9C2781BC-E3A4-4EDF-A9EC-67E93826B286}</a:tableStyleId>
              </a:tblPr>
              <a:tblGrid>
                <a:gridCol w="1363600"/>
                <a:gridCol w="7157000"/>
              </a:tblGrid>
              <a:tr h="951025">
                <a:tc>
                  <a:txBody>
                    <a:bodyPr/>
                    <a:lstStyle/>
                    <a:p>
                      <a:pPr indent="0" lvl="0" marL="0" rtl="0" algn="l">
                        <a:lnSpc>
                          <a:spcPct val="100000"/>
                        </a:lnSpc>
                        <a:spcBef>
                          <a:spcPts val="0"/>
                        </a:spcBef>
                        <a:spcAft>
                          <a:spcPts val="0"/>
                        </a:spcAft>
                        <a:buNone/>
                      </a:pPr>
                      <a:r>
                        <a:rPr b="1" lang="en" sz="800">
                          <a:solidFill>
                            <a:srgbClr val="FFFFFF"/>
                          </a:solidFill>
                          <a:latin typeface="Encode Sans"/>
                          <a:ea typeface="Encode Sans"/>
                          <a:cs typeface="Encode Sans"/>
                          <a:sym typeface="Encode Sans"/>
                        </a:rPr>
                        <a:t>1. Authentication</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c>
                  <a:txBody>
                    <a:bodyPr/>
                    <a:lstStyle/>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All users of the application will need to be authenticated before using the system</a:t>
                      </a:r>
                      <a:endParaRPr sz="800">
                        <a:latin typeface="Encode Sans"/>
                        <a:ea typeface="Encode Sans"/>
                        <a:cs typeface="Encode Sans"/>
                        <a:sym typeface="Encode Sans"/>
                      </a:endParaRPr>
                    </a:p>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All communications between the client (web or mobile browser) and the LMIS platform will be via HTTPS (Port 443) and SSL/TLS. That way, all user provided data in transit is encrypted. Non HTTPS traffic will be secured/blocked.</a:t>
                      </a:r>
                      <a:endParaRPr sz="800">
                        <a:latin typeface="Encode Sans"/>
                        <a:ea typeface="Encode Sans"/>
                        <a:cs typeface="Encode Sans"/>
                        <a:sym typeface="Encode Sans"/>
                      </a:endParaRPr>
                    </a:p>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Authentication will be handled by Authentication subsystem supported by Drupal 9 CMS</a:t>
                      </a:r>
                      <a:endParaRPr sz="800">
                        <a:latin typeface="Encode Sans"/>
                        <a:ea typeface="Encode Sans"/>
                        <a:cs typeface="Encode Sans"/>
                        <a:sym typeface="Encode Sans"/>
                      </a:endParaRPr>
                    </a:p>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Inbound traffic to the application from the client and any external interfaces will pass thru appropriate physical and virtual firewalls to enforce perimeter level protections and authentication</a:t>
                      </a:r>
                      <a:endParaRPr sz="800">
                        <a:latin typeface="Encode Sans"/>
                        <a:ea typeface="Encode Sans"/>
                        <a:cs typeface="Encode Sans"/>
                        <a:sym typeface="Encode Sans"/>
                      </a:endParaRPr>
                    </a:p>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Access to Servers within all environments will be properly authenticated through proper credentials and approvals</a:t>
                      </a:r>
                      <a:endParaRPr sz="800">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solidFill>
                      <a:prstDash val="solid"/>
                      <a:round/>
                      <a:headEnd len="sm" w="sm" type="none"/>
                      <a:tailEnd len="sm" w="sm" type="none"/>
                    </a:lnB>
                  </a:tcPr>
                </a:tc>
              </a:tr>
              <a:tr h="752525">
                <a:tc>
                  <a:txBody>
                    <a:bodyPr/>
                    <a:lstStyle/>
                    <a:p>
                      <a:pPr indent="0" lvl="0" marL="0" rtl="0" algn="l">
                        <a:lnSpc>
                          <a:spcPct val="100000"/>
                        </a:lnSpc>
                        <a:spcBef>
                          <a:spcPts val="0"/>
                        </a:spcBef>
                        <a:spcAft>
                          <a:spcPts val="0"/>
                        </a:spcAft>
                        <a:buNone/>
                      </a:pPr>
                      <a:r>
                        <a:rPr b="1" lang="en" sz="800">
                          <a:solidFill>
                            <a:srgbClr val="FFFFFF"/>
                          </a:solidFill>
                          <a:latin typeface="Encode Sans"/>
                          <a:ea typeface="Encode Sans"/>
                          <a:cs typeface="Encode Sans"/>
                          <a:sym typeface="Encode Sans"/>
                        </a:rPr>
                        <a:t>2. Authorization (Role Based Access)</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c>
                  <a:txBody>
                    <a:bodyPr/>
                    <a:lstStyle/>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All authenticated users of the system will be assigned one or more roles to properly authorize use of application</a:t>
                      </a:r>
                      <a:endParaRPr sz="800">
                        <a:latin typeface="Encode Sans"/>
                        <a:ea typeface="Encode Sans"/>
                        <a:cs typeface="Encode Sans"/>
                        <a:sym typeface="Encode Sans"/>
                      </a:endParaRPr>
                    </a:p>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All permissions will be assigned to roles and authenticated users will inherit from the roles they are assigned to</a:t>
                      </a:r>
                      <a:endParaRPr sz="800">
                        <a:latin typeface="Encode Sans"/>
                        <a:ea typeface="Encode Sans"/>
                        <a:cs typeface="Encode Sans"/>
                        <a:sym typeface="Encode Sans"/>
                      </a:endParaRPr>
                    </a:p>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Users, Roles, Permissions will be managed and administered via core Drupal 9 user management capabilities.</a:t>
                      </a:r>
                      <a:endParaRPr sz="800">
                        <a:latin typeface="Encode Sans"/>
                        <a:ea typeface="Encode Sans"/>
                        <a:cs typeface="Encode Sans"/>
                        <a:sym typeface="Encode Sans"/>
                      </a:endParaRPr>
                    </a:p>
                    <a:p>
                      <a:pPr indent="-279400" lvl="0" marL="457200" rtl="0" algn="l">
                        <a:lnSpc>
                          <a:spcPct val="100000"/>
                        </a:lnSpc>
                        <a:spcBef>
                          <a:spcPts val="0"/>
                        </a:spcBef>
                        <a:spcAft>
                          <a:spcPts val="1200"/>
                        </a:spcAft>
                        <a:buSzPts val="800"/>
                        <a:buFont typeface="Encode Sans"/>
                        <a:buChar char="●"/>
                      </a:pPr>
                      <a:r>
                        <a:rPr lang="en" sz="800">
                          <a:latin typeface="Encode Sans"/>
                          <a:ea typeface="Encode Sans"/>
                          <a:cs typeface="Encode Sans"/>
                          <a:sym typeface="Encode Sans"/>
                        </a:rPr>
                        <a:t>Fine grained access down to a page/button/link/content element will be managed via Drupal 9 CMS features</a:t>
                      </a:r>
                      <a:endParaRPr sz="800">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3725">
                <a:tc>
                  <a:txBody>
                    <a:bodyPr/>
                    <a:lstStyle/>
                    <a:p>
                      <a:pPr indent="0" lvl="0" marL="0" rtl="0" algn="l">
                        <a:lnSpc>
                          <a:spcPct val="100000"/>
                        </a:lnSpc>
                        <a:spcBef>
                          <a:spcPts val="0"/>
                        </a:spcBef>
                        <a:spcAft>
                          <a:spcPts val="0"/>
                        </a:spcAft>
                        <a:buNone/>
                      </a:pPr>
                      <a:r>
                        <a:rPr b="1" lang="en" sz="800">
                          <a:solidFill>
                            <a:srgbClr val="FFFFFF"/>
                          </a:solidFill>
                          <a:latin typeface="Encode Sans"/>
                          <a:ea typeface="Encode Sans"/>
                          <a:cs typeface="Encode Sans"/>
                          <a:sym typeface="Encode Sans"/>
                        </a:rPr>
                        <a:t>3. Data In Motion</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1C4587"/>
                    </a:solidFill>
                  </a:tcPr>
                </a:tc>
                <a:tc>
                  <a:txBody>
                    <a:bodyPr/>
                    <a:lstStyle/>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Data being sent from the client to the application will be encrypted over the wire and until it reaches the Drupal 9 based LMIS application</a:t>
                      </a:r>
                      <a:endParaRPr sz="800">
                        <a:latin typeface="Encode Sans"/>
                        <a:ea typeface="Encode Sans"/>
                        <a:cs typeface="Encode Sans"/>
                        <a:sym typeface="Encode Sans"/>
                      </a:endParaRPr>
                    </a:p>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All Data exchanged between Cloud Providers and Communications Gateway will be encrypted using access via HTTPS RESTful APIs</a:t>
                      </a:r>
                      <a:endParaRPr sz="800">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3350">
                <a:tc>
                  <a:txBody>
                    <a:bodyPr/>
                    <a:lstStyle/>
                    <a:p>
                      <a:pPr indent="0" lvl="0" marL="0" rtl="0" algn="l">
                        <a:lnSpc>
                          <a:spcPct val="100000"/>
                        </a:lnSpc>
                        <a:spcBef>
                          <a:spcPts val="0"/>
                        </a:spcBef>
                        <a:spcAft>
                          <a:spcPts val="0"/>
                        </a:spcAft>
                        <a:buNone/>
                      </a:pPr>
                      <a:r>
                        <a:rPr b="1" lang="en" sz="800">
                          <a:solidFill>
                            <a:srgbClr val="FFFFFF"/>
                          </a:solidFill>
                          <a:latin typeface="Encode Sans"/>
                          <a:ea typeface="Encode Sans"/>
                          <a:cs typeface="Encode Sans"/>
                          <a:sym typeface="Encode Sans"/>
                        </a:rPr>
                        <a:t>4. Data Auditing</a:t>
                      </a:r>
                      <a:endParaRPr b="1" sz="800">
                        <a:solidFill>
                          <a:srgbClr val="FFFFFF"/>
                        </a:solidFill>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000000"/>
                      </a:solidFill>
                      <a:prstDash val="solid"/>
                      <a:round/>
                      <a:headEnd len="sm" w="sm" type="none"/>
                      <a:tailEnd len="sm" w="sm" type="none"/>
                    </a:lnB>
                    <a:solidFill>
                      <a:srgbClr val="1C4587"/>
                    </a:solidFill>
                  </a:tcPr>
                </a:tc>
                <a:tc>
                  <a:txBody>
                    <a:bodyPr/>
                    <a:lstStyle/>
                    <a:p>
                      <a:pPr indent="-279400" lvl="0" marL="457200" rtl="0" algn="l">
                        <a:lnSpc>
                          <a:spcPct val="100000"/>
                        </a:lnSpc>
                        <a:spcBef>
                          <a:spcPts val="0"/>
                        </a:spcBef>
                        <a:spcAft>
                          <a:spcPts val="0"/>
                        </a:spcAft>
                        <a:buSzPts val="800"/>
                        <a:buFont typeface="Encode Sans"/>
                        <a:buChar char="●"/>
                      </a:pPr>
                      <a:r>
                        <a:rPr lang="en" sz="800">
                          <a:latin typeface="Encode Sans"/>
                          <a:ea typeface="Encode Sans"/>
                          <a:cs typeface="Encode Sans"/>
                          <a:sym typeface="Encode Sans"/>
                        </a:rPr>
                        <a:t>Application Data stored in the Drupal 9 MySQL database will capture appropriate attributes such as create user, create datetime, update user and update datetime to support auditing</a:t>
                      </a:r>
                      <a:endParaRPr sz="800">
                        <a:latin typeface="Encode Sans"/>
                        <a:ea typeface="Encode Sans"/>
                        <a:cs typeface="Encode Sans"/>
                        <a:sym typeface="Encode Sans"/>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51"/>
          <p:cNvPicPr preferRelativeResize="0"/>
          <p:nvPr/>
        </p:nvPicPr>
        <p:blipFill>
          <a:blip r:embed="rId3">
            <a:alphaModFix/>
          </a:blip>
          <a:stretch>
            <a:fillRect/>
          </a:stretch>
        </p:blipFill>
        <p:spPr>
          <a:xfrm>
            <a:off x="-51125" y="-1096475"/>
            <a:ext cx="9345585" cy="6239975"/>
          </a:xfrm>
          <a:prstGeom prst="rect">
            <a:avLst/>
          </a:prstGeom>
          <a:noFill/>
          <a:ln>
            <a:noFill/>
          </a:ln>
        </p:spPr>
      </p:pic>
      <p:sp>
        <p:nvSpPr>
          <p:cNvPr id="365" name="Google Shape;365;p51"/>
          <p:cNvSpPr/>
          <p:nvPr/>
        </p:nvSpPr>
        <p:spPr>
          <a:xfrm>
            <a:off x="-360775" y="-46250"/>
            <a:ext cx="9759600" cy="5189700"/>
          </a:xfrm>
          <a:prstGeom prst="rect">
            <a:avLst/>
          </a:prstGeom>
          <a:solidFill>
            <a:srgbClr val="000000">
              <a:alpha val="558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7"/>
          <p:cNvPicPr preferRelativeResize="0"/>
          <p:nvPr/>
        </p:nvPicPr>
        <p:blipFill>
          <a:blip r:embed="rId3">
            <a:alphaModFix/>
          </a:blip>
          <a:stretch>
            <a:fillRect/>
          </a:stretch>
        </p:blipFill>
        <p:spPr>
          <a:xfrm>
            <a:off x="-28000" y="-1228600"/>
            <a:ext cx="9546440" cy="6372048"/>
          </a:xfrm>
          <a:prstGeom prst="rect">
            <a:avLst/>
          </a:prstGeom>
          <a:noFill/>
          <a:ln>
            <a:noFill/>
          </a:ln>
          <a:effectLst>
            <a:outerShdw blurRad="57150" rotWithShape="0" algn="bl" dir="5400000" dist="19050">
              <a:srgbClr val="000000">
                <a:alpha val="50000"/>
              </a:srgbClr>
            </a:outerShdw>
          </a:effectLst>
        </p:spPr>
      </p:pic>
      <p:sp>
        <p:nvSpPr>
          <p:cNvPr id="124" name="Google Shape;124;p27"/>
          <p:cNvSpPr/>
          <p:nvPr/>
        </p:nvSpPr>
        <p:spPr>
          <a:xfrm>
            <a:off x="-360775" y="-46250"/>
            <a:ext cx="9759600" cy="5189700"/>
          </a:xfrm>
          <a:prstGeom prst="rect">
            <a:avLst/>
          </a:prstGeom>
          <a:solidFill>
            <a:srgbClr val="000000">
              <a:alpha val="558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7"/>
          <p:cNvSpPr txBox="1"/>
          <p:nvPr>
            <p:ph type="title"/>
          </p:nvPr>
        </p:nvSpPr>
        <p:spPr>
          <a:xfrm>
            <a:off x="311700" y="2349725"/>
            <a:ext cx="8520600" cy="572700"/>
          </a:xfrm>
          <a:prstGeom prst="rect">
            <a:avLst/>
          </a:prstGeom>
        </p:spPr>
        <p:txBody>
          <a:bodyPr anchorCtr="0" anchor="t" bIns="91425" lIns="91425" spcFirstLastPara="1" rIns="91425" wrap="square" tIns="91425">
            <a:noAutofit/>
          </a:bodyPr>
          <a:lstStyle/>
          <a:p>
            <a:pPr indent="-406400" lvl="0" marL="457200" rtl="0" algn="ctr">
              <a:spcBef>
                <a:spcPts val="0"/>
              </a:spcBef>
              <a:spcAft>
                <a:spcPts val="0"/>
              </a:spcAft>
              <a:buClr>
                <a:srgbClr val="FFFFFF"/>
              </a:buClr>
              <a:buSzPts val="2800"/>
              <a:buFont typeface="Encode Sans"/>
              <a:buAutoNum type="arabicPeriod"/>
            </a:pPr>
            <a:r>
              <a:rPr lang="en">
                <a:solidFill>
                  <a:srgbClr val="FFFFFF"/>
                </a:solidFill>
                <a:latin typeface="Encode Sans"/>
                <a:ea typeface="Encode Sans"/>
                <a:cs typeface="Encode Sans"/>
                <a:sym typeface="Encode Sans"/>
              </a:rPr>
              <a:t>INTRODUCTION</a:t>
            </a:r>
            <a:endParaRPr>
              <a:solidFill>
                <a:srgbClr val="FFFFFF"/>
              </a:solidFill>
              <a:latin typeface="Encode Sans"/>
              <a:ea typeface="Encode Sans"/>
              <a:cs typeface="Encode Sans"/>
              <a:sym typeface="Encod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Purpose of this Document</a:t>
            </a:r>
            <a:endParaRPr b="1" sz="2000">
              <a:latin typeface="Encode Sans"/>
              <a:ea typeface="Encode Sans"/>
              <a:cs typeface="Encode Sans"/>
              <a:sym typeface="Encode Sans"/>
            </a:endParaRPr>
          </a:p>
        </p:txBody>
      </p:sp>
      <p:sp>
        <p:nvSpPr>
          <p:cNvPr id="131" name="Google Shape;131;p28"/>
          <p:cNvSpPr txBox="1"/>
          <p:nvPr>
            <p:ph idx="1" type="body"/>
          </p:nvPr>
        </p:nvSpPr>
        <p:spPr>
          <a:xfrm>
            <a:off x="311700" y="1017725"/>
            <a:ext cx="8520600" cy="2562300"/>
          </a:xfrm>
          <a:prstGeom prst="rect">
            <a:avLst/>
          </a:prstGeom>
        </p:spPr>
        <p:txBody>
          <a:bodyPr anchorCtr="0" anchor="t" bIns="91425" lIns="91425" spcFirstLastPara="1" rIns="91425" wrap="square" tIns="91425">
            <a:noAutofit/>
          </a:bodyPr>
          <a:lstStyle/>
          <a:p>
            <a:pPr indent="0" lvl="0" marL="0" rtl="0" algn="just">
              <a:lnSpc>
                <a:spcPct val="115000"/>
              </a:lnSpc>
              <a:spcBef>
                <a:spcPts val="1100"/>
              </a:spcBef>
              <a:spcAft>
                <a:spcPts val="0"/>
              </a:spcAft>
              <a:buNone/>
            </a:pPr>
            <a:r>
              <a:rPr lang="en" sz="1400">
                <a:solidFill>
                  <a:srgbClr val="000000"/>
                </a:solidFill>
                <a:latin typeface="Encode Sans"/>
                <a:ea typeface="Encode Sans"/>
                <a:cs typeface="Encode Sans"/>
                <a:sym typeface="Encode Sans"/>
              </a:rPr>
              <a:t>The purpose of this document is to provide a comprehensive understanding of the overall Solution Architecture and Design that will enable and support the LMIS application goals and objectives.</a:t>
            </a:r>
            <a:endParaRPr sz="1400">
              <a:solidFill>
                <a:srgbClr val="000000"/>
              </a:solidFill>
              <a:latin typeface="Encode Sans"/>
              <a:ea typeface="Encode Sans"/>
              <a:cs typeface="Encode Sans"/>
              <a:sym typeface="Encode Sans"/>
            </a:endParaRPr>
          </a:p>
          <a:p>
            <a:pPr indent="0" lvl="0" marL="0" rtl="0" algn="just">
              <a:lnSpc>
                <a:spcPct val="115000"/>
              </a:lnSpc>
              <a:spcBef>
                <a:spcPts val="1100"/>
              </a:spcBef>
              <a:spcAft>
                <a:spcPts val="0"/>
              </a:spcAft>
              <a:buNone/>
            </a:pPr>
            <a:r>
              <a:rPr lang="en" sz="1400">
                <a:solidFill>
                  <a:srgbClr val="000000"/>
                </a:solidFill>
                <a:latin typeface="Encode Sans"/>
                <a:ea typeface="Encode Sans"/>
                <a:cs typeface="Encode Sans"/>
                <a:sym typeface="Encode Sans"/>
              </a:rPr>
              <a:t>This document is primarily intended for, but not limited to, the following audiences:</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1100"/>
              </a:spcBef>
              <a:spcAft>
                <a:spcPts val="0"/>
              </a:spcAft>
              <a:buClr>
                <a:srgbClr val="000000"/>
              </a:buClr>
              <a:buSzPts val="1400"/>
              <a:buFont typeface="Encode Sans"/>
              <a:buChar char="●"/>
            </a:pPr>
            <a:r>
              <a:rPr lang="en" sz="1400">
                <a:solidFill>
                  <a:srgbClr val="000000"/>
                </a:solidFill>
                <a:latin typeface="Encode Sans"/>
                <a:ea typeface="Encode Sans"/>
                <a:cs typeface="Encode Sans"/>
                <a:sym typeface="Encode Sans"/>
              </a:rPr>
              <a:t>Business Stakeholders</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0"/>
              </a:spcBef>
              <a:spcAft>
                <a:spcPts val="0"/>
              </a:spcAft>
              <a:buClr>
                <a:srgbClr val="000000"/>
              </a:buClr>
              <a:buSzPts val="1400"/>
              <a:buFont typeface="Encode Sans"/>
              <a:buChar char="●"/>
            </a:pPr>
            <a:r>
              <a:rPr lang="en" sz="1400">
                <a:solidFill>
                  <a:srgbClr val="000000"/>
                </a:solidFill>
                <a:latin typeface="Encode Sans"/>
                <a:ea typeface="Encode Sans"/>
                <a:cs typeface="Encode Sans"/>
                <a:sym typeface="Encode Sans"/>
              </a:rPr>
              <a:t>Technology Stakeholders</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0"/>
              </a:spcBef>
              <a:spcAft>
                <a:spcPts val="0"/>
              </a:spcAft>
              <a:buClr>
                <a:srgbClr val="000000"/>
              </a:buClr>
              <a:buSzPts val="1400"/>
              <a:buFont typeface="Encode Sans"/>
              <a:buChar char="●"/>
            </a:pPr>
            <a:r>
              <a:rPr lang="en" sz="1400">
                <a:solidFill>
                  <a:srgbClr val="000000"/>
                </a:solidFill>
                <a:latin typeface="Encode Sans"/>
                <a:ea typeface="Encode Sans"/>
                <a:cs typeface="Encode Sans"/>
                <a:sym typeface="Encode Sans"/>
              </a:rPr>
              <a:t>Delivery Team Members</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0"/>
              </a:spcBef>
              <a:spcAft>
                <a:spcPts val="0"/>
              </a:spcAft>
              <a:buClr>
                <a:srgbClr val="000000"/>
              </a:buClr>
              <a:buSzPts val="1400"/>
              <a:buFont typeface="Encode Sans"/>
              <a:buChar char="●"/>
            </a:pPr>
            <a:r>
              <a:rPr lang="en" sz="1400">
                <a:solidFill>
                  <a:srgbClr val="000000"/>
                </a:solidFill>
                <a:latin typeface="Encode Sans"/>
                <a:ea typeface="Encode Sans"/>
                <a:cs typeface="Encode Sans"/>
                <a:sym typeface="Encode Sans"/>
              </a:rPr>
              <a:t>Exosystem Partners</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0"/>
              </a:spcBef>
              <a:spcAft>
                <a:spcPts val="0"/>
              </a:spcAft>
              <a:buClr>
                <a:srgbClr val="000000"/>
              </a:buClr>
              <a:buSzPts val="1400"/>
              <a:buFont typeface="Encode Sans"/>
              <a:buChar char="●"/>
            </a:pPr>
            <a:r>
              <a:rPr lang="en" sz="1400">
                <a:solidFill>
                  <a:srgbClr val="000000"/>
                </a:solidFill>
                <a:latin typeface="Encode Sans"/>
                <a:ea typeface="Encode Sans"/>
                <a:cs typeface="Encode Sans"/>
                <a:sym typeface="Encode Sans"/>
              </a:rPr>
              <a:t>It Operations and Support</a:t>
            </a:r>
            <a:endParaRPr sz="1400">
              <a:solidFill>
                <a:srgbClr val="000000"/>
              </a:solidFill>
              <a:latin typeface="Encode Sans"/>
              <a:ea typeface="Encode Sans"/>
              <a:cs typeface="Encode Sans"/>
              <a:sym typeface="Encode Sans"/>
            </a:endParaRPr>
          </a:p>
        </p:txBody>
      </p:sp>
      <p:sp>
        <p:nvSpPr>
          <p:cNvPr id="132" name="Google Shape;132;p28"/>
          <p:cNvSpPr txBox="1"/>
          <p:nvPr/>
        </p:nvSpPr>
        <p:spPr>
          <a:xfrm>
            <a:off x="444050" y="3913125"/>
            <a:ext cx="8388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Encode Sans"/>
                <a:ea typeface="Encode Sans"/>
                <a:cs typeface="Encode Sans"/>
                <a:sym typeface="Encode Sans"/>
              </a:rPr>
              <a:t>IMPORTANT:</a:t>
            </a:r>
            <a:endParaRPr b="1" sz="1000">
              <a:latin typeface="Encode Sans"/>
              <a:ea typeface="Encode Sans"/>
              <a:cs typeface="Encode Sans"/>
              <a:sym typeface="Encode Sans"/>
            </a:endParaRPr>
          </a:p>
          <a:p>
            <a:pPr indent="0" lvl="0" marL="0" rtl="0" algn="l">
              <a:spcBef>
                <a:spcPts val="0"/>
              </a:spcBef>
              <a:spcAft>
                <a:spcPts val="0"/>
              </a:spcAft>
              <a:buNone/>
            </a:pPr>
            <a:r>
              <a:rPr lang="en" sz="1000">
                <a:latin typeface="Encode Sans"/>
                <a:ea typeface="Encode Sans"/>
                <a:cs typeface="Encode Sans"/>
                <a:sym typeface="Encode Sans"/>
              </a:rPr>
              <a:t>This document is intended to be a living document, in that it serves to reflect the state of understanding based on the best information available as of the date the document is published. If new information is available after the published date, the development team will make every effort to incorporate such thinking and publish a revised document to all relevant stakeholders.</a:t>
            </a:r>
            <a:endParaRPr sz="1000">
              <a:latin typeface="Encode Sans"/>
              <a:ea typeface="Encode Sans"/>
              <a:cs typeface="Encode Sans"/>
              <a:sym typeface="Encode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What is Solution Architecture?</a:t>
            </a:r>
            <a:endParaRPr b="1" sz="2000">
              <a:latin typeface="Encode Sans"/>
              <a:ea typeface="Encode Sans"/>
              <a:cs typeface="Encode Sans"/>
              <a:sym typeface="Encode Sans"/>
            </a:endParaRPr>
          </a:p>
        </p:txBody>
      </p:sp>
      <p:sp>
        <p:nvSpPr>
          <p:cNvPr id="138" name="Google Shape;138;p29"/>
          <p:cNvSpPr txBox="1"/>
          <p:nvPr>
            <p:ph idx="1" type="body"/>
          </p:nvPr>
        </p:nvSpPr>
        <p:spPr>
          <a:xfrm>
            <a:off x="311700" y="1017725"/>
            <a:ext cx="8520600" cy="924900"/>
          </a:xfrm>
          <a:prstGeom prst="rect">
            <a:avLst/>
          </a:prstGeom>
        </p:spPr>
        <p:txBody>
          <a:bodyPr anchorCtr="0" anchor="t" bIns="91425" lIns="91425" spcFirstLastPara="1" rIns="91425" wrap="square" tIns="91425">
            <a:noAutofit/>
          </a:bodyPr>
          <a:lstStyle/>
          <a:p>
            <a:pPr indent="0" lvl="0" marL="0" rtl="0" algn="just">
              <a:lnSpc>
                <a:spcPct val="115000"/>
              </a:lnSpc>
              <a:spcBef>
                <a:spcPts val="1100"/>
              </a:spcBef>
              <a:spcAft>
                <a:spcPts val="1000"/>
              </a:spcAft>
              <a:buNone/>
            </a:pPr>
            <a:r>
              <a:rPr lang="en" sz="1400">
                <a:solidFill>
                  <a:srgbClr val="000000"/>
                </a:solidFill>
                <a:latin typeface="Encode Sans"/>
                <a:ea typeface="Encode Sans"/>
                <a:cs typeface="Encode Sans"/>
                <a:sym typeface="Encode Sans"/>
              </a:rPr>
              <a:t>The term Solution Architecture has many subjective definitions based on context. In the context of this document, the following definition is being applied.</a:t>
            </a:r>
            <a:endParaRPr sz="1400">
              <a:solidFill>
                <a:srgbClr val="000000"/>
              </a:solidFill>
              <a:latin typeface="Encode Sans"/>
              <a:ea typeface="Encode Sans"/>
              <a:cs typeface="Encode Sans"/>
              <a:sym typeface="Encode Sans"/>
            </a:endParaRPr>
          </a:p>
        </p:txBody>
      </p:sp>
      <p:sp>
        <p:nvSpPr>
          <p:cNvPr id="139" name="Google Shape;139;p29"/>
          <p:cNvSpPr txBox="1"/>
          <p:nvPr/>
        </p:nvSpPr>
        <p:spPr>
          <a:xfrm>
            <a:off x="311650" y="2035200"/>
            <a:ext cx="8520600" cy="895800"/>
          </a:xfrm>
          <a:prstGeom prst="rect">
            <a:avLst/>
          </a:prstGeom>
          <a:solidFill>
            <a:srgbClr val="F3F3F3"/>
          </a:solidFill>
          <a:ln>
            <a:noFill/>
          </a:ln>
        </p:spPr>
        <p:txBody>
          <a:bodyPr anchorCtr="0" anchor="t" bIns="91425" lIns="91425" spcFirstLastPara="1" rIns="91425" wrap="square" tIns="91425">
            <a:spAutoFit/>
          </a:bodyPr>
          <a:lstStyle/>
          <a:p>
            <a:pPr indent="0" lvl="0" marL="0" rtl="0" algn="just">
              <a:lnSpc>
                <a:spcPct val="115000"/>
              </a:lnSpc>
              <a:spcBef>
                <a:spcPts val="1100"/>
              </a:spcBef>
              <a:spcAft>
                <a:spcPts val="1000"/>
              </a:spcAft>
              <a:buClr>
                <a:schemeClr val="dk1"/>
              </a:buClr>
              <a:buSzPts val="1100"/>
              <a:buFont typeface="Arial"/>
              <a:buNone/>
            </a:pPr>
            <a:r>
              <a:rPr i="1" lang="en">
                <a:solidFill>
                  <a:schemeClr val="dk1"/>
                </a:solidFill>
              </a:rPr>
              <a:t>“ A solution architecture (SA) is an architectural description on a specific solution. SAs combine guidance from different enterprise architecture viewpoints (business, information and technical), as well as from the enterprise solution architecture (ESA) “ - Gartner 2013</a:t>
            </a:r>
            <a:endParaRPr/>
          </a:p>
        </p:txBody>
      </p:sp>
      <p:sp>
        <p:nvSpPr>
          <p:cNvPr id="140" name="Google Shape;140;p29"/>
          <p:cNvSpPr txBox="1"/>
          <p:nvPr/>
        </p:nvSpPr>
        <p:spPr>
          <a:xfrm>
            <a:off x="311800" y="3117550"/>
            <a:ext cx="8520600" cy="89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100"/>
              </a:spcBef>
              <a:spcAft>
                <a:spcPts val="1000"/>
              </a:spcAft>
              <a:buClr>
                <a:schemeClr val="dk1"/>
              </a:buClr>
              <a:buSzPts val="1100"/>
              <a:buFont typeface="Arial"/>
              <a:buNone/>
            </a:pPr>
            <a:r>
              <a:rPr lang="en">
                <a:solidFill>
                  <a:schemeClr val="dk1"/>
                </a:solidFill>
                <a:latin typeface="Encode Sans"/>
                <a:ea typeface="Encode Sans"/>
                <a:cs typeface="Encode Sans"/>
                <a:sym typeface="Encode Sans"/>
              </a:rPr>
              <a:t>Aligned with the afore stated definition, this document will describe the Solution Architecture for the LMIS platform in terms of its business, Information, Application and Technical Architectures and further supported by an understanding of key assumptions, constraints and dependencies.</a:t>
            </a:r>
            <a:endParaRPr>
              <a:latin typeface="Encode Sans"/>
              <a:ea typeface="Encode Sans"/>
              <a:cs typeface="Encode Sans"/>
              <a:sym typeface="Encode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Business Value of Solution Architecture</a:t>
            </a:r>
            <a:endParaRPr b="1" sz="2000">
              <a:latin typeface="Encode Sans"/>
              <a:ea typeface="Encode Sans"/>
              <a:cs typeface="Encode Sans"/>
              <a:sym typeface="Encode Sans"/>
            </a:endParaRPr>
          </a:p>
        </p:txBody>
      </p:sp>
      <p:sp>
        <p:nvSpPr>
          <p:cNvPr id="146" name="Google Shape;146;p30"/>
          <p:cNvSpPr txBox="1"/>
          <p:nvPr>
            <p:ph idx="1" type="body"/>
          </p:nvPr>
        </p:nvSpPr>
        <p:spPr>
          <a:xfrm>
            <a:off x="311700" y="1017725"/>
            <a:ext cx="8520600" cy="3820500"/>
          </a:xfrm>
          <a:prstGeom prst="rect">
            <a:avLst/>
          </a:prstGeom>
        </p:spPr>
        <p:txBody>
          <a:bodyPr anchorCtr="0" anchor="t" bIns="91425" lIns="91425" spcFirstLastPara="1" rIns="91425" wrap="square" tIns="91425">
            <a:noAutofit/>
          </a:bodyPr>
          <a:lstStyle/>
          <a:p>
            <a:pPr indent="0" lvl="0" marL="0" rtl="0" algn="just">
              <a:lnSpc>
                <a:spcPct val="115000"/>
              </a:lnSpc>
              <a:spcBef>
                <a:spcPts val="1100"/>
              </a:spcBef>
              <a:spcAft>
                <a:spcPts val="0"/>
              </a:spcAft>
              <a:buNone/>
            </a:pPr>
            <a:r>
              <a:rPr lang="en" sz="1400">
                <a:solidFill>
                  <a:srgbClr val="000000"/>
                </a:solidFill>
                <a:latin typeface="Encode Sans"/>
                <a:ea typeface="Encode Sans"/>
                <a:cs typeface="Encode Sans"/>
                <a:sym typeface="Encode Sans"/>
              </a:rPr>
              <a:t>Digital Transformation Programs are inherently complex involving multiple stakeholders, geographies, audiences, requirements, technologies, regulations, perspectives, assumptions, decisions and most definitely budgets.</a:t>
            </a:r>
            <a:endParaRPr sz="1400">
              <a:solidFill>
                <a:srgbClr val="000000"/>
              </a:solidFill>
              <a:latin typeface="Encode Sans"/>
              <a:ea typeface="Encode Sans"/>
              <a:cs typeface="Encode Sans"/>
              <a:sym typeface="Encode Sans"/>
            </a:endParaRPr>
          </a:p>
          <a:p>
            <a:pPr indent="0" lvl="0" marL="0" rtl="0" algn="just">
              <a:lnSpc>
                <a:spcPct val="115000"/>
              </a:lnSpc>
              <a:spcBef>
                <a:spcPts val="1100"/>
              </a:spcBef>
              <a:spcAft>
                <a:spcPts val="0"/>
              </a:spcAft>
              <a:buNone/>
            </a:pPr>
            <a:r>
              <a:rPr lang="en" sz="1400">
                <a:solidFill>
                  <a:srgbClr val="000000"/>
                </a:solidFill>
                <a:latin typeface="Encode Sans"/>
                <a:ea typeface="Encode Sans"/>
                <a:cs typeface="Encode Sans"/>
                <a:sym typeface="Encode Sans"/>
              </a:rPr>
              <a:t>Hence, a solution that must cater to and enable such diversity is also inherently complex and the business risks of failing are high with serious consequences. The biggest and most real challenge is misalignment on goals, objectives, scope, requirements and governance which then have a trickle down impact on the solution being built.</a:t>
            </a:r>
            <a:endParaRPr sz="1400">
              <a:solidFill>
                <a:srgbClr val="000000"/>
              </a:solidFill>
              <a:latin typeface="Encode Sans"/>
              <a:ea typeface="Encode Sans"/>
              <a:cs typeface="Encode Sans"/>
              <a:sym typeface="Encode Sans"/>
            </a:endParaRPr>
          </a:p>
          <a:p>
            <a:pPr indent="0" lvl="0" marL="0" rtl="0" algn="just">
              <a:lnSpc>
                <a:spcPct val="115000"/>
              </a:lnSpc>
              <a:spcBef>
                <a:spcPts val="1100"/>
              </a:spcBef>
              <a:spcAft>
                <a:spcPts val="0"/>
              </a:spcAft>
              <a:buNone/>
            </a:pPr>
            <a:r>
              <a:rPr lang="en" sz="1400">
                <a:solidFill>
                  <a:srgbClr val="000000"/>
                </a:solidFill>
                <a:latin typeface="Encode Sans"/>
                <a:ea typeface="Encode Sans"/>
                <a:cs typeface="Encode Sans"/>
                <a:sym typeface="Encode Sans"/>
              </a:rPr>
              <a:t>The biggest value then of defining and communication the Solution Architecture are:</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1100"/>
              </a:spcBef>
              <a:spcAft>
                <a:spcPts val="0"/>
              </a:spcAft>
              <a:buClr>
                <a:srgbClr val="000000"/>
              </a:buClr>
              <a:buSzPts val="1400"/>
              <a:buFont typeface="Encode Sans"/>
              <a:buAutoNum type="arabicPeriod"/>
            </a:pPr>
            <a:r>
              <a:rPr lang="en" sz="1400">
                <a:solidFill>
                  <a:srgbClr val="4A86E8"/>
                </a:solidFill>
                <a:latin typeface="Encode Sans"/>
                <a:ea typeface="Encode Sans"/>
                <a:cs typeface="Encode Sans"/>
                <a:sym typeface="Encode Sans"/>
              </a:rPr>
              <a:t>Shared understanding</a:t>
            </a:r>
            <a:r>
              <a:rPr lang="en" sz="1400">
                <a:solidFill>
                  <a:srgbClr val="000000"/>
                </a:solidFill>
                <a:latin typeface="Encode Sans"/>
                <a:ea typeface="Encode Sans"/>
                <a:cs typeface="Encode Sans"/>
                <a:sym typeface="Encode Sans"/>
              </a:rPr>
              <a:t> across stakeholder groups on goals, objectives, scope, requirements</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0"/>
              </a:spcBef>
              <a:spcAft>
                <a:spcPts val="0"/>
              </a:spcAft>
              <a:buClr>
                <a:srgbClr val="000000"/>
              </a:buClr>
              <a:buSzPts val="1400"/>
              <a:buFont typeface="Encode Sans"/>
              <a:buAutoNum type="arabicPeriod"/>
            </a:pPr>
            <a:r>
              <a:rPr lang="en" sz="1400">
                <a:solidFill>
                  <a:srgbClr val="000000"/>
                </a:solidFill>
                <a:latin typeface="Encode Sans"/>
                <a:ea typeface="Encode Sans"/>
                <a:cs typeface="Encode Sans"/>
                <a:sym typeface="Encode Sans"/>
              </a:rPr>
              <a:t>Ensuring that </a:t>
            </a:r>
            <a:r>
              <a:rPr lang="en" sz="1400">
                <a:solidFill>
                  <a:srgbClr val="4A86E8"/>
                </a:solidFill>
                <a:latin typeface="Encode Sans"/>
                <a:ea typeface="Encode Sans"/>
                <a:cs typeface="Encode Sans"/>
                <a:sym typeface="Encode Sans"/>
              </a:rPr>
              <a:t>technology decisions are aligned</a:t>
            </a:r>
            <a:r>
              <a:rPr lang="en" sz="1400">
                <a:solidFill>
                  <a:srgbClr val="000000"/>
                </a:solidFill>
                <a:latin typeface="Encode Sans"/>
                <a:ea typeface="Encode Sans"/>
                <a:cs typeface="Encode Sans"/>
                <a:sym typeface="Encode Sans"/>
              </a:rPr>
              <a:t> with business goals</a:t>
            </a:r>
            <a:endParaRPr sz="1400">
              <a:solidFill>
                <a:srgbClr val="000000"/>
              </a:solidFill>
              <a:latin typeface="Encode Sans"/>
              <a:ea typeface="Encode Sans"/>
              <a:cs typeface="Encode Sans"/>
              <a:sym typeface="Encode Sans"/>
            </a:endParaRPr>
          </a:p>
          <a:p>
            <a:pPr indent="-317500" lvl="0" marL="457200" rtl="0" algn="just">
              <a:lnSpc>
                <a:spcPct val="115000"/>
              </a:lnSpc>
              <a:spcBef>
                <a:spcPts val="0"/>
              </a:spcBef>
              <a:spcAft>
                <a:spcPts val="0"/>
              </a:spcAft>
              <a:buClr>
                <a:srgbClr val="000000"/>
              </a:buClr>
              <a:buSzPts val="1400"/>
              <a:buFont typeface="Encode Sans"/>
              <a:buAutoNum type="arabicPeriod"/>
            </a:pPr>
            <a:r>
              <a:rPr lang="en" sz="1400">
                <a:solidFill>
                  <a:srgbClr val="000000"/>
                </a:solidFill>
                <a:latin typeface="Encode Sans"/>
                <a:ea typeface="Encode Sans"/>
                <a:cs typeface="Encode Sans"/>
                <a:sym typeface="Encode Sans"/>
              </a:rPr>
              <a:t>Proactive monitoring and </a:t>
            </a:r>
            <a:r>
              <a:rPr lang="en" sz="1400">
                <a:solidFill>
                  <a:srgbClr val="4A86E8"/>
                </a:solidFill>
                <a:latin typeface="Encode Sans"/>
                <a:ea typeface="Encode Sans"/>
                <a:cs typeface="Encode Sans"/>
                <a:sym typeface="Encode Sans"/>
              </a:rPr>
              <a:t>management of planned and unplanned risks</a:t>
            </a:r>
            <a:endParaRPr sz="1400">
              <a:solidFill>
                <a:srgbClr val="4A86E8"/>
              </a:solidFill>
              <a:latin typeface="Encode Sans"/>
              <a:ea typeface="Encode Sans"/>
              <a:cs typeface="Encode Sans"/>
              <a:sym typeface="Encode Sans"/>
            </a:endParaRPr>
          </a:p>
          <a:p>
            <a:pPr indent="-317500" lvl="0" marL="457200" rtl="0" algn="just">
              <a:lnSpc>
                <a:spcPct val="115000"/>
              </a:lnSpc>
              <a:spcBef>
                <a:spcPts val="0"/>
              </a:spcBef>
              <a:spcAft>
                <a:spcPts val="0"/>
              </a:spcAft>
              <a:buClr>
                <a:srgbClr val="000000"/>
              </a:buClr>
              <a:buSzPts val="1400"/>
              <a:buFont typeface="Encode Sans"/>
              <a:buAutoNum type="arabicPeriod"/>
            </a:pPr>
            <a:r>
              <a:rPr lang="en" sz="1400">
                <a:solidFill>
                  <a:srgbClr val="000000"/>
                </a:solidFill>
                <a:latin typeface="Encode Sans"/>
                <a:ea typeface="Encode Sans"/>
                <a:cs typeface="Encode Sans"/>
                <a:sym typeface="Encode Sans"/>
              </a:rPr>
              <a:t>Maximizing the chances for </a:t>
            </a:r>
            <a:r>
              <a:rPr lang="en" sz="1400">
                <a:solidFill>
                  <a:srgbClr val="4A86E8"/>
                </a:solidFill>
                <a:latin typeface="Encode Sans"/>
                <a:ea typeface="Encode Sans"/>
                <a:cs typeface="Encode Sans"/>
                <a:sym typeface="Encode Sans"/>
              </a:rPr>
              <a:t>success through well-defined governance</a:t>
            </a:r>
            <a:endParaRPr sz="1400">
              <a:solidFill>
                <a:srgbClr val="4A86E8"/>
              </a:solidFill>
              <a:latin typeface="Encode Sans"/>
              <a:ea typeface="Encode Sans"/>
              <a:cs typeface="Encode Sans"/>
              <a:sym typeface="Encod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1"/>
          <p:cNvPicPr preferRelativeResize="0"/>
          <p:nvPr/>
        </p:nvPicPr>
        <p:blipFill>
          <a:blip r:embed="rId3">
            <a:alphaModFix/>
          </a:blip>
          <a:stretch>
            <a:fillRect/>
          </a:stretch>
        </p:blipFill>
        <p:spPr>
          <a:xfrm>
            <a:off x="-28000" y="-1228600"/>
            <a:ext cx="9546440" cy="6372048"/>
          </a:xfrm>
          <a:prstGeom prst="rect">
            <a:avLst/>
          </a:prstGeom>
          <a:noFill/>
          <a:ln>
            <a:noFill/>
          </a:ln>
          <a:effectLst>
            <a:outerShdw blurRad="57150" rotWithShape="0" algn="bl" dir="5400000" dist="19050">
              <a:srgbClr val="000000">
                <a:alpha val="50000"/>
              </a:srgbClr>
            </a:outerShdw>
          </a:effectLst>
        </p:spPr>
      </p:pic>
      <p:sp>
        <p:nvSpPr>
          <p:cNvPr id="152" name="Google Shape;152;p31"/>
          <p:cNvSpPr/>
          <p:nvPr/>
        </p:nvSpPr>
        <p:spPr>
          <a:xfrm>
            <a:off x="-360775" y="-46250"/>
            <a:ext cx="9759600" cy="5189700"/>
          </a:xfrm>
          <a:prstGeom prst="rect">
            <a:avLst/>
          </a:prstGeom>
          <a:solidFill>
            <a:srgbClr val="000000">
              <a:alpha val="558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1"/>
          <p:cNvSpPr txBox="1"/>
          <p:nvPr>
            <p:ph type="title"/>
          </p:nvPr>
        </p:nvSpPr>
        <p:spPr>
          <a:xfrm>
            <a:off x="311700" y="2349725"/>
            <a:ext cx="8520600" cy="5727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solidFill>
                  <a:srgbClr val="FFFFFF"/>
                </a:solidFill>
                <a:latin typeface="Encode Sans"/>
                <a:ea typeface="Encode Sans"/>
                <a:cs typeface="Encode Sans"/>
                <a:sym typeface="Encode Sans"/>
              </a:rPr>
              <a:t>2. BUSINESS ARCHITECTURE</a:t>
            </a:r>
            <a:endParaRPr>
              <a:solidFill>
                <a:srgbClr val="FFFFFF"/>
              </a:solidFill>
              <a:latin typeface="Encode Sans"/>
              <a:ea typeface="Encode Sans"/>
              <a:cs typeface="Encode Sans"/>
              <a:sym typeface="Encode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Business Architecture Overview</a:t>
            </a:r>
            <a:endParaRPr b="1" sz="2000">
              <a:latin typeface="Encode Sans"/>
              <a:ea typeface="Encode Sans"/>
              <a:cs typeface="Encode Sans"/>
              <a:sym typeface="Encode Sans"/>
            </a:endParaRPr>
          </a:p>
        </p:txBody>
      </p:sp>
      <p:sp>
        <p:nvSpPr>
          <p:cNvPr id="159" name="Google Shape;159;p32"/>
          <p:cNvSpPr txBox="1"/>
          <p:nvPr>
            <p:ph idx="1" type="body"/>
          </p:nvPr>
        </p:nvSpPr>
        <p:spPr>
          <a:xfrm>
            <a:off x="311700" y="1100850"/>
            <a:ext cx="8520600" cy="3737400"/>
          </a:xfrm>
          <a:prstGeom prst="rect">
            <a:avLst/>
          </a:prstGeom>
        </p:spPr>
        <p:txBody>
          <a:bodyPr anchorCtr="0" anchor="t" bIns="91425" lIns="91425" spcFirstLastPara="1" rIns="91425" wrap="square" tIns="91425">
            <a:noAutofit/>
          </a:bodyPr>
          <a:lstStyle/>
          <a:p>
            <a:pPr indent="0" lvl="0" marL="0" rtl="0" algn="just">
              <a:lnSpc>
                <a:spcPct val="115000"/>
              </a:lnSpc>
              <a:spcBef>
                <a:spcPts val="1100"/>
              </a:spcBef>
              <a:spcAft>
                <a:spcPts val="0"/>
              </a:spcAft>
              <a:buNone/>
            </a:pPr>
            <a:r>
              <a:rPr lang="en" sz="1300">
                <a:solidFill>
                  <a:srgbClr val="000000"/>
                </a:solidFill>
                <a:latin typeface="Encode Sans"/>
                <a:ea typeface="Encode Sans"/>
                <a:cs typeface="Encode Sans"/>
                <a:sym typeface="Encode Sans"/>
              </a:rPr>
              <a:t>Business Architecture is defined as “a blueprint of the enterprise that provides a common understanding of the organization and is used to align strategic objectives and tactical demands”.</a:t>
            </a:r>
            <a:endParaRPr sz="1300">
              <a:solidFill>
                <a:srgbClr val="000000"/>
              </a:solidFill>
              <a:latin typeface="Encode Sans"/>
              <a:ea typeface="Encode Sans"/>
              <a:cs typeface="Encode Sans"/>
              <a:sym typeface="Encode Sans"/>
            </a:endParaRPr>
          </a:p>
          <a:p>
            <a:pPr indent="0" lvl="0" marL="0" rtl="0" algn="just">
              <a:lnSpc>
                <a:spcPct val="115000"/>
              </a:lnSpc>
              <a:spcBef>
                <a:spcPts val="1100"/>
              </a:spcBef>
              <a:spcAft>
                <a:spcPts val="0"/>
              </a:spcAft>
              <a:buNone/>
            </a:pPr>
            <a:r>
              <a:rPr lang="en" sz="1300">
                <a:solidFill>
                  <a:srgbClr val="000000"/>
                </a:solidFill>
                <a:latin typeface="Encode Sans"/>
                <a:ea typeface="Encode Sans"/>
                <a:cs typeface="Encode Sans"/>
                <a:sym typeface="Encode Sans"/>
              </a:rPr>
              <a:t>Business architecture is the bridge between the enterprise business model and enterprise strategy on one side, and the business functionality of the enterprise on the other side. It often enables the value stream of Strategy to Execution.</a:t>
            </a:r>
            <a:endParaRPr sz="1300">
              <a:solidFill>
                <a:srgbClr val="000000"/>
              </a:solidFill>
              <a:latin typeface="Encode Sans"/>
              <a:ea typeface="Encode Sans"/>
              <a:cs typeface="Encode Sans"/>
              <a:sym typeface="Encode Sans"/>
            </a:endParaRPr>
          </a:p>
          <a:p>
            <a:pPr indent="0" lvl="0" marL="0" rtl="0" algn="just">
              <a:lnSpc>
                <a:spcPct val="115000"/>
              </a:lnSpc>
              <a:spcBef>
                <a:spcPts val="1100"/>
              </a:spcBef>
              <a:spcAft>
                <a:spcPts val="0"/>
              </a:spcAft>
              <a:buNone/>
            </a:pPr>
            <a:r>
              <a:rPr lang="en" sz="1300">
                <a:solidFill>
                  <a:srgbClr val="000000"/>
                </a:solidFill>
                <a:latin typeface="Encode Sans"/>
                <a:ea typeface="Encode Sans"/>
                <a:cs typeface="Encode Sans"/>
                <a:sym typeface="Encode Sans"/>
              </a:rPr>
              <a:t>For LMIS, the Project Manager is responsible for defining and designing the business architecture, working collaboratively with key stakeholders. In this document the business architecture for LMIS will be designed as follows:</a:t>
            </a:r>
            <a:endParaRPr sz="1300">
              <a:solidFill>
                <a:srgbClr val="000000"/>
              </a:solidFill>
              <a:latin typeface="Encode Sans"/>
              <a:ea typeface="Encode Sans"/>
              <a:cs typeface="Encode Sans"/>
              <a:sym typeface="Encode Sans"/>
            </a:endParaRPr>
          </a:p>
          <a:p>
            <a:pPr indent="-311150" lvl="0" marL="457200" rtl="0" algn="just">
              <a:lnSpc>
                <a:spcPct val="115000"/>
              </a:lnSpc>
              <a:spcBef>
                <a:spcPts val="1100"/>
              </a:spcBef>
              <a:spcAft>
                <a:spcPts val="0"/>
              </a:spcAft>
              <a:buClr>
                <a:srgbClr val="000000"/>
              </a:buClr>
              <a:buSzPts val="1300"/>
              <a:buFont typeface="Encode Sans"/>
              <a:buAutoNum type="arabicPeriod"/>
            </a:pPr>
            <a:r>
              <a:rPr lang="en" sz="1300">
                <a:solidFill>
                  <a:srgbClr val="4A86E8"/>
                </a:solidFill>
                <a:latin typeface="Encode Sans"/>
                <a:ea typeface="Encode Sans"/>
                <a:cs typeface="Encode Sans"/>
                <a:sym typeface="Encode Sans"/>
              </a:rPr>
              <a:t>Actors</a:t>
            </a:r>
            <a:r>
              <a:rPr lang="en" sz="1300">
                <a:solidFill>
                  <a:srgbClr val="000000"/>
                </a:solidFill>
                <a:latin typeface="Encode Sans"/>
                <a:ea typeface="Encode Sans"/>
                <a:cs typeface="Encode Sans"/>
                <a:sym typeface="Encode Sans"/>
              </a:rPr>
              <a:t> - Key audiences for who the solution is being designed</a:t>
            </a:r>
            <a:endParaRPr sz="1300">
              <a:solidFill>
                <a:srgbClr val="000000"/>
              </a:solidFill>
              <a:latin typeface="Encode Sans"/>
              <a:ea typeface="Encode Sans"/>
              <a:cs typeface="Encode Sans"/>
              <a:sym typeface="Encode Sans"/>
            </a:endParaRPr>
          </a:p>
          <a:p>
            <a:pPr indent="-311150" lvl="0" marL="457200" rtl="0" algn="just">
              <a:lnSpc>
                <a:spcPct val="115000"/>
              </a:lnSpc>
              <a:spcBef>
                <a:spcPts val="0"/>
              </a:spcBef>
              <a:spcAft>
                <a:spcPts val="0"/>
              </a:spcAft>
              <a:buClr>
                <a:srgbClr val="000000"/>
              </a:buClr>
              <a:buSzPts val="1300"/>
              <a:buFont typeface="Encode Sans"/>
              <a:buAutoNum type="arabicPeriod"/>
            </a:pPr>
            <a:r>
              <a:rPr lang="en" sz="1300">
                <a:solidFill>
                  <a:srgbClr val="4A86E8"/>
                </a:solidFill>
                <a:latin typeface="Encode Sans"/>
                <a:ea typeface="Encode Sans"/>
                <a:cs typeface="Encode Sans"/>
                <a:sym typeface="Encode Sans"/>
              </a:rPr>
              <a:t>Solution Context Diagram</a:t>
            </a:r>
            <a:r>
              <a:rPr lang="en" sz="1300">
                <a:solidFill>
                  <a:srgbClr val="000000"/>
                </a:solidFill>
                <a:latin typeface="Encode Sans"/>
                <a:ea typeface="Encode Sans"/>
                <a:cs typeface="Encode Sans"/>
                <a:sym typeface="Encode Sans"/>
              </a:rPr>
              <a:t> - Single page visualization of actors, channels, functions</a:t>
            </a:r>
            <a:endParaRPr sz="1300">
              <a:solidFill>
                <a:srgbClr val="000000"/>
              </a:solidFill>
              <a:latin typeface="Encode Sans"/>
              <a:ea typeface="Encode Sans"/>
              <a:cs typeface="Encode Sans"/>
              <a:sym typeface="Encode Sans"/>
            </a:endParaRPr>
          </a:p>
          <a:p>
            <a:pPr indent="-311150" lvl="0" marL="457200" rtl="0" algn="just">
              <a:lnSpc>
                <a:spcPct val="115000"/>
              </a:lnSpc>
              <a:spcBef>
                <a:spcPts val="0"/>
              </a:spcBef>
              <a:spcAft>
                <a:spcPts val="0"/>
              </a:spcAft>
              <a:buClr>
                <a:srgbClr val="000000"/>
              </a:buClr>
              <a:buSzPts val="1300"/>
              <a:buFont typeface="Encode Sans"/>
              <a:buAutoNum type="arabicPeriod"/>
            </a:pPr>
            <a:r>
              <a:rPr lang="en" sz="1300">
                <a:solidFill>
                  <a:srgbClr val="4A86E8"/>
                </a:solidFill>
                <a:latin typeface="Encode Sans"/>
                <a:ea typeface="Encode Sans"/>
                <a:cs typeface="Encode Sans"/>
                <a:sym typeface="Encode Sans"/>
              </a:rPr>
              <a:t>User Journey Map</a:t>
            </a:r>
            <a:r>
              <a:rPr lang="en" sz="1300">
                <a:solidFill>
                  <a:srgbClr val="000000"/>
                </a:solidFill>
                <a:latin typeface="Encode Sans"/>
                <a:ea typeface="Encode Sans"/>
                <a:cs typeface="Encode Sans"/>
                <a:sym typeface="Encode Sans"/>
              </a:rPr>
              <a:t> - High level user flow</a:t>
            </a:r>
            <a:endParaRPr sz="1300">
              <a:solidFill>
                <a:srgbClr val="000000"/>
              </a:solidFill>
              <a:latin typeface="Encode Sans"/>
              <a:ea typeface="Encode Sans"/>
              <a:cs typeface="Encode Sans"/>
              <a:sym typeface="Encode Sans"/>
            </a:endParaRPr>
          </a:p>
          <a:p>
            <a:pPr indent="-311150" lvl="0" marL="457200" rtl="0" algn="just">
              <a:lnSpc>
                <a:spcPct val="115000"/>
              </a:lnSpc>
              <a:spcBef>
                <a:spcPts val="0"/>
              </a:spcBef>
              <a:spcAft>
                <a:spcPts val="0"/>
              </a:spcAft>
              <a:buClr>
                <a:srgbClr val="000000"/>
              </a:buClr>
              <a:buSzPts val="1300"/>
              <a:buFont typeface="Encode Sans"/>
              <a:buAutoNum type="arabicPeriod"/>
            </a:pPr>
            <a:r>
              <a:rPr lang="en" sz="1300">
                <a:solidFill>
                  <a:srgbClr val="4A86E8"/>
                </a:solidFill>
                <a:latin typeface="Encode Sans"/>
                <a:ea typeface="Encode Sans"/>
                <a:cs typeface="Encode Sans"/>
                <a:sym typeface="Encode Sans"/>
              </a:rPr>
              <a:t>Business Flows</a:t>
            </a:r>
            <a:r>
              <a:rPr lang="en" sz="1300">
                <a:solidFill>
                  <a:srgbClr val="000000"/>
                </a:solidFill>
                <a:latin typeface="Encode Sans"/>
                <a:ea typeface="Encode Sans"/>
                <a:cs typeface="Encode Sans"/>
                <a:sym typeface="Encode Sans"/>
              </a:rPr>
              <a:t> - End-to-End set of activities that deliver value to internal and external stakeholders</a:t>
            </a:r>
            <a:endParaRPr sz="1300">
              <a:solidFill>
                <a:srgbClr val="000000"/>
              </a:solidFill>
              <a:latin typeface="Encode Sans"/>
              <a:ea typeface="Encode Sans"/>
              <a:cs typeface="Encode Sans"/>
              <a:sym typeface="Encode Sans"/>
            </a:endParaRPr>
          </a:p>
          <a:p>
            <a:pPr indent="-311150" lvl="0" marL="457200" rtl="0" algn="just">
              <a:lnSpc>
                <a:spcPct val="115000"/>
              </a:lnSpc>
              <a:spcBef>
                <a:spcPts val="0"/>
              </a:spcBef>
              <a:spcAft>
                <a:spcPts val="0"/>
              </a:spcAft>
              <a:buClr>
                <a:srgbClr val="000000"/>
              </a:buClr>
              <a:buSzPts val="1300"/>
              <a:buFont typeface="Encode Sans"/>
              <a:buAutoNum type="arabicPeriod"/>
            </a:pPr>
            <a:r>
              <a:rPr lang="en" sz="1300">
                <a:solidFill>
                  <a:srgbClr val="4A86E8"/>
                </a:solidFill>
                <a:latin typeface="Encode Sans"/>
                <a:ea typeface="Encode Sans"/>
                <a:cs typeface="Encode Sans"/>
                <a:sym typeface="Encode Sans"/>
              </a:rPr>
              <a:t>Organization</a:t>
            </a:r>
            <a:r>
              <a:rPr lang="en" sz="1300">
                <a:solidFill>
                  <a:srgbClr val="000000"/>
                </a:solidFill>
                <a:latin typeface="Encode Sans"/>
                <a:ea typeface="Encode Sans"/>
                <a:cs typeface="Encode Sans"/>
                <a:sym typeface="Encode Sans"/>
              </a:rPr>
              <a:t> - Captures the relationships among roles, capabilities and business units (internal and external)</a:t>
            </a:r>
            <a:endParaRPr sz="1300">
              <a:solidFill>
                <a:srgbClr val="000000"/>
              </a:solidFill>
              <a:latin typeface="Encode Sans"/>
              <a:ea typeface="Encode Sans"/>
              <a:cs typeface="Encode Sans"/>
              <a:sym typeface="Encod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Encode Sans"/>
                <a:ea typeface="Encode Sans"/>
                <a:cs typeface="Encode Sans"/>
                <a:sym typeface="Encode Sans"/>
              </a:rPr>
              <a:t>Key Audience Segments &amp; Actors</a:t>
            </a:r>
            <a:endParaRPr b="1" sz="2000">
              <a:latin typeface="Encode Sans"/>
              <a:ea typeface="Encode Sans"/>
              <a:cs typeface="Encode Sans"/>
              <a:sym typeface="Encode Sans"/>
            </a:endParaRPr>
          </a:p>
        </p:txBody>
      </p:sp>
      <p:graphicFrame>
        <p:nvGraphicFramePr>
          <p:cNvPr id="165" name="Google Shape;165;p33"/>
          <p:cNvGraphicFramePr/>
          <p:nvPr/>
        </p:nvGraphicFramePr>
        <p:xfrm>
          <a:off x="311700" y="1122275"/>
          <a:ext cx="3000000" cy="3000000"/>
        </p:xfrm>
        <a:graphic>
          <a:graphicData uri="http://schemas.openxmlformats.org/drawingml/2006/table">
            <a:tbl>
              <a:tblPr>
                <a:noFill/>
                <a:tableStyleId>{C8F52E76-EAD6-44DB-A6C0-A2FFFD86C17C}</a:tableStyleId>
              </a:tblPr>
              <a:tblGrid>
                <a:gridCol w="1711575"/>
              </a:tblGrid>
              <a:tr h="1000600">
                <a:tc>
                  <a:txBody>
                    <a:bodyPr/>
                    <a:lstStyle/>
                    <a:p>
                      <a:pPr indent="0" lvl="0" marL="0" rtl="0" algn="ctr">
                        <a:spcBef>
                          <a:spcPts val="0"/>
                        </a:spcBef>
                        <a:spcAft>
                          <a:spcPts val="0"/>
                        </a:spcAft>
                        <a:buNone/>
                      </a:pPr>
                      <a:r>
                        <a:rPr b="1" lang="en">
                          <a:solidFill>
                            <a:srgbClr val="FFFFFF"/>
                          </a:solidFill>
                        </a:rPr>
                        <a:t>External Users</a:t>
                      </a:r>
                      <a:endParaRPr b="1">
                        <a:solidFill>
                          <a:srgbClr val="FFFFFF"/>
                        </a:solidFill>
                      </a:endParaRPr>
                    </a:p>
                  </a:txBody>
                  <a:tcPr marT="91425" marB="91425" marR="91425" marL="91425" anchor="ctr">
                    <a:solidFill>
                      <a:srgbClr val="4A86E8"/>
                    </a:solidFill>
                  </a:tcPr>
                </a:tc>
              </a:tr>
              <a:tr h="2370175">
                <a:tc>
                  <a:txBody>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166" name="Google Shape;166;p33"/>
          <p:cNvGraphicFramePr/>
          <p:nvPr/>
        </p:nvGraphicFramePr>
        <p:xfrm>
          <a:off x="3355438" y="1122275"/>
          <a:ext cx="3000000" cy="3000000"/>
        </p:xfrm>
        <a:graphic>
          <a:graphicData uri="http://schemas.openxmlformats.org/drawingml/2006/table">
            <a:tbl>
              <a:tblPr>
                <a:noFill/>
                <a:tableStyleId>{C8F52E76-EAD6-44DB-A6C0-A2FFFD86C17C}</a:tableStyleId>
              </a:tblPr>
              <a:tblGrid>
                <a:gridCol w="1711575"/>
              </a:tblGrid>
              <a:tr h="1000600">
                <a:tc>
                  <a:txBody>
                    <a:bodyPr/>
                    <a:lstStyle/>
                    <a:p>
                      <a:pPr indent="0" lvl="0" marL="0" rtl="0" algn="ctr">
                        <a:spcBef>
                          <a:spcPts val="0"/>
                        </a:spcBef>
                        <a:spcAft>
                          <a:spcPts val="0"/>
                        </a:spcAft>
                        <a:buNone/>
                      </a:pPr>
                      <a:r>
                        <a:rPr b="1" lang="en">
                          <a:solidFill>
                            <a:srgbClr val="FFFFFF"/>
                          </a:solidFill>
                        </a:rPr>
                        <a:t>Internal</a:t>
                      </a:r>
                      <a:r>
                        <a:rPr b="1" lang="en">
                          <a:solidFill>
                            <a:srgbClr val="FFFFFF"/>
                          </a:solidFill>
                        </a:rPr>
                        <a:t> Users</a:t>
                      </a:r>
                      <a:endParaRPr b="1">
                        <a:solidFill>
                          <a:srgbClr val="FFFFFF"/>
                        </a:solidFill>
                      </a:endParaRPr>
                    </a:p>
                  </a:txBody>
                  <a:tcPr marT="91425" marB="91425" marR="91425" marL="91425" anchor="ctr">
                    <a:solidFill>
                      <a:srgbClr val="434343"/>
                    </a:solidFill>
                  </a:tcPr>
                </a:tc>
              </a:tr>
              <a:tr h="2370175">
                <a:tc>
                  <a:txBody>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167" name="Google Shape;167;p33"/>
          <p:cNvGraphicFramePr/>
          <p:nvPr/>
        </p:nvGraphicFramePr>
        <p:xfrm>
          <a:off x="6399200" y="1122275"/>
          <a:ext cx="3000000" cy="3000000"/>
        </p:xfrm>
        <a:graphic>
          <a:graphicData uri="http://schemas.openxmlformats.org/drawingml/2006/table">
            <a:tbl>
              <a:tblPr>
                <a:noFill/>
                <a:tableStyleId>{C8F52E76-EAD6-44DB-A6C0-A2FFFD86C17C}</a:tableStyleId>
              </a:tblPr>
              <a:tblGrid>
                <a:gridCol w="1711575"/>
              </a:tblGrid>
              <a:tr h="1000600">
                <a:tc>
                  <a:txBody>
                    <a:bodyPr/>
                    <a:lstStyle/>
                    <a:p>
                      <a:pPr indent="0" lvl="0" marL="0" rtl="0" algn="ctr">
                        <a:spcBef>
                          <a:spcPts val="0"/>
                        </a:spcBef>
                        <a:spcAft>
                          <a:spcPts val="0"/>
                        </a:spcAft>
                        <a:buNone/>
                      </a:pPr>
                      <a:r>
                        <a:rPr b="1" lang="en">
                          <a:solidFill>
                            <a:srgbClr val="FFFFFF"/>
                          </a:solidFill>
                        </a:rPr>
                        <a:t>External Partners</a:t>
                      </a:r>
                      <a:endParaRPr b="1">
                        <a:solidFill>
                          <a:srgbClr val="FFFFFF"/>
                        </a:solidFill>
                      </a:endParaRPr>
                    </a:p>
                  </a:txBody>
                  <a:tcPr marT="91425" marB="91425" marR="91425" marL="91425" anchor="ctr">
                    <a:solidFill>
                      <a:srgbClr val="B7B7B7"/>
                    </a:solidFill>
                  </a:tcPr>
                </a:tc>
              </a:tr>
              <a:tr h="2370175">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3ED04F9F53F04BA3563DDEFA840CCD" ma:contentTypeVersion="14" ma:contentTypeDescription="Create a new document." ma:contentTypeScope="" ma:versionID="7a64f7bf3c22351d0b85ccbd92f5d0c7">
  <xsd:schema xmlns:xsd="http://www.w3.org/2001/XMLSchema" xmlns:xs="http://www.w3.org/2001/XMLSchema" xmlns:p="http://schemas.microsoft.com/office/2006/metadata/properties" xmlns:ns2="e6c1e9ba-49eb-40cb-9d84-a9ec11c72ccb" xmlns:ns3="b5e0a068-2f92-4f80-a106-467126a961de" targetNamespace="http://schemas.microsoft.com/office/2006/metadata/properties" ma:root="true" ma:fieldsID="223b89b6381867cc917db4d232f11f6b" ns2:_="" ns3:_="">
    <xsd:import namespace="e6c1e9ba-49eb-40cb-9d84-a9ec11c72ccb"/>
    <xsd:import namespace="b5e0a068-2f92-4f80-a106-467126a961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1e9ba-49eb-40cb-9d84-a9ec11c72c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6" nillable="true" ma:displayName="Taxonomy Catch All Column" ma:hidden="true" ma:list="{507b54e5-00c5-4ddf-a739-940eb183d044}" ma:internalName="TaxCatchAll" ma:showField="CatchAllData" ma:web="e6c1e9ba-49eb-40cb-9d84-a9ec11c72c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e0a068-2f92-4f80-a106-467126a961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c8e55d0-b024-4550-a2e9-1bcd1ab9df6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c1e9ba-49eb-40cb-9d84-a9ec11c72ccb" xsi:nil="true"/>
    <lcf76f155ced4ddcb4097134ff3c332f xmlns="b5e0a068-2f92-4f80-a106-467126a961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5DCB3D-F8EC-435D-BB6F-024E60EF8D8E}"/>
</file>

<file path=customXml/itemProps2.xml><?xml version="1.0" encoding="utf-8"?>
<ds:datastoreItem xmlns:ds="http://schemas.openxmlformats.org/officeDocument/2006/customXml" ds:itemID="{164F3CEE-1B03-4890-A90B-2E815E3344E1}"/>
</file>

<file path=customXml/itemProps3.xml><?xml version="1.0" encoding="utf-8"?>
<ds:datastoreItem xmlns:ds="http://schemas.openxmlformats.org/officeDocument/2006/customXml" ds:itemID="{E21200EB-EB3C-4B75-A104-23C4CB72E94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0x010100223ED04F9F53F04BA3563DDEFA840CCD</vt:lpwstr>
  </property>
</Properties>
</file>