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66" r:id="rId5"/>
    <p:sldMasterId id="2147483660" r:id="rId6"/>
  </p:sldMasterIdLst>
  <p:notesMasterIdLst>
    <p:notesMasterId r:id="rId20"/>
  </p:notesMasterIdLst>
  <p:sldIdLst>
    <p:sldId id="283" r:id="rId7"/>
    <p:sldId id="281" r:id="rId8"/>
    <p:sldId id="267" r:id="rId9"/>
    <p:sldId id="297" r:id="rId10"/>
    <p:sldId id="301" r:id="rId11"/>
    <p:sldId id="285" r:id="rId12"/>
    <p:sldId id="284" r:id="rId13"/>
    <p:sldId id="276" r:id="rId14"/>
    <p:sldId id="302" r:id="rId15"/>
    <p:sldId id="300" r:id="rId16"/>
    <p:sldId id="298" r:id="rId17"/>
    <p:sldId id="299" r:id="rId18"/>
    <p:sldId id="295"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nberg, Erica D - WB" initials="NED-W" lastIdx="9" clrIdx="0">
    <p:extLst>
      <p:ext uri="{19B8F6BF-5375-455C-9EA6-DF929625EA0E}">
        <p15:presenceInfo xmlns:p15="http://schemas.microsoft.com/office/powerpoint/2012/main" userId="S-1-5-21-625881431-3029617060-3355961844-127589" providerId="AD"/>
      </p:ext>
    </p:extLst>
  </p:cmAuthor>
  <p:cmAuthor id="2" name="Daniel, Reeba - WB" initials="DR-W" lastIdx="5" clrIdx="1">
    <p:extLst>
      <p:ext uri="{19B8F6BF-5375-455C-9EA6-DF929625EA0E}">
        <p15:presenceInfo xmlns:p15="http://schemas.microsoft.com/office/powerpoint/2012/main" userId="S-1-5-21-625881431-3029617060-3355961844-119136" providerId="AD"/>
      </p:ext>
    </p:extLst>
  </p:cmAuthor>
  <p:cmAuthor id="3" name="Olshefski, Stanley S - OPA" initials="OSS-O" lastIdx="14" clrIdx="2">
    <p:extLst>
      <p:ext uri="{19B8F6BF-5375-455C-9EA6-DF929625EA0E}">
        <p15:presenceInfo xmlns:p15="http://schemas.microsoft.com/office/powerpoint/2012/main" userId="S-1-5-21-625881431-3029617060-3355961844-1252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789C"/>
    <a:srgbClr val="BF38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F729BF-D8C1-02A7-F41E-B7BF61793A4B}" v="100" dt="2023-07-21T18:34:58.819"/>
    <p1510:client id="{534BA708-3628-DA55-1837-981276CB6416}" v="2" dt="2023-07-21T04:13:23.701"/>
    <p1510:client id="{7D8DC1A6-3894-4C79-BECD-E76BF4856A67}" v="471" vWet="473" dt="2023-07-21T20:58:37.236"/>
    <p1510:client id="{DAC5F127-C658-43D1-AFCB-09728BF2FF67}" v="4" dt="2023-07-24T13:50:31.357"/>
    <p1510:client id="{DBEAD70A-2D57-80AD-F95D-76D9B28EF042}" v="257" dt="2023-07-21T20:48:18.342"/>
    <p1510:client id="{F30B5ACF-3294-4733-A50D-1F542001FF16}" v="2" dt="2023-07-21T00:41:57.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338" autoAdjust="0"/>
    <p:restoredTop sz="94674"/>
  </p:normalViewPr>
  <p:slideViewPr>
    <p:cSldViewPr snapToGrid="0" snapToObjects="1">
      <p:cViewPr varScale="1">
        <p:scale>
          <a:sx n="67" d="100"/>
          <a:sy n="67" d="100"/>
        </p:scale>
        <p:origin x="450" y="45"/>
      </p:cViewPr>
      <p:guideLst/>
    </p:cSldViewPr>
  </p:slideViewPr>
  <p:notesTextViewPr>
    <p:cViewPr>
      <p:scale>
        <a:sx n="3" d="2"/>
        <a:sy n="3" d="2"/>
      </p:scale>
      <p:origin x="0" y="0"/>
    </p:cViewPr>
  </p:notesTextViewPr>
  <p:sorterViewPr>
    <p:cViewPr>
      <p:scale>
        <a:sx n="100" d="100"/>
        <a:sy n="100" d="100"/>
      </p:scale>
      <p:origin x="0" y="-4024"/>
    </p:cViewPr>
  </p:sorterViewPr>
  <p:notesViewPr>
    <p:cSldViewPr snapToGrid="0" snapToObjects="1">
      <p:cViewPr>
        <p:scale>
          <a:sx n="100" d="100"/>
          <a:sy n="100" d="100"/>
        </p:scale>
        <p:origin x="1580" y="-4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F53701B0-CFF2-4316-B9DC-85F7A3B7717E}" type="datetimeFigureOut">
              <a:rPr lang="en-US" smtClean="0"/>
              <a:t>7/26/2023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EF6B41E-F66D-4F5F-94E1-1C9C042EDDDE}" type="slidenum">
              <a:rPr lang="en-US" smtClean="0"/>
              <a:t>‹#›</a:t>
            </a:fld>
            <a:endParaRPr lang="en-US" dirty="0"/>
          </a:p>
        </p:txBody>
      </p:sp>
    </p:spTree>
    <p:extLst>
      <p:ext uri="{BB962C8B-B14F-4D97-AF65-F5344CB8AC3E}">
        <p14:creationId xmlns:p14="http://schemas.microsoft.com/office/powerpoint/2010/main" val="3205044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grants.gov/web/grants/view-opportunity.html?oppId=34753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omensequitycenter.org/wp-content/uploads/2017/10/Womens-Committees-Best-Practice_revision1.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dol.gov/agencies/wb/topics/featured-childcar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ol.gov/agencies/wb"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dol.gov/agencies/wb/data/occupation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ol.gov/sites/dolgov/files/WB/media/BearingTheCostReport.pdf"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dol.gov/sites/dolgov/files/WB/media/BearingTheCostReportFactSheet.pd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apprenticeship.gov/?utm_source=dol_gov_agencies_eta_apprenticeship&amp;utm_medium=text&amp;utm_campaign=apprenticeship_homepage"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dol.gov/agencies/wb/data/earnings/median-annual-sex-race-hispanic-ethnicity"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dol.gov/agencies/wb/grants/want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omensequitycenter.org/wp-content/uploads/2017/10/Growing-the-Number-in-the-Trades.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omensequitycenter.org/wp-content/uploads/2017/10/Women-Only-Pre-Apprenticeship-Programs_low-re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6B41E-F66D-4F5F-94E1-1C9C042EDDDE}" type="slidenum">
              <a:rPr lang="en-US" smtClean="0"/>
              <a:t>1</a:t>
            </a:fld>
            <a:endParaRPr lang="en-US" dirty="0"/>
          </a:p>
        </p:txBody>
      </p:sp>
    </p:spTree>
    <p:extLst>
      <p:ext uri="{BB962C8B-B14F-4D97-AF65-F5344CB8AC3E}">
        <p14:creationId xmlns:p14="http://schemas.microsoft.com/office/powerpoint/2010/main" val="725909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Pre-apprenticeship training and increasing the number of apprentices from underrepresented communities is especially important in the unique moment the U.S. is currently in with the billions of dollars </a:t>
            </a:r>
            <a:r>
              <a:rPr lang="en-US" sz="1800">
                <a:effectLst/>
                <a:latin typeface="Calibri"/>
                <a:ea typeface="Calibri" panose="020F0502020204030204" pitchFamily="34" charset="0"/>
                <a:cs typeface="Calibri"/>
              </a:rPr>
              <a:t>already being allocated across the country for infrastructure, manufacturing, and technology.</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a:ea typeface="Calibri" panose="020F0502020204030204" pitchFamily="34" charset="0"/>
                <a:cs typeface="Calibri"/>
              </a:rPr>
              <a:t>At the same time that many women are re-evaluating their employment options following the pandemic, in many localities, this influx of federal investments will require employers to look for workers they would not traditionally seek out, like women and people of color.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a:ea typeface="Calibri" panose="020F0502020204030204" pitchFamily="34" charset="0"/>
                <a:cs typeface="Calibri"/>
              </a:rPr>
              <a:t>We have a once in a lifetime opportunity to rebuild an economy that is inclusive and welcoming for all people.</a:t>
            </a:r>
          </a:p>
          <a:p>
            <a:pPr>
              <a:defRPr/>
            </a:pPr>
            <a:r>
              <a:rPr lang="en-US" sz="1800">
                <a:solidFill>
                  <a:srgbClr val="000000"/>
                </a:solidFill>
                <a:effectLst/>
                <a:latin typeface="Calibri"/>
                <a:ea typeface="Calibri" panose="020F0502020204030204" pitchFamily="34" charset="0"/>
                <a:cs typeface="Calibri"/>
              </a:rPr>
              <a:t>To capitalize on this moment, our FY23 WANTO program is </a:t>
            </a:r>
            <a:r>
              <a:rPr lang="en-US" sz="1800">
                <a:effectLst/>
                <a:latin typeface="Calibri"/>
                <a:ea typeface="Calibri" panose="020F0502020204030204" pitchFamily="34" charset="0"/>
                <a:cs typeface="Calibri"/>
              </a:rPr>
              <a:t>giving preference to applicants that plan </a:t>
            </a:r>
            <a:r>
              <a:rPr lang="en-US" sz="1800">
                <a:latin typeface="Calibri"/>
                <a:ea typeface="Calibri" panose="020F0502020204030204" pitchFamily="34" charset="0"/>
                <a:cs typeface="Calibri"/>
              </a:rPr>
              <a:t>to</a:t>
            </a:r>
            <a:r>
              <a:rPr lang="en-US" sz="1800">
                <a:effectLst/>
                <a:latin typeface="Calibri"/>
                <a:ea typeface="Calibri" panose="020F0502020204030204" pitchFamily="34" charset="0"/>
                <a:cs typeface="Calibri"/>
              </a:rPr>
              <a:t> accelerate local or state government agency efforts to increase women’s inclusion and equity in projects funded through the </a:t>
            </a:r>
            <a:r>
              <a:rPr lang="en-US" sz="1800">
                <a:latin typeface="Calibri"/>
                <a:ea typeface="Calibri" panose="020F0502020204030204" pitchFamily="34" charset="0"/>
                <a:cs typeface="Calibri"/>
              </a:rPr>
              <a:t>Infrastructure Investment</a:t>
            </a:r>
            <a:r>
              <a:rPr lang="en-US" sz="1800">
                <a:effectLst/>
                <a:latin typeface="Calibri"/>
                <a:ea typeface="Calibri" panose="020F0502020204030204" pitchFamily="34" charset="0"/>
                <a:cs typeface="Calibri"/>
              </a:rPr>
              <a:t> and Jobs Act, CHIPS and Science Act, Inflation Reduction Act or other federal funding.</a:t>
            </a:r>
            <a:endParaRPr lang="en-US" sz="1800">
              <a:solidFill>
                <a:srgbClr val="000000"/>
              </a:solidFill>
              <a:effectLst/>
              <a:latin typeface="Calibri"/>
              <a:ea typeface="Calibri" panose="020F0502020204030204" pitchFamily="34" charset="0"/>
              <a:cs typeface="Calibri"/>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cs typeface="Calibri"/>
              </a:rPr>
              <a:t>Resources:</a:t>
            </a:r>
          </a:p>
          <a:p>
            <a:pPr algn="just"/>
            <a:r>
              <a:rPr lang="en-US" sz="1800">
                <a:cs typeface="Calibri" panose="020F0502020204030204"/>
                <a:hlinkClick r:id="rId3"/>
              </a:rPr>
              <a:t>FY23 WANTO Funding Opportunity Announcement</a:t>
            </a:r>
            <a:endParaRPr lang="en-US" sz="1800">
              <a:cs typeface="Calibri" panose="020F0502020204030204"/>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10</a:t>
            </a:fld>
            <a:endParaRPr lang="en-US"/>
          </a:p>
        </p:txBody>
      </p:sp>
    </p:spTree>
    <p:extLst>
      <p:ext uri="{BB962C8B-B14F-4D97-AF65-F5344CB8AC3E}">
        <p14:creationId xmlns:p14="http://schemas.microsoft.com/office/powerpoint/2010/main" val="949795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 of our efforts to get more women into A/NTO has provided us with several lessons learned and key best practices. Overall, we have learned that women need unique supports and, often, careers in A/NTO are not designed with women in mind.</a:t>
            </a:r>
          </a:p>
          <a:p>
            <a:endParaRPr lang="en-US"/>
          </a:p>
          <a:p>
            <a:r>
              <a:rPr lang="en-US"/>
              <a:t>Our key best practices on recruiting and retaining women in A/NTO are the following, in the slide above they are categorized in 2 different buckets of support:</a:t>
            </a:r>
            <a:endParaRPr lang="en-US">
              <a:cs typeface="Calibri"/>
            </a:endParaRPr>
          </a:p>
          <a:p>
            <a:pPr marL="342900" indent="-342900">
              <a:buFont typeface="Arial" panose="020B0604020202020204" pitchFamily="34" charset="0"/>
              <a:buChar char="•"/>
            </a:pPr>
            <a:r>
              <a:rPr lang="en-US" sz="1800">
                <a:effectLst/>
                <a:latin typeface="Times New Roman"/>
                <a:ea typeface="Times New Roman" panose="02020603050405020304" pitchFamily="18" charset="0"/>
                <a:cs typeface="Times New Roman"/>
              </a:rPr>
              <a:t>Supportive services are essential to ensuring women are prepared and able to fully commit to pre-apprenticeship training. Supportive services can include funding for childcare, transportation, internet access, tuition assistance, and funds for work related gear/equipment. In the following slide I will pay more particular attention to child care as this is consistently a supportive service women have outlined as essential to participating in training;</a:t>
            </a:r>
            <a:r>
              <a:rPr lang="en-US" sz="1800">
                <a:latin typeface="Times New Roman"/>
                <a:ea typeface="Times New Roman" panose="02020603050405020304" pitchFamily="18" charset="0"/>
                <a:cs typeface="Times New Roman"/>
              </a:rPr>
              <a:t> </a:t>
            </a:r>
          </a:p>
          <a:p>
            <a:pPr marL="342900" marR="0" lvl="0" indent="-342900">
              <a:spcBef>
                <a:spcPts val="0"/>
              </a:spcBef>
              <a:spcAft>
                <a:spcPts val="0"/>
              </a:spcAft>
              <a:buFont typeface="Arial" panose="020B0604020202020204" pitchFamily="34" charset="0"/>
              <a:buChar char="•"/>
            </a:pPr>
            <a:r>
              <a:rPr lang="en-US" sz="1800">
                <a:effectLst/>
                <a:latin typeface="Times New Roman"/>
                <a:ea typeface="Times New Roman" panose="02020603050405020304" pitchFamily="18" charset="0"/>
                <a:cs typeface="Times New Roman"/>
              </a:rPr>
              <a:t>While supportive services are essential to recruiting and retaining women, in order for women to stay in these careers in the long run they need to feel safe and welcome. We have learned that in order to create these safe and welcoming environments, employers and training programs should provide the following:</a:t>
            </a:r>
          </a:p>
          <a:p>
            <a:pPr marL="742950" marR="0" lvl="1" indent="-285750">
              <a:spcBef>
                <a:spcPts val="0"/>
              </a:spcBef>
              <a:spcAft>
                <a:spcPts val="0"/>
              </a:spcAft>
              <a:buFont typeface="Courier New" panose="02070309020205020404" pitchFamily="49" charset="0"/>
              <a:buChar char="o"/>
            </a:pPr>
            <a:r>
              <a:rPr lang="en-US" sz="1800">
                <a:effectLst/>
                <a:latin typeface="Times New Roman"/>
                <a:ea typeface="Times New Roman" panose="02020603050405020304" pitchFamily="18" charset="0"/>
                <a:cs typeface="Times New Roman"/>
              </a:rPr>
              <a:t>Visible efforts to combat discrimination and harassment of women in the workplace</a:t>
            </a:r>
          </a:p>
          <a:p>
            <a:pPr marL="742950" lvl="1" indent="-285750">
              <a:buFont typeface="Courier New" panose="02070309020205020404" pitchFamily="49" charset="0"/>
              <a:buChar char="o"/>
              <a:defRPr/>
            </a:pPr>
            <a:r>
              <a:rPr lang="en-US" sz="1800">
                <a:effectLst/>
                <a:latin typeface="Times New Roman"/>
                <a:ea typeface="Times New Roman" panose="02020603050405020304" pitchFamily="18" charset="0"/>
                <a:cs typeface="Times New Roman"/>
              </a:rPr>
              <a:t>Work readiness/safety training;</a:t>
            </a:r>
            <a:r>
              <a:rPr lang="en-US" sz="1800">
                <a:latin typeface="Times New Roman"/>
                <a:ea typeface="Times New Roman" panose="02020603050405020304" pitchFamily="18" charset="0"/>
                <a:cs typeface="Times New Roman"/>
              </a:rPr>
              <a:t> </a:t>
            </a:r>
            <a:endParaRPr lang="en-US" sz="1800">
              <a:effectLst/>
              <a:latin typeface="Times New Roman" panose="02020603050405020304" pitchFamily="18" charset="0"/>
              <a:ea typeface="Times New Roman" panose="02020603050405020304" pitchFamily="18" charset="0"/>
              <a:cs typeface="Times New Roman"/>
            </a:endParaRPr>
          </a:p>
          <a:p>
            <a:pPr marL="742950" lvl="1" indent="-285750">
              <a:buFont typeface="Courier New" panose="02070309020205020404" pitchFamily="49" charset="0"/>
              <a:buChar char="o"/>
              <a:defRPr/>
            </a:pPr>
            <a:r>
              <a:rPr lang="en-US" sz="1800">
                <a:effectLst/>
                <a:latin typeface="Times New Roman"/>
                <a:ea typeface="Times New Roman" panose="02020603050405020304" pitchFamily="18" charset="0"/>
                <a:cs typeface="Times New Roman"/>
              </a:rPr>
              <a:t>Union membership and union committees focused on women;</a:t>
            </a:r>
            <a:r>
              <a:rPr lang="en-US" sz="1800">
                <a:latin typeface="Times New Roman"/>
                <a:ea typeface="Times New Roman" panose="02020603050405020304" pitchFamily="18" charset="0"/>
                <a:cs typeface="Times New Roman"/>
              </a:rPr>
              <a:t> </a:t>
            </a:r>
            <a:endParaRPr lang="en-US" sz="1800">
              <a:effectLst/>
              <a:latin typeface="Times New Roman" panose="02020603050405020304" pitchFamily="18" charset="0"/>
              <a:ea typeface="Times New Roman" panose="02020603050405020304" pitchFamily="18" charset="0"/>
              <a:cs typeface="Times New Roman"/>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Times New Roman"/>
                <a:ea typeface="Times New Roman" panose="02020603050405020304" pitchFamily="18" charset="0"/>
                <a:cs typeface="Times New Roman"/>
              </a:rPr>
              <a:t>Positive relationships with employers who have a strong track record of recruiting and retaining women.</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800">
                <a:effectLst/>
                <a:latin typeface="Times New Roman"/>
                <a:ea typeface="Times New Roman" panose="02020603050405020304" pitchFamily="18" charset="0"/>
                <a:cs typeface="Times New Roman"/>
              </a:rPr>
              <a:t>Featuring female role models so perspective participants can see people like them doing the work they want to do.</a:t>
            </a:r>
          </a:p>
          <a:p>
            <a:pPr marL="742950" lvl="1" indent="-285750">
              <a:buFont typeface="Courier New" panose="02070309020205020404" pitchFamily="49" charset="0"/>
              <a:buChar char="o"/>
            </a:pPr>
            <a:r>
              <a:rPr lang="en-US" sz="1800">
                <a:effectLst/>
                <a:latin typeface="Times New Roman"/>
                <a:ea typeface="Times New Roman" panose="02020603050405020304" pitchFamily="18" charset="0"/>
                <a:cs typeface="Times New Roman"/>
              </a:rPr>
              <a:t>Finally, being </a:t>
            </a:r>
            <a:r>
              <a:rPr lang="en-US" sz="1800">
                <a:effectLst/>
                <a:latin typeface="Calibri"/>
                <a:ea typeface="Calibri" panose="020F0502020204030204" pitchFamily="34" charset="0"/>
                <a:cs typeface="Calibri"/>
              </a:rPr>
              <a:t>one of only a few women in an industry can be incredibly isolating. To combat this, employers can provide participants with opportunities to talk with peers navigating similar challenges through female mentorship and </a:t>
            </a:r>
            <a:r>
              <a:rPr lang="en-US" sz="1800">
                <a:latin typeface="Calibri"/>
                <a:ea typeface="Calibri" panose="020F0502020204030204" pitchFamily="34" charset="0"/>
                <a:cs typeface="Calibri"/>
              </a:rPr>
              <a:t>setting up</a:t>
            </a:r>
            <a:r>
              <a:rPr lang="en-US" sz="1800">
                <a:effectLst/>
                <a:latin typeface="Calibri"/>
                <a:ea typeface="Calibri" panose="020F0502020204030204" pitchFamily="34" charset="0"/>
                <a:cs typeface="Calibri"/>
              </a:rPr>
              <a:t> support </a:t>
            </a:r>
            <a:r>
              <a:rPr lang="en-US" sz="1800">
                <a:latin typeface="Calibri"/>
                <a:ea typeface="Calibri" panose="020F0502020204030204" pitchFamily="34" charset="0"/>
                <a:cs typeface="Calibri"/>
              </a:rPr>
              <a:t>groups</a:t>
            </a:r>
          </a:p>
          <a:p>
            <a:pPr lvl="0"/>
            <a:endParaRPr lang="en-US">
              <a:cs typeface="Calibri" panose="020F0502020204030204"/>
            </a:endParaRPr>
          </a:p>
          <a:p>
            <a:pPr lvl="0"/>
            <a:r>
              <a:rPr lang="en-US">
                <a:cs typeface="Calibri" panose="020F0502020204030204"/>
              </a:rPr>
              <a:t>Resources: </a:t>
            </a:r>
          </a:p>
          <a:p>
            <a:r>
              <a:rPr lang="en-US" b="0" i="0">
                <a:solidFill>
                  <a:srgbClr val="000000"/>
                </a:solidFill>
                <a:effectLst/>
                <a:latin typeface="Calibri"/>
                <a:cs typeface="Calibri"/>
                <a:hlinkClick r:id="rId3"/>
              </a:rPr>
              <a:t>Women's Committees: A Key to Recruiting and Retaining</a:t>
            </a:r>
            <a:r>
              <a:rPr lang="en-US">
                <a:solidFill>
                  <a:srgbClr val="000000"/>
                </a:solidFill>
                <a:latin typeface="Calibri"/>
                <a:cs typeface="Calibri"/>
                <a:hlinkClick r:id="rId3"/>
              </a:rPr>
              <a:t> </a:t>
            </a:r>
            <a:r>
              <a:rPr lang="en-US" b="0" i="0">
                <a:solidFill>
                  <a:srgbClr val="000000"/>
                </a:solidFill>
                <a:effectLst/>
                <a:latin typeface="Calibri"/>
                <a:cs typeface="Calibri"/>
                <a:hlinkClick r:id="rId3"/>
              </a:rPr>
              <a:t>Women Apprentices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11</a:t>
            </a:fld>
            <a:endParaRPr lang="en-US"/>
          </a:p>
        </p:txBody>
      </p:sp>
    </p:spTree>
    <p:extLst>
      <p:ext uri="{BB962C8B-B14F-4D97-AF65-F5344CB8AC3E}">
        <p14:creationId xmlns:p14="http://schemas.microsoft.com/office/powerpoint/2010/main" val="182308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all of our best practices will help get more women into A/NTO, I want to put particular emphasis on the importance of providing child care.</a:t>
            </a:r>
          </a:p>
          <a:p>
            <a:endParaRPr lang="en-US"/>
          </a:p>
          <a:p>
            <a:r>
              <a:rPr lang="en-US"/>
              <a:t>Again the lack of resources and thought for child care options is an example of how apprenticeship programs were traditionally designed without women in mind. </a:t>
            </a:r>
          </a:p>
          <a:p>
            <a:endParaRPr lang="en-US">
              <a:cs typeface="Calibri" panose="020F0502020204030204"/>
            </a:endParaRPr>
          </a:p>
          <a:p>
            <a:r>
              <a:rPr lang="en-US"/>
              <a:t>Consistently, we hear this is one of the biggest barriers to entry for many women as child care is expensive; even more expensive and less attainable for child care outside the 9 to 5 window which </a:t>
            </a:r>
            <a:r>
              <a:rPr lang="en-US" sz="1800">
                <a:effectLst/>
                <a:latin typeface="Calibri"/>
                <a:ea typeface="Calibri" panose="020F0502020204030204" pitchFamily="34" charset="0"/>
                <a:cs typeface="Calibri"/>
              </a:rPr>
              <a:t>is needed for many women who need to be onsite early in the morning, is even more expensive and less attainable.</a:t>
            </a:r>
            <a:r>
              <a:rPr lang="en-US" sz="1800">
                <a:latin typeface="Calibri"/>
                <a:ea typeface="Calibri" panose="020F0502020204030204" pitchFamily="34" charset="0"/>
                <a:cs typeface="Calibri"/>
              </a:rPr>
              <a:t> </a:t>
            </a:r>
            <a:endParaRPr lang="en-US" sz="1800">
              <a:effectLst/>
              <a:latin typeface="Calibri" panose="020F0502020204030204" pitchFamily="34" charset="0"/>
              <a:ea typeface="Calibri" panose="020F0502020204030204" pitchFamily="34" charset="0"/>
              <a:cs typeface="Calibri"/>
            </a:endParaRPr>
          </a:p>
          <a:p>
            <a:endParaRPr lang="en-US" sz="1800">
              <a:effectLst/>
              <a:latin typeface="Calibri" panose="020F0502020204030204" pitchFamily="34" charset="0"/>
              <a:cs typeface="Times New Roman" panose="02020603050405020304" pitchFamily="18" charset="0"/>
            </a:endParaRPr>
          </a:p>
          <a:p>
            <a:r>
              <a:rPr lang="en-US" sz="1800">
                <a:latin typeface="Calibri"/>
                <a:cs typeface="Calibri"/>
              </a:rPr>
              <a:t>Resources:</a:t>
            </a:r>
          </a:p>
          <a:p>
            <a:r>
              <a:rPr lang="en-US" sz="1800">
                <a:latin typeface="Calibri"/>
                <a:cs typeface="Calibri"/>
                <a:hlinkClick r:id="rId3"/>
              </a:rPr>
              <a:t>WB National Database of Childcare Prices</a:t>
            </a:r>
            <a:endParaRPr lang="en-US" sz="1800">
              <a:latin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12</a:t>
            </a:fld>
            <a:endParaRPr lang="en-US"/>
          </a:p>
        </p:txBody>
      </p:sp>
    </p:spTree>
    <p:extLst>
      <p:ext uri="{BB962C8B-B14F-4D97-AF65-F5344CB8AC3E}">
        <p14:creationId xmlns:p14="http://schemas.microsoft.com/office/powerpoint/2010/main" val="96438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F6B41E-F66D-4F5F-94E1-1C9C042EDDDE}" type="slidenum">
              <a:rPr lang="en-US" smtClean="0"/>
              <a:t>13</a:t>
            </a:fld>
            <a:endParaRPr lang="en-US" dirty="0"/>
          </a:p>
        </p:txBody>
      </p:sp>
    </p:spTree>
    <p:extLst>
      <p:ext uri="{BB962C8B-B14F-4D97-AF65-F5344CB8AC3E}">
        <p14:creationId xmlns:p14="http://schemas.microsoft.com/office/powerpoint/2010/main" val="3311631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those of you unfamiliar, the Women’s Bureau is the only federal agency with an explicit mandate from Congress to work exclusively on issues that affect women in the workplace and represent the needs of wage-earning women in the public policy process.</a:t>
            </a:r>
            <a:endParaRPr lang="en-US" dirty="0"/>
          </a:p>
        </p:txBody>
      </p:sp>
      <p:sp>
        <p:nvSpPr>
          <p:cNvPr id="4" name="Slide Number Placeholder 3"/>
          <p:cNvSpPr>
            <a:spLocks noGrp="1"/>
          </p:cNvSpPr>
          <p:nvPr>
            <p:ph type="sldNum" sz="quarter" idx="5"/>
          </p:nvPr>
        </p:nvSpPr>
        <p:spPr/>
        <p:txBody>
          <a:bodyPr/>
          <a:lstStyle/>
          <a:p>
            <a:fld id="{7EF6B41E-F66D-4F5F-94E1-1C9C042EDDDE}" type="slidenum">
              <a:rPr lang="en-US" smtClean="0"/>
              <a:t>2</a:t>
            </a:fld>
            <a:endParaRPr lang="en-US" dirty="0"/>
          </a:p>
        </p:txBody>
      </p:sp>
    </p:spTree>
    <p:extLst>
      <p:ext uri="{BB962C8B-B14F-4D97-AF65-F5344CB8AC3E}">
        <p14:creationId xmlns:p14="http://schemas.microsoft.com/office/powerpoint/2010/main" val="730907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Our agency was created by law in 1920 to formulate standards and policies to promote the welfare of wage-earning women, improve their working conditions, increase their efficiency, and advance their opportunities for profitable employment.   </a:t>
            </a:r>
          </a:p>
          <a:p>
            <a:pPr marL="171450" indent="-171450">
              <a:buFont typeface="Arial"/>
              <a:buChar char="•"/>
            </a:pPr>
            <a:r>
              <a:rPr lang="en-US"/>
              <a:t>We accomplish our mission through a combination of research and policy analysis, grant making, and education and outreach. Our focus areas are: </a:t>
            </a:r>
            <a:endParaRPr lang="en-US">
              <a:cs typeface="Calibri"/>
            </a:endParaRPr>
          </a:p>
          <a:p>
            <a:pPr marL="628650" lvl="1" indent="-171450">
              <a:buFont typeface="Arial"/>
              <a:buChar char="•"/>
            </a:pPr>
            <a:r>
              <a:rPr lang="en-US"/>
              <a:t>Improving pay and working conditions in key, female-dominated sectors   </a:t>
            </a:r>
            <a:endParaRPr lang="en-US">
              <a:cs typeface="Calibri"/>
            </a:endParaRPr>
          </a:p>
          <a:p>
            <a:pPr marL="628650" lvl="1" indent="-171450">
              <a:buFont typeface="Arial"/>
              <a:buChar char="•"/>
            </a:pPr>
            <a:r>
              <a:rPr lang="en-US"/>
              <a:t>Getting more women in pathways to high-wage jobs   </a:t>
            </a:r>
            <a:endParaRPr lang="en-US">
              <a:cs typeface="Calibri"/>
            </a:endParaRPr>
          </a:p>
          <a:p>
            <a:pPr marL="628650" lvl="1" indent="-171450">
              <a:buFont typeface="Arial"/>
              <a:buChar char="•"/>
            </a:pPr>
            <a:r>
              <a:rPr lang="en-US"/>
              <a:t>Expanding access to paid leave and affordable child and elder care </a:t>
            </a:r>
            <a:endParaRPr lang="en-US">
              <a:cs typeface="Calibri"/>
            </a:endParaRPr>
          </a:p>
          <a:p>
            <a:pPr marL="628650" lvl="1" indent="-171450">
              <a:buFont typeface="Arial"/>
              <a:buChar char="•"/>
            </a:pPr>
            <a:r>
              <a:rPr lang="en-US"/>
              <a:t>Ensuring workers know and can exercise their rights in the workplace   </a:t>
            </a:r>
            <a:endParaRPr lang="en-US">
              <a:cs typeface="Calibri"/>
            </a:endParaRPr>
          </a:p>
          <a:p>
            <a:pPr marL="628650" lvl="1" indent="-171450">
              <a:buFont typeface="Arial"/>
              <a:buChar char="•"/>
            </a:pPr>
            <a:r>
              <a:rPr lang="en-US"/>
              <a:t>Eliminating pay inequity, and gender-based discrimination and harassment in the workplace</a:t>
            </a:r>
            <a:endParaRPr lang="en-US">
              <a:cs typeface="Calibri"/>
            </a:endParaRPr>
          </a:p>
          <a:p>
            <a:r>
              <a:rPr lang="en-US">
                <a:cs typeface="Calibri"/>
              </a:rPr>
              <a:t>Resources: </a:t>
            </a:r>
          </a:p>
          <a:p>
            <a:r>
              <a:rPr lang="en-US">
                <a:cs typeface="Calibri"/>
                <a:hlinkClick r:id="rId3"/>
              </a:rPr>
              <a:t>Women's Bureau home page</a:t>
            </a:r>
          </a:p>
        </p:txBody>
      </p:sp>
      <p:sp>
        <p:nvSpPr>
          <p:cNvPr id="4" name="Slide Number Placeholder 3"/>
          <p:cNvSpPr>
            <a:spLocks noGrp="1"/>
          </p:cNvSpPr>
          <p:nvPr>
            <p:ph type="sldNum" sz="quarter" idx="5"/>
          </p:nvPr>
        </p:nvSpPr>
        <p:spPr/>
        <p:txBody>
          <a:bodyPr/>
          <a:lstStyle/>
          <a:p>
            <a:fld id="{7EF6B41E-F66D-4F5F-94E1-1C9C042EDDDE}" type="slidenum">
              <a:rPr lang="en-US" smtClean="0"/>
              <a:t>3</a:t>
            </a:fld>
            <a:endParaRPr lang="en-US" dirty="0"/>
          </a:p>
        </p:txBody>
      </p:sp>
    </p:spTree>
    <p:extLst>
      <p:ext uri="{BB962C8B-B14F-4D97-AF65-F5344CB8AC3E}">
        <p14:creationId xmlns:p14="http://schemas.microsoft.com/office/powerpoint/2010/main" val="325495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Turning now </a:t>
            </a:r>
            <a:r>
              <a:rPr lang="en-US"/>
              <a:t>to a topic of research and analysis that has always been a focus of ours, but one that we are paying particular attention to following the Covid-19 pandemic. This topic is occupational segregation.</a:t>
            </a:r>
          </a:p>
          <a:p>
            <a:endParaRPr lang="en-US">
              <a:cs typeface="Calibri"/>
            </a:endParaRPr>
          </a:p>
          <a:p>
            <a:r>
              <a:rPr lang="en-US">
                <a:cs typeface="Calibri"/>
              </a:rPr>
              <a:t>Resources:</a:t>
            </a:r>
          </a:p>
          <a:p>
            <a:r>
              <a:rPr lang="en-US">
                <a:cs typeface="Calibri"/>
                <a:hlinkClick r:id="rId3"/>
              </a:rPr>
              <a:t>WB Data and Stats on Employment and Earnings by Occupation</a:t>
            </a:r>
            <a:endParaRPr lang="en-US">
              <a:cs typeface="Calibri"/>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4</a:t>
            </a:fld>
            <a:endParaRPr lang="en-US"/>
          </a:p>
        </p:txBody>
      </p:sp>
    </p:spTree>
    <p:extLst>
      <p:ext uri="{BB962C8B-B14F-4D97-AF65-F5344CB8AC3E}">
        <p14:creationId xmlns:p14="http://schemas.microsoft.com/office/powerpoint/2010/main" val="1213602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rgbClr val="000000"/>
                </a:solidFill>
                <a:effectLst/>
                <a:latin typeface="Calibri"/>
                <a:ea typeface="Calibri" panose="020F0502020204030204" pitchFamily="34" charset="0"/>
                <a:cs typeface="Calibri"/>
              </a:rPr>
              <a:t>In March 2022, we published a groundbreaking report entitled “Bearing the Cost: How Overrepresentation in Undervalued Jobs Disadvantaged Women During the Pandemic.”</a:t>
            </a:r>
            <a:r>
              <a:rPr lang="en-US">
                <a:solidFill>
                  <a:srgbClr val="000000"/>
                </a:solidFill>
                <a:latin typeface="Calibri"/>
                <a:ea typeface="Calibri" panose="020F0502020204030204" pitchFamily="34" charset="0"/>
                <a:cs typeface="Calibri"/>
              </a:rPr>
              <a:t> </a:t>
            </a:r>
            <a:endParaRPr lang="en-US" sz="12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endParaRPr lang="en-US" sz="1200">
              <a:solidFill>
                <a:srgbClr val="000000"/>
              </a:solidFill>
              <a:effectLst/>
              <a:latin typeface="Calibri" panose="020F0502020204030204" pitchFamily="34" charset="0"/>
              <a:ea typeface="Calibri" panose="020F0502020204030204" pitchFamily="34" charset="0"/>
            </a:endParaRPr>
          </a:p>
          <a:p>
            <a:r>
              <a:rPr lang="en-US" sz="1200">
                <a:solidFill>
                  <a:srgbClr val="000000"/>
                </a:solidFill>
                <a:effectLst/>
                <a:latin typeface="Calibri"/>
                <a:ea typeface="Calibri" panose="020F0502020204030204" pitchFamily="34" charset="0"/>
                <a:cs typeface="Calibri"/>
              </a:rPr>
              <a:t>This report not only analyzed the consequences of occupational segregation but also shows how the causes were largely exacerbated by the pandemic and continue to linger as we recovery.</a:t>
            </a:r>
            <a:r>
              <a:rPr lang="en-US">
                <a:solidFill>
                  <a:srgbClr val="000000"/>
                </a:solidFill>
                <a:latin typeface="Calibri"/>
                <a:ea typeface="Calibri" panose="020F0502020204030204" pitchFamily="34" charset="0"/>
                <a:cs typeface="Calibri"/>
              </a:rPr>
              <a:t> </a:t>
            </a:r>
            <a:endParaRPr lang="en-US" sz="1200">
              <a:solidFill>
                <a:srgbClr val="000000"/>
              </a:solidFill>
              <a:effectLst/>
              <a:latin typeface="Calibri" panose="020F0502020204030204" pitchFamily="34" charset="0"/>
              <a:ea typeface="Calibri" panose="020F0502020204030204" pitchFamily="34" charset="0"/>
              <a:cs typeface="Calibri"/>
            </a:endParaRPr>
          </a:p>
          <a:p>
            <a:pPr marL="0" marR="0">
              <a:lnSpc>
                <a:spcPct val="107000"/>
              </a:lnSpc>
              <a:spcBef>
                <a:spcPts val="0"/>
              </a:spcBef>
              <a:spcAft>
                <a:spcPts val="800"/>
              </a:spcAft>
            </a:pP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a:effectLst/>
                <a:latin typeface="Calibri"/>
                <a:ea typeface="Calibri" panose="020F0502020204030204" pitchFamily="34" charset="0"/>
                <a:cs typeface="Calibri"/>
              </a:rPr>
              <a:t>There are many factors that contribute to occupational segregation that were exacerbated by the COVID-19 pandemic:</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Social norms and stereotypes can pressure workers into jobs stereotypical to their gender or race/ ethnicity. For example, the belief that women are better at “caring” occupations, or that men are better at dangerous or more physically demanding work.</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Educational attainment, sorting, and training gaps can create barriers for women entering certain occupations, especially as they are less likely to study math or science or participate in vocational training programs and registered apprenticeships.</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Uneven family caregiving responsibilities that are disproportionately performed by women limit the time they can spend on paid work and the types of jobs they can accept</a:t>
            </a:r>
          </a:p>
          <a:p>
            <a:pPr marL="285750" indent="-285750">
              <a:lnSpc>
                <a:spcPct val="107000"/>
              </a:lnSpc>
              <a:spcAft>
                <a:spcPts val="800"/>
              </a:spcAft>
              <a:buFont typeface="Arial" panose="020B0604020202020204" pitchFamily="34" charset="0"/>
              <a:buChar char="•"/>
            </a:pPr>
            <a:r>
              <a:rPr lang="en-US" sz="1200">
                <a:effectLst/>
                <a:latin typeface="Calibri"/>
                <a:ea typeface="Calibri" panose="020F0502020204030204" pitchFamily="34" charset="0"/>
                <a:cs typeface="Calibri"/>
              </a:rPr>
              <a:t>Networks and mentors, especially of the same gender or race/ethnicity, can help women get referrals for job openings, hiring, or promotions, but these are limited in non-traditional jobs for women.</a:t>
            </a:r>
            <a:r>
              <a:rPr lang="en-US">
                <a:latin typeface="Calibri"/>
                <a:ea typeface="Calibri" panose="020F0502020204030204" pitchFamily="34" charset="0"/>
                <a:cs typeface="Calibri"/>
              </a:rPr>
              <a:t> </a:t>
            </a:r>
            <a:endParaRPr lang="en-US" sz="1200">
              <a:effectLst/>
              <a:latin typeface="Calibri" panose="020F0502020204030204" pitchFamily="34" charset="0"/>
              <a:ea typeface="Calibri" panose="020F0502020204030204" pitchFamily="34" charset="0"/>
              <a:cs typeface="Calibri"/>
            </a:endParaRP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Wealth gaps and limited access to capital create barriers for women to start their own business.</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Workplace discrimination can deter women, especially women of color, from applying for a job, deter a hiring manager from selecting women, and impact women’s evaluation and promotion.</a:t>
            </a:r>
          </a:p>
          <a:p>
            <a:pPr marL="285750" marR="0" indent="-285750">
              <a:lnSpc>
                <a:spcPct val="107000"/>
              </a:lnSpc>
              <a:spcBef>
                <a:spcPts val="0"/>
              </a:spcBef>
              <a:spcAft>
                <a:spcPts val="800"/>
              </a:spcAft>
              <a:buFont typeface="Arial" panose="020B0604020202020204" pitchFamily="34" charset="0"/>
              <a:buChar char="•"/>
            </a:pPr>
            <a:r>
              <a:rPr lang="en-US" sz="1200">
                <a:effectLst/>
                <a:latin typeface="Calibri"/>
                <a:ea typeface="Calibri" panose="020F0502020204030204" pitchFamily="34" charset="0"/>
                <a:cs typeface="Calibri"/>
              </a:rPr>
              <a:t>Workplace culture and harassment can include hostile work environments for women and a workplace with policies that are unfriendly to workers with family caregiving responsibilities.</a:t>
            </a:r>
          </a:p>
          <a:p>
            <a:endParaRPr lang="en-US" sz="1200"/>
          </a:p>
          <a:p>
            <a:r>
              <a:rPr lang="en-US" sz="1200"/>
              <a:t>Ultimately leading to:</a:t>
            </a:r>
            <a:endParaRPr lang="en-US" sz="120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In the U.S., </a:t>
            </a:r>
            <a:r>
              <a:rPr lang="en-US" sz="1800">
                <a:effectLst/>
                <a:latin typeface="Calibri"/>
                <a:ea typeface="Calibri" panose="020F0502020204030204" pitchFamily="34" charset="0"/>
                <a:cs typeface="Calibri"/>
              </a:rPr>
              <a:t>Black women lost $39.3 billion, and Hispanic women lost $46.7 billion, in wages compared to white men due to differences in industry and occupation in 2019</a:t>
            </a:r>
          </a:p>
          <a:p>
            <a:endParaRPr lang="en-US" sz="1200"/>
          </a:p>
          <a:p>
            <a:endParaRPr lang="en-US" sz="1200"/>
          </a:p>
          <a:p>
            <a:r>
              <a:rPr lang="en-US" sz="1200"/>
              <a:t>Resources:</a:t>
            </a:r>
          </a:p>
          <a:p>
            <a:r>
              <a:rPr lang="en-US" sz="1200">
                <a:hlinkClick r:id="rId3"/>
              </a:rPr>
              <a:t>Bearing the Cost Full Report</a:t>
            </a:r>
            <a:endParaRPr lang="en-US" sz="1200"/>
          </a:p>
          <a:p>
            <a:r>
              <a:rPr lang="en-US" sz="1200">
                <a:hlinkClick r:id="rId4"/>
              </a:rPr>
              <a:t>Bearing the Cost Fact Sheet</a:t>
            </a:r>
            <a:endParaRPr lang="en-US" sz="1200"/>
          </a:p>
        </p:txBody>
      </p:sp>
      <p:sp>
        <p:nvSpPr>
          <p:cNvPr id="4" name="Slide Number Placeholder 3"/>
          <p:cNvSpPr>
            <a:spLocks noGrp="1"/>
          </p:cNvSpPr>
          <p:nvPr>
            <p:ph type="sldNum" sz="quarter" idx="5"/>
          </p:nvPr>
        </p:nvSpPr>
        <p:spPr/>
        <p:txBody>
          <a:bodyPr/>
          <a:lstStyle/>
          <a:p>
            <a:fld id="{7EF6B41E-F66D-4F5F-94E1-1C9C042EDDDE}" type="slidenum">
              <a:rPr lang="en-US" smtClean="0"/>
              <a:t>5</a:t>
            </a:fld>
            <a:endParaRPr lang="en-US"/>
          </a:p>
        </p:txBody>
      </p:sp>
    </p:spTree>
    <p:extLst>
      <p:ext uri="{BB962C8B-B14F-4D97-AF65-F5344CB8AC3E}">
        <p14:creationId xmlns:p14="http://schemas.microsoft.com/office/powerpoint/2010/main" val="267205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What we did not need the pandemic to make clear is that many of the apprenticeships and nontraditional occupations for women are high paying, good jobs.</a:t>
            </a:r>
          </a:p>
          <a:p>
            <a:pPr marL="0" marR="0" lvl="0" indent="0">
              <a:spcBef>
                <a:spcPts val="0"/>
              </a:spcBef>
              <a:spcAft>
                <a:spcPts val="0"/>
              </a:spcAft>
              <a:buFont typeface="Symbol" panose="05050102010706020507" pitchFamily="18" charset="2"/>
              <a:buNone/>
            </a:pPr>
            <a:endParaRPr lang="en-US" sz="18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In the U.S. the average annual salary for a fully proficient worker who completes a Registered Apprenticeship is about $77,000 per year.</a:t>
            </a:r>
          </a:p>
          <a:p>
            <a:pPr marL="342900" marR="0" lvl="0" indent="-342900">
              <a:spcBef>
                <a:spcPts val="0"/>
              </a:spcBef>
              <a:spcAft>
                <a:spcPts val="0"/>
              </a:spcAft>
              <a:buFont typeface="Symbol" panose="05050102010706020507" pitchFamily="18" charset="2"/>
              <a:buChar char=""/>
            </a:pPr>
            <a:r>
              <a:rPr lang="en-US" sz="1800">
                <a:solidFill>
                  <a:srgbClr val="000000"/>
                </a:solidFill>
                <a:effectLst/>
                <a:latin typeface="Calibri"/>
                <a:ea typeface="Calibri" panose="020F0502020204030204" pitchFamily="34" charset="0"/>
                <a:cs typeface="Calibri"/>
              </a:rPr>
              <a:t>To put this in perspective: in 2021, the median annual earnings for all women was about $51,000. For Black and Hispanic women, median annual earnings are even less at $47,000 and $40,000 respectively.</a:t>
            </a:r>
          </a:p>
          <a:p>
            <a:pPr marL="342900" marR="0" lvl="0" indent="-342900">
              <a:spcBef>
                <a:spcPts val="0"/>
              </a:spcBef>
              <a:spcAft>
                <a:spcPts val="0"/>
              </a:spcAft>
              <a:buFont typeface="Symbol" panose="05050102010706020507" pitchFamily="18" charset="2"/>
              <a:buChar char=""/>
            </a:pPr>
            <a:endParaRPr lang="en-US" sz="18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This shows us that women are underrepresented in apprenticeship careers, even though these are high paying and relatively more accessible than a 4-year college degree</a:t>
            </a:r>
          </a:p>
          <a:p>
            <a:pPr marL="0" marR="0" lvl="0" indent="0">
              <a:spcBef>
                <a:spcPts val="0"/>
              </a:spcBef>
              <a:spcAft>
                <a:spcPts val="0"/>
              </a:spcAft>
              <a:buFont typeface="Symbol" panose="05050102010706020507" pitchFamily="18" charset="2"/>
              <a:buNone/>
            </a:pPr>
            <a:endParaRPr lang="en-US" sz="1800">
              <a:solidFill>
                <a:srgbClr val="000000"/>
              </a:solidFill>
              <a:effectLst/>
              <a:latin typeface="Calibri" panose="020F0502020204030204" pitchFamily="34" charset="0"/>
              <a:ea typeface="Calibri" panose="020F0502020204030204" pitchFamily="34" charset="0"/>
            </a:endParaRP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rPr>
              <a:t>Resources:</a:t>
            </a:r>
          </a:p>
          <a:p>
            <a:pPr marL="0" marR="0" lvl="0" indent="0">
              <a:spcBef>
                <a:spcPts val="0"/>
              </a:spcBef>
              <a:spcAft>
                <a:spcPts val="0"/>
              </a:spcAft>
              <a:buFont typeface="Symbol" panose="05050102010706020507" pitchFamily="18" charset="2"/>
              <a:buNone/>
            </a:pPr>
            <a:r>
              <a:rPr lang="en-US" sz="1800">
                <a:solidFill>
                  <a:srgbClr val="000000"/>
                </a:solidFill>
                <a:effectLst/>
                <a:latin typeface="Calibri"/>
                <a:ea typeface="Calibri" panose="020F0502020204030204" pitchFamily="34" charset="0"/>
                <a:cs typeface="Calibri"/>
                <a:hlinkClick r:id="rId3"/>
              </a:rPr>
              <a:t>US DOL Office of Apprenticeship</a:t>
            </a:r>
            <a:endParaRPr lang="en-US" sz="1800">
              <a:solidFill>
                <a:srgbClr val="000000"/>
              </a:solidFill>
              <a:effectLst/>
              <a:latin typeface="Calibri" panose="020F0502020204030204" pitchFamily="34" charset="0"/>
              <a:ea typeface="Calibri" panose="020F0502020204030204" pitchFamily="34" charset="0"/>
              <a:cs typeface="Calibri"/>
              <a:hlinkClick r:id="rId3"/>
            </a:endParaRPr>
          </a:p>
          <a:p>
            <a:r>
              <a:rPr lang="en-US" sz="1800">
                <a:solidFill>
                  <a:srgbClr val="000000"/>
                </a:solidFill>
                <a:latin typeface="Calibri"/>
                <a:ea typeface="Calibri" panose="020F0502020204030204" pitchFamily="34" charset="0"/>
                <a:cs typeface="Calibri"/>
                <a:hlinkClick r:id="rId4"/>
              </a:rPr>
              <a:t>WB Data and Stats on Median Annual Earnings</a:t>
            </a:r>
            <a:endParaRPr lang="en-US" sz="1800">
              <a:solidFill>
                <a:srgbClr val="000000"/>
              </a:solidFill>
              <a:effectLst/>
              <a:latin typeface="Calibri" panose="020F0502020204030204" pitchFamily="34" charset="0"/>
              <a:ea typeface="Calibri" panose="020F0502020204030204" pitchFamily="34" charset="0"/>
              <a:cs typeface="Calibri"/>
            </a:endParaRPr>
          </a:p>
          <a:p>
            <a:pPr>
              <a:buFont typeface="Symbol" panose="05050102010706020507" pitchFamily="18" charset="2"/>
            </a:pPr>
            <a:endParaRPr lang="en-US" sz="1800">
              <a:latin typeface="Calibri" panose="020F0502020204030204" pitchFamily="34" charset="0"/>
              <a:cs typeface="Calibri" panose="020F0502020204030204" pitchFamily="34" charset="0"/>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6</a:t>
            </a:fld>
            <a:endParaRPr lang="en-US"/>
          </a:p>
        </p:txBody>
      </p:sp>
    </p:spTree>
    <p:extLst>
      <p:ext uri="{BB962C8B-B14F-4D97-AF65-F5344CB8AC3E}">
        <p14:creationId xmlns:p14="http://schemas.microsoft.com/office/powerpoint/2010/main" val="12457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800">
                <a:solidFill>
                  <a:srgbClr val="000000"/>
                </a:solidFill>
                <a:effectLst/>
                <a:latin typeface="Calibri"/>
                <a:ea typeface="Calibri" panose="020F0502020204030204" pitchFamily="34" charset="0"/>
                <a:cs typeface="Calibri"/>
              </a:rPr>
              <a:t>One way we are working to encourage more women to get involved with apprenticeship and nontraditional occupations (A/NTO) is through our WANTO grant program.</a:t>
            </a:r>
            <a:r>
              <a:rPr lang="en-US" sz="1800">
                <a:solidFill>
                  <a:srgbClr val="000000"/>
                </a:solidFill>
                <a:latin typeface="Calibri"/>
                <a:ea typeface="Calibri" panose="020F0502020204030204" pitchFamily="34" charset="0"/>
                <a:cs typeface="Calibri"/>
              </a:rPr>
              <a:t> </a:t>
            </a:r>
            <a:endParaRPr lang="en-US" sz="1800">
              <a:solidFill>
                <a:srgbClr val="000000"/>
              </a:solidFill>
              <a:effectLst/>
              <a:latin typeface="Calibri" panose="020F0502020204030204" pitchFamily="34" charset="0"/>
              <a:ea typeface="Calibri" panose="020F0502020204030204" pitchFamily="34"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Calibri"/>
                <a:ea typeface="Calibri" panose="020F0502020204030204" pitchFamily="34" charset="0"/>
                <a:cs typeface="Calibri"/>
              </a:rPr>
              <a:t>The WANTO program is specific in what activities are allowable to encourage more women in A/NTO and grantees must do 1 or more of these 3 things.</a:t>
            </a:r>
            <a:r>
              <a:rPr lang="en-US" sz="1800">
                <a:latin typeface="Calibri"/>
                <a:ea typeface="Calibri" panose="020F0502020204030204" pitchFamily="34" charset="0"/>
                <a:cs typeface="Calibri"/>
              </a:rPr>
              <a:t> </a:t>
            </a:r>
            <a:endParaRPr lang="en-US"/>
          </a:p>
          <a:p>
            <a:endParaRPr lang="en-US"/>
          </a:p>
          <a:p>
            <a:r>
              <a:rPr lang="en-US"/>
              <a:t>Mo</a:t>
            </a:r>
            <a:r>
              <a:rPr lang="en-US" sz="1800">
                <a:effectLst/>
                <a:latin typeface="Calibri"/>
                <a:ea typeface="Calibri" panose="020F0502020204030204" pitchFamily="34" charset="0"/>
                <a:cs typeface="Calibri"/>
              </a:rPr>
              <a:t>st of grantees are doing a combination of these different methods with their funding.</a:t>
            </a:r>
            <a:endParaRPr lang="en-US">
              <a:latin typeface="Calibri"/>
              <a:cs typeface="Calibri"/>
            </a:endParaRPr>
          </a:p>
          <a:p>
            <a:endParaRPr lang="en-US"/>
          </a:p>
          <a:p>
            <a:r>
              <a:rPr lang="en-US"/>
              <a:t>Resources:</a:t>
            </a:r>
            <a:endParaRPr lang="en-US">
              <a:cs typeface="Calibri"/>
            </a:endParaRPr>
          </a:p>
          <a:p>
            <a:r>
              <a:rPr lang="en-US">
                <a:hlinkClick r:id="rId3"/>
              </a:rPr>
              <a:t>WANTO landing page</a:t>
            </a:r>
            <a:endParaRPr lang="en-US">
              <a:cs typeface="Calibri"/>
              <a:hlinkClick r:id="rId3"/>
            </a:endParaRPr>
          </a:p>
          <a:p>
            <a:endParaRPr lang="en-US"/>
          </a:p>
        </p:txBody>
      </p:sp>
      <p:sp>
        <p:nvSpPr>
          <p:cNvPr id="4" name="Slide Number Placeholder 3"/>
          <p:cNvSpPr>
            <a:spLocks noGrp="1"/>
          </p:cNvSpPr>
          <p:nvPr>
            <p:ph type="sldNum" sz="quarter" idx="5"/>
          </p:nvPr>
        </p:nvSpPr>
        <p:spPr/>
        <p:txBody>
          <a:bodyPr/>
          <a:lstStyle/>
          <a:p>
            <a:fld id="{7EF6B41E-F66D-4F5F-94E1-1C9C042EDDDE}" type="slidenum">
              <a:rPr lang="en-US" smtClean="0"/>
              <a:t>7</a:t>
            </a:fld>
            <a:endParaRPr lang="en-US"/>
          </a:p>
        </p:txBody>
      </p:sp>
    </p:spTree>
    <p:extLst>
      <p:ext uri="{BB962C8B-B14F-4D97-AF65-F5344CB8AC3E}">
        <p14:creationId xmlns:p14="http://schemas.microsoft.com/office/powerpoint/2010/main" val="1874187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effectLst/>
                <a:latin typeface="Calibri" panose="020F0502020204030204" pitchFamily="34" charset="0"/>
                <a:ea typeface="Calibri" panose="020F0502020204030204" pitchFamily="34" charset="0"/>
              </a:rPr>
              <a:t>To quickly summarize WANTO’s efforts so far: Since 2017, the WANTO program under the WB has served nearly 10,000 women and awarded over $15 million to 27 fantastic, dedicated community-based organizations. And we are getting ready to award another $5 million later this year.</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While our program is small compared to larger DOL apprenticeship grant programs, we are impactful with the support </a:t>
            </a:r>
            <a:r>
              <a:rPr lang="en-US" sz="1800">
                <a:solidFill>
                  <a:srgbClr val="000000"/>
                </a:solidFill>
                <a:effectLst/>
                <a:latin typeface="Calibri" panose="020F0502020204030204" pitchFamily="34" charset="0"/>
                <a:ea typeface="Calibri" panose="020F0502020204030204" pitchFamily="34" charset="0"/>
              </a:rPr>
              <a:t>we give and have created a name for ourselves in the tradeswomen community. </a:t>
            </a:r>
          </a:p>
          <a:p>
            <a:endParaRPr lang="en-US"/>
          </a:p>
        </p:txBody>
      </p:sp>
      <p:sp>
        <p:nvSpPr>
          <p:cNvPr id="4" name="Slide Number Placeholder 3"/>
          <p:cNvSpPr>
            <a:spLocks noGrp="1"/>
          </p:cNvSpPr>
          <p:nvPr>
            <p:ph type="sldNum" sz="quarter" idx="5"/>
          </p:nvPr>
        </p:nvSpPr>
        <p:spPr/>
        <p:txBody>
          <a:bodyPr/>
          <a:lstStyle/>
          <a:p>
            <a:fld id="{7EF6B41E-F66D-4F5F-94E1-1C9C042EDDDE}" type="slidenum">
              <a:rPr lang="en-US" smtClean="0"/>
              <a:t>8</a:t>
            </a:fld>
            <a:endParaRPr lang="en-US"/>
          </a:p>
        </p:txBody>
      </p:sp>
    </p:spTree>
    <p:extLst>
      <p:ext uri="{BB962C8B-B14F-4D97-AF65-F5344CB8AC3E}">
        <p14:creationId xmlns:p14="http://schemas.microsoft.com/office/powerpoint/2010/main" val="1169979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years of experience administering this grant program, has shown how important pre-apprenticeship training programs are to expand outreach to underrepresented communities. To be clear, we should define what we mean by pre-apprenticeship training vs. a registered apprenticeship program.</a:t>
            </a:r>
          </a:p>
          <a:p>
            <a:endParaRPr lang="en-US"/>
          </a:p>
          <a:p>
            <a:r>
              <a:rPr lang="en-US"/>
              <a:t>Many of the traditional avenues that many people utilize to get into apprenticeships are less accessible for underrepresented groups. A few examples of these “traditional” pathways include:</a:t>
            </a:r>
            <a:endParaRPr lang="en-US">
              <a:cs typeface="Calibri"/>
            </a:endParaRPr>
          </a:p>
          <a:p>
            <a:pPr marL="171450" indent="-171450">
              <a:buFont typeface="Arial" panose="020B0604020202020204" pitchFamily="34" charset="0"/>
              <a:buChar char="•"/>
            </a:pPr>
            <a:r>
              <a:rPr lang="en-US"/>
              <a:t>A future apprentice may be taking a shop class in high school and is approached by a teacher about jobs in the trades or they listened to a guest speaker talk to the class about apprenticeship options</a:t>
            </a:r>
            <a:endParaRPr lang="en-US">
              <a:cs typeface="Calibri"/>
            </a:endParaRPr>
          </a:p>
          <a:p>
            <a:pPr marL="171450" indent="-171450">
              <a:buFont typeface="Arial" panose="020B0604020202020204" pitchFamily="34" charset="0"/>
              <a:buChar char="•"/>
            </a:pPr>
            <a:r>
              <a:rPr lang="en-US"/>
              <a:t>Many women are less exposed to tools and feel intimidated or ill prepared to begin an apprenticeship without pre-apprenticeship training</a:t>
            </a:r>
            <a:endParaRPr lang="en-US">
              <a:cs typeface="Calibri"/>
            </a:endParaRPr>
          </a:p>
          <a:p>
            <a:pPr marL="171450" indent="-171450">
              <a:buFont typeface="Arial" panose="020B0604020202020204" pitchFamily="34" charset="0"/>
              <a:buChar char="•"/>
            </a:pPr>
            <a:endParaRPr lang="en-US">
              <a:cs typeface="Calibri"/>
            </a:endParaRPr>
          </a:p>
          <a:p>
            <a:r>
              <a:rPr lang="en-US">
                <a:cs typeface="Calibri"/>
              </a:rPr>
              <a:t>Resources:</a:t>
            </a:r>
          </a:p>
          <a:p>
            <a:r>
              <a:rPr lang="en-US">
                <a:cs typeface="Calibri" panose="020F0502020204030204"/>
                <a:hlinkClick r:id="rId3"/>
              </a:rPr>
              <a:t>Growing the Numbers of Women in the Trades: Building Equity and Inclusion through Pre-apprenticeship Programs</a:t>
            </a:r>
            <a:endParaRPr lang="en-US">
              <a:cs typeface="Calibri" panose="020F0502020204030204"/>
            </a:endParaRPr>
          </a:p>
          <a:p>
            <a:r>
              <a:rPr lang="en-US">
                <a:hlinkClick r:id="rId4"/>
              </a:rPr>
              <a:t>Women-Only Pre-Apprenticeship Programs: Meeting Skills Needs and Creating Pathways to Good Jobs for Women</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7EF6B41E-F66D-4F5F-94E1-1C9C042EDDDE}" type="slidenum">
              <a:rPr lang="en-US" smtClean="0"/>
              <a:t>9</a:t>
            </a:fld>
            <a:endParaRPr lang="en-US"/>
          </a:p>
        </p:txBody>
      </p:sp>
    </p:spTree>
    <p:extLst>
      <p:ext uri="{BB962C8B-B14F-4D97-AF65-F5344CB8AC3E}">
        <p14:creationId xmlns:p14="http://schemas.microsoft.com/office/powerpoint/2010/main" val="3301129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A984F5-AE38-484D-AA47-BB6EFFACA396}"/>
              </a:ext>
            </a:extLst>
          </p:cNvPr>
          <p:cNvSpPr>
            <a:spLocks noGrp="1"/>
          </p:cNvSpPr>
          <p:nvPr>
            <p:ph type="pic" sz="quarter" idx="11"/>
          </p:nvPr>
        </p:nvSpPr>
        <p:spPr>
          <a:xfrm>
            <a:off x="0" y="0"/>
            <a:ext cx="8605520" cy="6858000"/>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CC9F378B-E8D6-7A4C-85D6-ABDD2C96A872}"/>
              </a:ext>
            </a:extLst>
          </p:cNvPr>
          <p:cNvSpPr>
            <a:spLocks noGrp="1"/>
          </p:cNvSpPr>
          <p:nvPr>
            <p:ph type="body" sz="quarter" idx="10" hasCustomPrompt="1"/>
          </p:nvPr>
        </p:nvSpPr>
        <p:spPr>
          <a:xfrm>
            <a:off x="1066801" y="-284646"/>
            <a:ext cx="7376160" cy="3192904"/>
          </a:xfrm>
          <a:prstGeom prst="rect">
            <a:avLst/>
          </a:prstGeom>
        </p:spPr>
        <p:txBody>
          <a:bodyPr anchor="b" anchorCtr="0"/>
          <a:lstStyle>
            <a:lvl1pPr marL="0" indent="0">
              <a:buNone/>
              <a:defRPr sz="3000" b="0" i="0">
                <a:solidFill>
                  <a:srgbClr val="BF3864"/>
                </a:solidFill>
                <a:latin typeface="Georgia" panose="02040502050405020303" pitchFamily="18" charset="0"/>
              </a:defRPr>
            </a:lvl1pPr>
          </a:lstStyle>
          <a:p>
            <a:pPr lvl="0"/>
            <a:r>
              <a:rPr lang="en-US" dirty="0"/>
              <a:t>CLICK TO ADD COVER TEXT</a:t>
            </a:r>
          </a:p>
        </p:txBody>
      </p:sp>
    </p:spTree>
    <p:extLst>
      <p:ext uri="{BB962C8B-B14F-4D97-AF65-F5344CB8AC3E}">
        <p14:creationId xmlns:p14="http://schemas.microsoft.com/office/powerpoint/2010/main" val="225504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Picture Placeholder 2">
            <a:extLst>
              <a:ext uri="{FF2B5EF4-FFF2-40B4-BE49-F238E27FC236}">
                <a16:creationId xmlns:a16="http://schemas.microsoft.com/office/drawing/2014/main" id="{99A984F5-AE38-484D-AA47-BB6EFFACA396}"/>
              </a:ext>
            </a:extLst>
          </p:cNvPr>
          <p:cNvSpPr>
            <a:spLocks noGrp="1"/>
          </p:cNvSpPr>
          <p:nvPr>
            <p:ph type="pic" sz="quarter" idx="11"/>
          </p:nvPr>
        </p:nvSpPr>
        <p:spPr>
          <a:xfrm>
            <a:off x="0" y="0"/>
            <a:ext cx="8605520" cy="3942080"/>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CC9F378B-E8D6-7A4C-85D6-ABDD2C96A872}"/>
              </a:ext>
            </a:extLst>
          </p:cNvPr>
          <p:cNvSpPr>
            <a:spLocks noGrp="1"/>
          </p:cNvSpPr>
          <p:nvPr>
            <p:ph type="body" sz="quarter" idx="10" hasCustomPrompt="1"/>
          </p:nvPr>
        </p:nvSpPr>
        <p:spPr>
          <a:xfrm>
            <a:off x="1066801" y="-284646"/>
            <a:ext cx="7376160" cy="5029366"/>
          </a:xfrm>
          <a:prstGeom prst="rect">
            <a:avLst/>
          </a:prstGeom>
        </p:spPr>
        <p:txBody>
          <a:bodyPr anchor="b" anchorCtr="0"/>
          <a:lstStyle>
            <a:lvl1pPr marL="0" indent="0">
              <a:buNone/>
              <a:defRPr sz="3000" b="0" i="0">
                <a:solidFill>
                  <a:srgbClr val="BF3864"/>
                </a:solidFill>
                <a:latin typeface="Georgia" panose="02040502050405020303" pitchFamily="18" charset="0"/>
              </a:defRPr>
            </a:lvl1pPr>
          </a:lstStyle>
          <a:p>
            <a:pPr lvl="0"/>
            <a:r>
              <a:rPr lang="en-US" dirty="0"/>
              <a:t>CLICK TO ADD COVER TEXT</a:t>
            </a:r>
          </a:p>
        </p:txBody>
      </p:sp>
      <p:sp>
        <p:nvSpPr>
          <p:cNvPr id="3" name="Text Placeholder 2">
            <a:extLst>
              <a:ext uri="{FF2B5EF4-FFF2-40B4-BE49-F238E27FC236}">
                <a16:creationId xmlns:a16="http://schemas.microsoft.com/office/drawing/2014/main" id="{C4D55351-9CF1-D347-AEBC-C6E1DB4A6D8D}"/>
              </a:ext>
            </a:extLst>
          </p:cNvPr>
          <p:cNvSpPr>
            <a:spLocks noGrp="1"/>
          </p:cNvSpPr>
          <p:nvPr>
            <p:ph type="body" sz="quarter" idx="12" hasCustomPrompt="1"/>
          </p:nvPr>
        </p:nvSpPr>
        <p:spPr>
          <a:xfrm>
            <a:off x="1076960" y="4896485"/>
            <a:ext cx="7051675" cy="1067435"/>
          </a:xfrm>
          <a:prstGeom prst="rect">
            <a:avLst/>
          </a:prstGeom>
        </p:spPr>
        <p:txBody>
          <a:bodyPr/>
          <a:lstStyle>
            <a:lvl1pPr marL="0" indent="0">
              <a:buFontTx/>
              <a:buNone/>
              <a:defRPr sz="2400" b="0" i="0">
                <a:solidFill>
                  <a:srgbClr val="37789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Subtext Information </a:t>
            </a:r>
          </a:p>
        </p:txBody>
      </p:sp>
      <p:sp>
        <p:nvSpPr>
          <p:cNvPr id="6" name="Text Placeholder 2">
            <a:extLst>
              <a:ext uri="{FF2B5EF4-FFF2-40B4-BE49-F238E27FC236}">
                <a16:creationId xmlns:a16="http://schemas.microsoft.com/office/drawing/2014/main" id="{D9BBD2E6-11C0-B54C-868E-FB610C8DE2BD}"/>
              </a:ext>
            </a:extLst>
          </p:cNvPr>
          <p:cNvSpPr>
            <a:spLocks noGrp="1"/>
          </p:cNvSpPr>
          <p:nvPr>
            <p:ph type="body" sz="quarter" idx="13" hasCustomPrompt="1"/>
          </p:nvPr>
        </p:nvSpPr>
        <p:spPr>
          <a:xfrm>
            <a:off x="1087120" y="5719445"/>
            <a:ext cx="7051675" cy="1067435"/>
          </a:xfrm>
          <a:prstGeom prst="rect">
            <a:avLst/>
          </a:prstGeom>
        </p:spPr>
        <p:txBody>
          <a:bodyPr/>
          <a:lstStyle>
            <a:lvl1pPr marL="0" indent="0">
              <a:buFontTx/>
              <a:buNone/>
              <a:defRPr sz="1800" b="1" i="0">
                <a:solidFill>
                  <a:srgbClr val="37789C"/>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a:t>Smaller Subtext Information </a:t>
            </a:r>
          </a:p>
        </p:txBody>
      </p:sp>
    </p:spTree>
    <p:extLst>
      <p:ext uri="{BB962C8B-B14F-4D97-AF65-F5344CB8AC3E}">
        <p14:creationId xmlns:p14="http://schemas.microsoft.com/office/powerpoint/2010/main" val="4203754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PARAGRAPH">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843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7E73BD-B730-2045-8140-B78018921CFC}"/>
              </a:ext>
            </a:extLst>
          </p:cNvPr>
          <p:cNvSpPr>
            <a:spLocks noGrp="1"/>
          </p:cNvSpPr>
          <p:nvPr>
            <p:ph type="pic" sz="quarter" idx="11"/>
          </p:nvPr>
        </p:nvSpPr>
        <p:spPr>
          <a:xfrm>
            <a:off x="1014608" y="0"/>
            <a:ext cx="9419572" cy="6237962"/>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528175" y="-524656"/>
            <a:ext cx="8133350" cy="2848131"/>
          </a:xfrm>
          <a:prstGeom prst="rect">
            <a:avLst/>
          </a:prstGeom>
        </p:spPr>
        <p:txBody>
          <a:bodyPr anchor="b" anchorCtr="0"/>
          <a:lstStyle>
            <a:lvl1pPr marL="0" indent="0">
              <a:buNone/>
              <a:defRPr sz="3000" b="0" i="0">
                <a:solidFill>
                  <a:srgbClr val="BF3864"/>
                </a:solidFill>
                <a:latin typeface="Georgia" panose="02040502050405020303" pitchFamily="18" charset="0"/>
              </a:defRPr>
            </a:lvl1pPr>
          </a:lstStyle>
          <a:p>
            <a:pPr lvl="0"/>
            <a:r>
              <a:rPr lang="en-US" dirty="0"/>
              <a:t>CLICK TO ADD COVER TEXT</a:t>
            </a:r>
          </a:p>
        </p:txBody>
      </p:sp>
    </p:spTree>
    <p:extLst>
      <p:ext uri="{BB962C8B-B14F-4D97-AF65-F5344CB8AC3E}">
        <p14:creationId xmlns:p14="http://schemas.microsoft.com/office/powerpoint/2010/main" val="54914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47E73BD-B730-2045-8140-B78018921CFC}"/>
              </a:ext>
            </a:extLst>
          </p:cNvPr>
          <p:cNvSpPr>
            <a:spLocks noGrp="1"/>
          </p:cNvSpPr>
          <p:nvPr>
            <p:ph type="pic" sz="quarter" idx="11"/>
          </p:nvPr>
        </p:nvSpPr>
        <p:spPr>
          <a:xfrm>
            <a:off x="1014608" y="0"/>
            <a:ext cx="9419572" cy="6237962"/>
          </a:xfrm>
          <a:prstGeom prst="rect">
            <a:avLst/>
          </a:prstGeom>
        </p:spPr>
        <p:txBody>
          <a:bodyPr/>
          <a:lstStyle/>
          <a:p>
            <a:endParaRPr lang="en-US" dirty="0"/>
          </a:p>
        </p:txBody>
      </p:sp>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528175" y="0"/>
            <a:ext cx="8133350" cy="6037545"/>
          </a:xfrm>
          <a:prstGeom prst="rect">
            <a:avLst/>
          </a:prstGeom>
        </p:spPr>
        <p:txBody>
          <a:bodyPr anchor="ctr" anchorCtr="0"/>
          <a:lstStyle>
            <a:lvl1pPr marL="0" indent="0">
              <a:buNone/>
              <a:defRPr sz="3000" b="0" i="0">
                <a:solidFill>
                  <a:srgbClr val="BF3864"/>
                </a:solidFill>
                <a:latin typeface="Georgia" panose="02040502050405020303" pitchFamily="18" charset="0"/>
              </a:defRPr>
            </a:lvl1pPr>
          </a:lstStyle>
          <a:p>
            <a:pPr lvl="0"/>
            <a:r>
              <a:rPr lang="en-US" dirty="0"/>
              <a:t>CLICK TO ADD A DIVIDER HEADLINE</a:t>
            </a:r>
          </a:p>
        </p:txBody>
      </p:sp>
    </p:spTree>
    <p:extLst>
      <p:ext uri="{BB962C8B-B14F-4D97-AF65-F5344CB8AC3E}">
        <p14:creationId xmlns:p14="http://schemas.microsoft.com/office/powerpoint/2010/main" val="4093182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PARAGRAPH">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066800" y="121920"/>
            <a:ext cx="8594725" cy="1117601"/>
          </a:xfrm>
          <a:prstGeom prst="rect">
            <a:avLst/>
          </a:prstGeom>
        </p:spPr>
        <p:txBody>
          <a:bodyPr anchor="b" anchorCtr="0"/>
          <a:lstStyle>
            <a:lvl1pPr marL="0" indent="0">
              <a:buNone/>
              <a:defRPr sz="3200" b="0" i="0">
                <a:solidFill>
                  <a:srgbClr val="BF3864"/>
                </a:solidFill>
                <a:latin typeface="Georgia" panose="02040502050405020303" pitchFamily="18" charset="0"/>
              </a:defRPr>
            </a:lvl1pPr>
          </a:lstStyle>
          <a:p>
            <a:pPr lvl="0"/>
            <a:r>
              <a:rPr lang="en-US" dirty="0"/>
              <a:t>Click to add a headline</a:t>
            </a:r>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p:nvPr>
        </p:nvSpPr>
        <p:spPr>
          <a:xfrm>
            <a:off x="1066800" y="1401763"/>
            <a:ext cx="8615363" cy="5121275"/>
          </a:xfrm>
          <a:prstGeom prst="rect">
            <a:avLst/>
          </a:prstGeom>
        </p:spPr>
        <p:txBody>
          <a:bodyPr/>
          <a:lstStyle>
            <a:lvl1pPr marL="0" indent="0">
              <a:lnSpc>
                <a:spcPct val="110000"/>
              </a:lnSpc>
              <a:buNone/>
              <a:defRPr sz="2800" b="0" i="0">
                <a:solidFill>
                  <a:srgbClr val="37789C"/>
                </a:solidFill>
                <a:latin typeface="Trebuchet MS" panose="020B0703020202090204" pitchFamily="34" charset="0"/>
              </a:defRPr>
            </a:lvl1pPr>
          </a:lstStyle>
          <a:p>
            <a:pPr lvl="0"/>
            <a:r>
              <a:rPr lang="en-US" dirty="0"/>
              <a:t>Click to edit Master text styles</a:t>
            </a:r>
          </a:p>
        </p:txBody>
      </p:sp>
    </p:spTree>
    <p:extLst>
      <p:ext uri="{BB962C8B-B14F-4D97-AF65-F5344CB8AC3E}">
        <p14:creationId xmlns:p14="http://schemas.microsoft.com/office/powerpoint/2010/main" val="368056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LINE BULLETS">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066800" y="121920"/>
            <a:ext cx="8594725" cy="1117601"/>
          </a:xfrm>
          <a:prstGeom prst="rect">
            <a:avLst/>
          </a:prstGeom>
        </p:spPr>
        <p:txBody>
          <a:bodyPr anchor="b" anchorCtr="0"/>
          <a:lstStyle>
            <a:lvl1pPr marL="0" indent="0">
              <a:buNone/>
              <a:defRPr sz="3200" b="0" i="0">
                <a:solidFill>
                  <a:srgbClr val="BF3864"/>
                </a:solidFill>
                <a:latin typeface="Georgia" panose="02040502050405020303" pitchFamily="18" charset="0"/>
              </a:defRPr>
            </a:lvl1pPr>
          </a:lstStyle>
          <a:p>
            <a:pPr lvl="0"/>
            <a:r>
              <a:rPr lang="en-US" dirty="0"/>
              <a:t>Click to add a headline</a:t>
            </a:r>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p:nvPr>
        </p:nvSpPr>
        <p:spPr>
          <a:xfrm>
            <a:off x="676406" y="1401763"/>
            <a:ext cx="9005758" cy="5121275"/>
          </a:xfrm>
          <a:prstGeom prst="rect">
            <a:avLst/>
          </a:prstGeom>
        </p:spPr>
        <p:txBody>
          <a:bodyPr/>
          <a:lstStyle>
            <a:lvl1pPr marL="342900" indent="-342900">
              <a:lnSpc>
                <a:spcPct val="110000"/>
              </a:lnSpc>
              <a:buClr>
                <a:srgbClr val="BF3864"/>
              </a:buClr>
              <a:buSzPct val="92000"/>
              <a:buFont typeface=".Lucida Grande UI Regular"/>
              <a:buChar char="►"/>
              <a:defRPr sz="2400" b="0" i="0">
                <a:solidFill>
                  <a:srgbClr val="37789C"/>
                </a:solidFill>
                <a:latin typeface="Trebuchet MS" panose="020B0703020202090204" pitchFamily="34" charset="0"/>
              </a:defRPr>
            </a:lvl1pPr>
            <a:lvl2pPr>
              <a:buClr>
                <a:srgbClr val="BF3864"/>
              </a:buClr>
              <a:defRPr sz="1800" b="1">
                <a:solidFill>
                  <a:srgbClr val="37789C"/>
                </a:solidFill>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430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 HEADLINE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BF105E-01DE-6347-9B47-2C365882A5C1}"/>
              </a:ext>
            </a:extLst>
          </p:cNvPr>
          <p:cNvSpPr/>
          <p:nvPr userDrawn="1"/>
        </p:nvSpPr>
        <p:spPr>
          <a:xfrm>
            <a:off x="0" y="1352811"/>
            <a:ext cx="2530258" cy="4910203"/>
          </a:xfrm>
          <a:prstGeom prst="rect">
            <a:avLst/>
          </a:prstGeom>
          <a:solidFill>
            <a:srgbClr val="37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id="{370930E7-18B8-8543-817B-8053CBC9EE5E}"/>
              </a:ext>
            </a:extLst>
          </p:cNvPr>
          <p:cNvSpPr>
            <a:spLocks noGrp="1"/>
          </p:cNvSpPr>
          <p:nvPr>
            <p:ph type="body" sz="quarter" idx="10" hasCustomPrompt="1"/>
          </p:nvPr>
        </p:nvSpPr>
        <p:spPr>
          <a:xfrm>
            <a:off x="1066800" y="121920"/>
            <a:ext cx="8594725" cy="1117601"/>
          </a:xfrm>
          <a:prstGeom prst="rect">
            <a:avLst/>
          </a:prstGeom>
        </p:spPr>
        <p:txBody>
          <a:bodyPr anchor="b" anchorCtr="0"/>
          <a:lstStyle>
            <a:lvl1pPr marL="0" indent="0">
              <a:buNone/>
              <a:defRPr sz="3200" b="0" i="0">
                <a:solidFill>
                  <a:srgbClr val="BF3864"/>
                </a:solidFill>
                <a:latin typeface="Georgia" panose="02040502050405020303" pitchFamily="18" charset="0"/>
              </a:defRPr>
            </a:lvl1pPr>
          </a:lstStyle>
          <a:p>
            <a:pPr lvl="0"/>
            <a:r>
              <a:rPr lang="en-US" dirty="0"/>
              <a:t>Click to add a headline</a:t>
            </a:r>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hasCustomPrompt="1"/>
          </p:nvPr>
        </p:nvSpPr>
        <p:spPr>
          <a:xfrm>
            <a:off x="438412" y="1401763"/>
            <a:ext cx="1891430" cy="5121275"/>
          </a:xfrm>
          <a:prstGeom prst="rect">
            <a:avLst/>
          </a:prstGeom>
        </p:spPr>
        <p:txBody>
          <a:bodyPr anchor="ctr" anchorCtr="0"/>
          <a:lstStyle>
            <a:lvl1pPr marL="0" indent="0" algn="r">
              <a:lnSpc>
                <a:spcPct val="110000"/>
              </a:lnSpc>
              <a:buNone/>
              <a:defRPr sz="2000" b="1" i="0">
                <a:solidFill>
                  <a:schemeClr val="bg1"/>
                </a:solidFill>
                <a:latin typeface="Trebuchet MS" panose="020B0703020202090204" pitchFamily="34" charset="0"/>
              </a:defRPr>
            </a:lvl1pPr>
          </a:lstStyle>
          <a:p>
            <a:pPr lvl="0"/>
            <a:r>
              <a:rPr lang="en-US" dirty="0"/>
              <a:t>Click to add a photo caption</a:t>
            </a:r>
          </a:p>
        </p:txBody>
      </p:sp>
      <p:sp>
        <p:nvSpPr>
          <p:cNvPr id="3" name="Picture Placeholder 2">
            <a:extLst>
              <a:ext uri="{FF2B5EF4-FFF2-40B4-BE49-F238E27FC236}">
                <a16:creationId xmlns:a16="http://schemas.microsoft.com/office/drawing/2014/main" id="{87767828-4911-E644-8148-06DB8C41A6AD}"/>
              </a:ext>
            </a:extLst>
          </p:cNvPr>
          <p:cNvSpPr>
            <a:spLocks noGrp="1"/>
          </p:cNvSpPr>
          <p:nvPr>
            <p:ph type="pic" sz="quarter" idx="12"/>
          </p:nvPr>
        </p:nvSpPr>
        <p:spPr>
          <a:xfrm>
            <a:off x="2530258" y="1352811"/>
            <a:ext cx="7891397" cy="4902846"/>
          </a:xfrm>
          <a:prstGeom prst="rect">
            <a:avLst/>
          </a:prstGeom>
          <a:noFill/>
        </p:spPr>
        <p:txBody>
          <a:bodyPr/>
          <a:lstStyle/>
          <a:p>
            <a:endParaRPr lang="en-US" dirty="0"/>
          </a:p>
        </p:txBody>
      </p:sp>
    </p:spTree>
    <p:extLst>
      <p:ext uri="{BB962C8B-B14F-4D97-AF65-F5344CB8AC3E}">
        <p14:creationId xmlns:p14="http://schemas.microsoft.com/office/powerpoint/2010/main" val="241474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BF105E-01DE-6347-9B47-2C365882A5C1}"/>
              </a:ext>
            </a:extLst>
          </p:cNvPr>
          <p:cNvSpPr/>
          <p:nvPr userDrawn="1"/>
        </p:nvSpPr>
        <p:spPr>
          <a:xfrm>
            <a:off x="0" y="1"/>
            <a:ext cx="2530258" cy="6150278"/>
          </a:xfrm>
          <a:prstGeom prst="rect">
            <a:avLst/>
          </a:prstGeom>
          <a:solidFill>
            <a:srgbClr val="3778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1A617960-5658-2A4D-9058-DC84E3AC9F59}"/>
              </a:ext>
            </a:extLst>
          </p:cNvPr>
          <p:cNvSpPr>
            <a:spLocks noGrp="1"/>
          </p:cNvSpPr>
          <p:nvPr>
            <p:ph type="body" sz="quarter" idx="11" hasCustomPrompt="1"/>
          </p:nvPr>
        </p:nvSpPr>
        <p:spPr>
          <a:xfrm>
            <a:off x="438412" y="0"/>
            <a:ext cx="1891430" cy="6012493"/>
          </a:xfrm>
          <a:prstGeom prst="rect">
            <a:avLst/>
          </a:prstGeom>
        </p:spPr>
        <p:txBody>
          <a:bodyPr anchor="ctr" anchorCtr="0"/>
          <a:lstStyle>
            <a:lvl1pPr marL="0" indent="0" algn="r">
              <a:lnSpc>
                <a:spcPct val="110000"/>
              </a:lnSpc>
              <a:buNone/>
              <a:defRPr sz="2000" b="1" i="0">
                <a:solidFill>
                  <a:schemeClr val="bg1"/>
                </a:solidFill>
                <a:latin typeface="Trebuchet MS" panose="020B0703020202090204" pitchFamily="34" charset="0"/>
              </a:defRPr>
            </a:lvl1pPr>
          </a:lstStyle>
          <a:p>
            <a:pPr lvl="0"/>
            <a:r>
              <a:rPr lang="en-US" dirty="0"/>
              <a:t>Click to add a photo caption</a:t>
            </a:r>
          </a:p>
        </p:txBody>
      </p:sp>
      <p:sp>
        <p:nvSpPr>
          <p:cNvPr id="3" name="Picture Placeholder 2">
            <a:extLst>
              <a:ext uri="{FF2B5EF4-FFF2-40B4-BE49-F238E27FC236}">
                <a16:creationId xmlns:a16="http://schemas.microsoft.com/office/drawing/2014/main" id="{87767828-4911-E644-8148-06DB8C41A6AD}"/>
              </a:ext>
            </a:extLst>
          </p:cNvPr>
          <p:cNvSpPr>
            <a:spLocks noGrp="1"/>
          </p:cNvSpPr>
          <p:nvPr>
            <p:ph type="pic" sz="quarter" idx="12"/>
          </p:nvPr>
        </p:nvSpPr>
        <p:spPr>
          <a:xfrm>
            <a:off x="2530258" y="0"/>
            <a:ext cx="7878871" cy="6137753"/>
          </a:xfrm>
          <a:prstGeom prst="rect">
            <a:avLst/>
          </a:prstGeom>
          <a:noFill/>
        </p:spPr>
        <p:txBody>
          <a:bodyPr/>
          <a:lstStyle/>
          <a:p>
            <a:endParaRPr lang="en-US" dirty="0"/>
          </a:p>
        </p:txBody>
      </p:sp>
    </p:spTree>
    <p:extLst>
      <p:ext uri="{BB962C8B-B14F-4D97-AF65-F5344CB8AC3E}">
        <p14:creationId xmlns:p14="http://schemas.microsoft.com/office/powerpoint/2010/main" val="655950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A screenshot of a cell phone&#10;&#10;Description automatically generated">
            <a:extLst>
              <a:ext uri="{FF2B5EF4-FFF2-40B4-BE49-F238E27FC236}">
                <a16:creationId xmlns:a16="http://schemas.microsoft.com/office/drawing/2014/main" id="{78F1C08C-E74E-1C4A-8BBA-44E7CC8E429D}"/>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39434519"/>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31145"/>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B89766-74B7-EC4C-9ADC-D729BD1968D5}"/>
              </a:ext>
            </a:extLst>
          </p:cNvPr>
          <p:cNvPicPr>
            <a:picLocks noChangeAspect="1"/>
          </p:cNvPicPr>
          <p:nvPr userDrawn="1"/>
        </p:nvPicPr>
        <p:blipFill>
          <a:blip r:embed="rId8"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540443928"/>
      </p:ext>
    </p:extLst>
  </p:cSld>
  <p:clrMap bg1="lt1" tx1="dk1" bg2="lt2" tx2="dk2" accent1="accent1" accent2="accent2" accent3="accent3" accent4="accent4" accent5="accent5" accent6="accent6" hlink="hlink" folHlink="folHlink"/>
  <p:sldLayoutIdLst>
    <p:sldLayoutId id="2147483665" r:id="rId1"/>
    <p:sldLayoutId id="2147483670" r:id="rId2"/>
    <p:sldLayoutId id="2147483661" r:id="rId3"/>
    <p:sldLayoutId id="2147483662" r:id="rId4"/>
    <p:sldLayoutId id="2147483663"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mailto:Delamater.Eleanor.M@dol.gov"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Daley.Jennifer.M@dol.gov" TargetMode="External"/><Relationship Id="rId5" Type="http://schemas.openxmlformats.org/officeDocument/2006/relationships/hyperlink" Target="https://www.dol.gov/agencies/wb/contact/regions" TargetMode="External"/><Relationship Id="rId4" Type="http://schemas.openxmlformats.org/officeDocument/2006/relationships/hyperlink" Target="mailto:Roux.Mathilde.G@dol.go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4">
            <a:extLst>
              <a:ext uri="{FF2B5EF4-FFF2-40B4-BE49-F238E27FC236}">
                <a16:creationId xmlns:a16="http://schemas.microsoft.com/office/drawing/2014/main" id="{7077CE50-E0FE-0347-BBE5-C5757734101B}"/>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a:srcRect l="19270" r="3154"/>
          <a:stretch/>
        </p:blipFill>
        <p:spPr>
          <a:xfrm>
            <a:off x="0" y="0"/>
            <a:ext cx="8605520" cy="3942080"/>
          </a:xfrm>
        </p:spPr>
      </p:pic>
      <p:sp>
        <p:nvSpPr>
          <p:cNvPr id="8" name="Rectangle 7">
            <a:extLst>
              <a:ext uri="{FF2B5EF4-FFF2-40B4-BE49-F238E27FC236}">
                <a16:creationId xmlns:a16="http://schemas.microsoft.com/office/drawing/2014/main" id="{2E567F47-8807-8B48-83B8-1C4D9A718359}"/>
              </a:ext>
              <a:ext uri="{C183D7F6-B498-43B3-948B-1728B52AA6E4}">
                <adec:decorative xmlns:adec="http://schemas.microsoft.com/office/drawing/2017/decorative" val="1"/>
              </a:ext>
            </a:extLst>
          </p:cNvPr>
          <p:cNvSpPr/>
          <p:nvPr/>
        </p:nvSpPr>
        <p:spPr>
          <a:xfrm rot="10800000" flipV="1">
            <a:off x="-8" y="2075380"/>
            <a:ext cx="8650847" cy="2003460"/>
          </a:xfrm>
          <a:prstGeom prst="rect">
            <a:avLst/>
          </a:prstGeom>
          <a:gradFill>
            <a:gsLst>
              <a:gs pos="86000">
                <a:schemeClr val="bg1"/>
              </a:gs>
              <a:gs pos="0">
                <a:srgbClr val="FCFCFE">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1469800-D343-054A-8472-86999E8FBA70}"/>
              </a:ext>
            </a:extLst>
          </p:cNvPr>
          <p:cNvSpPr>
            <a:spLocks noGrp="1"/>
          </p:cNvSpPr>
          <p:nvPr>
            <p:ph type="body" sz="quarter" idx="10"/>
          </p:nvPr>
        </p:nvSpPr>
        <p:spPr>
          <a:xfrm>
            <a:off x="1066801" y="0"/>
            <a:ext cx="7376160" cy="5029366"/>
          </a:xfrm>
        </p:spPr>
        <p:txBody>
          <a:bodyPr/>
          <a:lstStyle/>
          <a:p>
            <a:r>
              <a:rPr lang="en-US" sz="3400" dirty="0" err="1"/>
              <a:t>Segregación</a:t>
            </a:r>
            <a:r>
              <a:rPr lang="en-US" sz="3400" dirty="0"/>
              <a:t> </a:t>
            </a:r>
            <a:r>
              <a:rPr lang="en-US" sz="3400" dirty="0" err="1"/>
              <a:t>Ocupacional</a:t>
            </a:r>
            <a:r>
              <a:rPr lang="en-US" sz="3400" dirty="0"/>
              <a:t> y </a:t>
            </a:r>
            <a:r>
              <a:rPr lang="en-US" sz="3400" dirty="0" err="1"/>
              <a:t>Estrategias</a:t>
            </a:r>
            <a:r>
              <a:rPr lang="en-US" sz="3400" dirty="0"/>
              <a:t> para </a:t>
            </a:r>
            <a:r>
              <a:rPr lang="en-US" sz="3400" dirty="0" err="1"/>
              <a:t>Reclutar</a:t>
            </a:r>
            <a:r>
              <a:rPr lang="en-US" sz="3400" dirty="0"/>
              <a:t> y </a:t>
            </a:r>
            <a:r>
              <a:rPr lang="en-US" sz="3400" dirty="0" err="1"/>
              <a:t>Retener</a:t>
            </a:r>
            <a:r>
              <a:rPr lang="en-US" sz="3400" dirty="0"/>
              <a:t> </a:t>
            </a:r>
            <a:r>
              <a:rPr lang="en-US" sz="3400" dirty="0" err="1"/>
              <a:t>Mujeres</a:t>
            </a:r>
            <a:r>
              <a:rPr lang="en-US" sz="3400" dirty="0"/>
              <a:t> </a:t>
            </a:r>
            <a:r>
              <a:rPr lang="en-US" sz="3400" dirty="0" err="1"/>
              <a:t>en</a:t>
            </a:r>
            <a:r>
              <a:rPr lang="en-US" sz="3400" dirty="0"/>
              <a:t> A/NTO</a:t>
            </a:r>
          </a:p>
        </p:txBody>
      </p:sp>
      <p:sp>
        <p:nvSpPr>
          <p:cNvPr id="2" name="Text Placeholder 1">
            <a:extLst>
              <a:ext uri="{FF2B5EF4-FFF2-40B4-BE49-F238E27FC236}">
                <a16:creationId xmlns:a16="http://schemas.microsoft.com/office/drawing/2014/main" id="{54BF559B-637C-0B46-8A10-A0523D998691}"/>
              </a:ext>
            </a:extLst>
          </p:cNvPr>
          <p:cNvSpPr>
            <a:spLocks noGrp="1"/>
          </p:cNvSpPr>
          <p:nvPr>
            <p:ph type="body" sz="quarter" idx="12"/>
          </p:nvPr>
        </p:nvSpPr>
        <p:spPr>
          <a:xfrm>
            <a:off x="1046138" y="5057841"/>
            <a:ext cx="7051675" cy="1067435"/>
          </a:xfrm>
        </p:spPr>
        <p:txBody>
          <a:bodyPr lIns="91440" tIns="45720" rIns="91440" bIns="45720" anchor="t"/>
          <a:lstStyle/>
          <a:p>
            <a:r>
              <a:rPr lang="en-US" sz="2500" dirty="0">
                <a:latin typeface="Open Sans"/>
                <a:ea typeface="Open Sans"/>
                <a:cs typeface="Open Sans"/>
              </a:rPr>
              <a:t>Eleanor Delamater, </a:t>
            </a:r>
            <a:r>
              <a:rPr lang="en-US" sz="2500" dirty="0" err="1">
                <a:latin typeface="Open Sans"/>
                <a:ea typeface="Open Sans"/>
                <a:cs typeface="Open Sans"/>
              </a:rPr>
              <a:t>Analista</a:t>
            </a:r>
            <a:r>
              <a:rPr lang="en-US" sz="2500" dirty="0">
                <a:latin typeface="Open Sans"/>
                <a:ea typeface="Open Sans"/>
                <a:cs typeface="Open Sans"/>
              </a:rPr>
              <a:t> de Política de la </a:t>
            </a:r>
            <a:r>
              <a:rPr lang="en-US" sz="2500" dirty="0" err="1">
                <a:latin typeface="Open Sans"/>
                <a:ea typeface="Open Sans"/>
                <a:cs typeface="Open Sans"/>
              </a:rPr>
              <a:t>Oficina</a:t>
            </a:r>
            <a:r>
              <a:rPr lang="en-US" sz="2500" dirty="0">
                <a:latin typeface="Open Sans"/>
                <a:ea typeface="Open Sans"/>
                <a:cs typeface="Open Sans"/>
              </a:rPr>
              <a:t> de las </a:t>
            </a:r>
            <a:r>
              <a:rPr lang="en-US" sz="2500" dirty="0" err="1">
                <a:latin typeface="Open Sans"/>
                <a:ea typeface="Open Sans"/>
                <a:cs typeface="Open Sans"/>
              </a:rPr>
              <a:t>Mujeres</a:t>
            </a:r>
            <a:r>
              <a:rPr lang="en-US" sz="2500" dirty="0">
                <a:latin typeface="Open Sans"/>
                <a:ea typeface="Open Sans"/>
                <a:cs typeface="Open Sans"/>
              </a:rPr>
              <a:t> de USDOL</a:t>
            </a:r>
            <a:endParaRPr lang="en-US" sz="2500" dirty="0"/>
          </a:p>
        </p:txBody>
      </p:sp>
    </p:spTree>
    <p:extLst>
      <p:ext uri="{BB962C8B-B14F-4D97-AF65-F5344CB8AC3E}">
        <p14:creationId xmlns:p14="http://schemas.microsoft.com/office/powerpoint/2010/main" val="376252447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CD4D0E-1340-FB1E-799E-EC0DFEDDEBB2}"/>
              </a:ext>
            </a:extLst>
          </p:cNvPr>
          <p:cNvSpPr>
            <a:spLocks noGrp="1"/>
          </p:cNvSpPr>
          <p:nvPr>
            <p:ph type="body" sz="quarter" idx="10"/>
          </p:nvPr>
        </p:nvSpPr>
        <p:spPr/>
        <p:txBody>
          <a:bodyPr/>
          <a:lstStyle/>
          <a:p>
            <a:r>
              <a:rPr lang="es-ES_tradnl" dirty="0"/>
              <a:t>Equidad de Infraestructura</a:t>
            </a:r>
          </a:p>
        </p:txBody>
      </p:sp>
      <p:sp>
        <p:nvSpPr>
          <p:cNvPr id="3" name="Text Placeholder 2">
            <a:extLst>
              <a:ext uri="{FF2B5EF4-FFF2-40B4-BE49-F238E27FC236}">
                <a16:creationId xmlns:a16="http://schemas.microsoft.com/office/drawing/2014/main" id="{8913EBAE-9295-54AF-79F5-FDF3CE182C03}"/>
              </a:ext>
            </a:extLst>
          </p:cNvPr>
          <p:cNvSpPr>
            <a:spLocks noGrp="1"/>
          </p:cNvSpPr>
          <p:nvPr>
            <p:ph type="body" sz="quarter" idx="11"/>
          </p:nvPr>
        </p:nvSpPr>
        <p:spPr/>
        <p:txBody>
          <a:bodyPr/>
          <a:lstStyle/>
          <a:p>
            <a:r>
              <a:rPr lang="es-ES_tradnl" dirty="0"/>
              <a:t>Ley de Empleo e Inversión en Infraestructura, Ley de CHIPS y Ciencia, Ley de Reducción de la Inflación y otros fondos federales</a:t>
            </a:r>
          </a:p>
          <a:p>
            <a:r>
              <a:rPr lang="es-ES_tradnl" dirty="0"/>
              <a:t>Trabajar con las partes interesadas estatales y locales y las agencias hermanas para garantizar que la equidad se integre en cada proyecto financiado a través de estas inversiones federales</a:t>
            </a:r>
          </a:p>
          <a:p>
            <a:r>
              <a:rPr lang="es-ES_tradnl" dirty="0"/>
              <a:t>Estados Unidos se encuentra actualmente en una posición única para reconstruir una economía que sea inclusiva y acogedora para todas las personas</a:t>
            </a:r>
          </a:p>
          <a:p>
            <a:endParaRPr lang="en-US" dirty="0"/>
          </a:p>
        </p:txBody>
      </p:sp>
    </p:spTree>
    <p:extLst>
      <p:ext uri="{BB962C8B-B14F-4D97-AF65-F5344CB8AC3E}">
        <p14:creationId xmlns:p14="http://schemas.microsoft.com/office/powerpoint/2010/main" val="14251329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31E3A0-8C64-526A-54B9-E5004E55C812}"/>
              </a:ext>
            </a:extLst>
          </p:cNvPr>
          <p:cNvSpPr>
            <a:spLocks noGrp="1"/>
          </p:cNvSpPr>
          <p:nvPr>
            <p:ph type="body" sz="quarter" idx="10"/>
          </p:nvPr>
        </p:nvSpPr>
        <p:spPr/>
        <p:txBody>
          <a:bodyPr/>
          <a:lstStyle/>
          <a:p>
            <a:r>
              <a:rPr lang="es-ES_tradnl" dirty="0"/>
              <a:t>Las mujeres necesitan apoyos únicos</a:t>
            </a:r>
          </a:p>
        </p:txBody>
      </p:sp>
      <p:sp>
        <p:nvSpPr>
          <p:cNvPr id="3" name="Text Placeholder 2">
            <a:extLst>
              <a:ext uri="{FF2B5EF4-FFF2-40B4-BE49-F238E27FC236}">
                <a16:creationId xmlns:a16="http://schemas.microsoft.com/office/drawing/2014/main" id="{17FDB0C0-A4A2-7EF2-17E9-FDD7366427F7}"/>
              </a:ext>
            </a:extLst>
          </p:cNvPr>
          <p:cNvSpPr>
            <a:spLocks noGrp="1"/>
          </p:cNvSpPr>
          <p:nvPr>
            <p:ph type="body" sz="quarter" idx="11"/>
          </p:nvPr>
        </p:nvSpPr>
        <p:spPr>
          <a:xfrm>
            <a:off x="676406" y="1401763"/>
            <a:ext cx="9005758" cy="4764259"/>
          </a:xfrm>
        </p:spPr>
        <p:txBody>
          <a:bodyPr/>
          <a:lstStyle/>
          <a:p>
            <a:r>
              <a:rPr lang="es-ES_tradnl" sz="2000" dirty="0"/>
              <a:t>Nuestras mejores prácticas clave nos han mostrado que las mujeres necesitan apoyos únicos.</a:t>
            </a:r>
          </a:p>
          <a:p>
            <a:r>
              <a:rPr lang="es-ES_tradnl" sz="2000" dirty="0"/>
              <a:t>Servicios de apoyo: asistencia financiera para el cuidado infantil, transporte, acceso a internet, asistencia para colegiaturas, y fondos para equipo y equipamiento relacionados con el trabajo.</a:t>
            </a:r>
          </a:p>
          <a:p>
            <a:r>
              <a:rPr lang="es-ES_tradnl" sz="2000" dirty="0"/>
              <a:t>Crear un ambiente que sea seguro y acogedor:</a:t>
            </a:r>
            <a:endParaRPr lang="es-ES_tradnl" sz="1400" dirty="0"/>
          </a:p>
          <a:p>
            <a:pPr lvl="1"/>
            <a:r>
              <a:rPr lang="es-ES_tradnl" sz="2000" b="0" dirty="0"/>
              <a:t>Esfuerzos visibles para combatir la discriminación y el acoso</a:t>
            </a:r>
          </a:p>
          <a:p>
            <a:pPr lvl="1"/>
            <a:r>
              <a:rPr lang="es-ES_tradnl" sz="2000" b="0" dirty="0"/>
              <a:t>Capacitación en seguridad y preparación para el trabajo</a:t>
            </a:r>
          </a:p>
          <a:p>
            <a:pPr lvl="1"/>
            <a:r>
              <a:rPr lang="es-ES_tradnl" sz="2000" b="0" dirty="0"/>
              <a:t>Afiliación sindical</a:t>
            </a:r>
          </a:p>
          <a:p>
            <a:pPr lvl="1"/>
            <a:r>
              <a:rPr lang="es-ES_tradnl" sz="2000" b="0" dirty="0"/>
              <a:t>Cultivar relaciones positivas con las y los empleadores</a:t>
            </a:r>
          </a:p>
          <a:p>
            <a:pPr lvl="1"/>
            <a:r>
              <a:rPr lang="es-ES_tradnl" sz="2000" b="0" dirty="0"/>
              <a:t>Tener modelos femeninos a seguir</a:t>
            </a:r>
          </a:p>
          <a:p>
            <a:pPr lvl="1"/>
            <a:r>
              <a:rPr lang="es-ES_tradnl" sz="2000" b="0" dirty="0"/>
              <a:t>Mentorías y grupos de apoyo entre mujeres</a:t>
            </a:r>
          </a:p>
        </p:txBody>
      </p:sp>
    </p:spTree>
    <p:extLst>
      <p:ext uri="{BB962C8B-B14F-4D97-AF65-F5344CB8AC3E}">
        <p14:creationId xmlns:p14="http://schemas.microsoft.com/office/powerpoint/2010/main" val="1307402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847321-9155-6DA8-F41A-48F76E55E993}"/>
              </a:ext>
            </a:extLst>
          </p:cNvPr>
          <p:cNvSpPr>
            <a:spLocks noGrp="1"/>
          </p:cNvSpPr>
          <p:nvPr>
            <p:ph type="body" sz="quarter" idx="10"/>
          </p:nvPr>
        </p:nvSpPr>
        <p:spPr/>
        <p:txBody>
          <a:bodyPr/>
          <a:lstStyle/>
          <a:p>
            <a:r>
              <a:rPr lang="es-ES_tradnl" dirty="0"/>
              <a:t>Importancia del cuidado infantil</a:t>
            </a:r>
          </a:p>
        </p:txBody>
      </p:sp>
      <p:sp>
        <p:nvSpPr>
          <p:cNvPr id="3" name="Text Placeholder 2">
            <a:extLst>
              <a:ext uri="{FF2B5EF4-FFF2-40B4-BE49-F238E27FC236}">
                <a16:creationId xmlns:a16="http://schemas.microsoft.com/office/drawing/2014/main" id="{A43B15F1-219F-804D-C8A9-98662147B5F3}"/>
              </a:ext>
            </a:extLst>
          </p:cNvPr>
          <p:cNvSpPr>
            <a:spLocks noGrp="1"/>
          </p:cNvSpPr>
          <p:nvPr>
            <p:ph type="body" sz="quarter" idx="11"/>
          </p:nvPr>
        </p:nvSpPr>
        <p:spPr/>
        <p:txBody>
          <a:bodyPr/>
          <a:lstStyle/>
          <a:p>
            <a:r>
              <a:rPr lang="es-ES_tradnl" dirty="0"/>
              <a:t>El cuidado infantil es costoso y una barrera persistente de entrada para las mujeres que puedan necesitar tomar tiempo libre para capacitación no remunerada.</a:t>
            </a:r>
          </a:p>
          <a:p>
            <a:r>
              <a:rPr lang="es-ES_tradnl" dirty="0"/>
              <a:t>Investigación de la Oficina de las Mujeres muestra que el costo anual promedio del cuidado infantil para un(a) solo(a) niño(a) oscila entre USD $5,357 y USD $17,171.</a:t>
            </a:r>
          </a:p>
          <a:p>
            <a:r>
              <a:rPr lang="es-ES_tradnl" dirty="0"/>
              <a:t>Esto representa alrededor del 8.0% al 19.3% del ingreso familiar por niño(a).</a:t>
            </a:r>
          </a:p>
          <a:p>
            <a:r>
              <a:rPr lang="es-ES_tradnl" dirty="0"/>
              <a:t>El cuidado infantil con frecuencia es más costoso y menos accesible fuera de la ventana de 9 a 5 </a:t>
            </a:r>
            <a:r>
              <a:rPr lang="es-ES_tradnl" dirty="0" err="1"/>
              <a:t>hrs</a:t>
            </a:r>
            <a:r>
              <a:rPr lang="es-ES_tradnl" dirty="0"/>
              <a:t>.</a:t>
            </a:r>
          </a:p>
        </p:txBody>
      </p:sp>
    </p:spTree>
    <p:extLst>
      <p:ext uri="{BB962C8B-B14F-4D97-AF65-F5344CB8AC3E}">
        <p14:creationId xmlns:p14="http://schemas.microsoft.com/office/powerpoint/2010/main" val="376755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s-ES_tradnl" dirty="0"/>
              <a:t>Información de contacto</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5" y="1401763"/>
            <a:ext cx="11426926" cy="4890972"/>
          </a:xfrm>
        </p:spPr>
        <p:txBody>
          <a:bodyPr/>
          <a:lstStyle/>
          <a:p>
            <a:pPr marL="0" indent="0">
              <a:lnSpc>
                <a:spcPct val="100000"/>
              </a:lnSpc>
              <a:spcBef>
                <a:spcPts val="0"/>
              </a:spcBef>
              <a:buNone/>
            </a:pPr>
            <a:r>
              <a:rPr lang="en-US" sz="2800" dirty="0">
                <a:latin typeface="Trebuchet MS" panose="020B0603020202020204" pitchFamily="34" charset="0"/>
                <a:ea typeface="Times New Roman" panose="02020603050405020304" pitchFamily="18" charset="0"/>
                <a:cs typeface="Calibri" panose="020F0502020204030204" pitchFamily="34" charset="0"/>
              </a:rPr>
              <a:t>Eleanor Delamater</a:t>
            </a:r>
          </a:p>
          <a:p>
            <a:pPr marL="0" indent="0">
              <a:lnSpc>
                <a:spcPct val="100000"/>
              </a:lnSpc>
              <a:spcBef>
                <a:spcPts val="0"/>
              </a:spcBef>
              <a:buNone/>
            </a:pPr>
            <a:r>
              <a:rPr lang="en-US" sz="2800" dirty="0" err="1">
                <a:latin typeface="Trebuchet MS" panose="020B0603020202020204" pitchFamily="34" charset="0"/>
                <a:ea typeface="Times New Roman" panose="02020603050405020304" pitchFamily="18" charset="0"/>
                <a:cs typeface="Calibri" panose="020F0502020204030204" pitchFamily="34" charset="0"/>
              </a:rPr>
              <a:t>Analista</a:t>
            </a:r>
            <a:r>
              <a:rPr lang="en-US" sz="2800" dirty="0">
                <a:latin typeface="Trebuchet MS" panose="020B0603020202020204" pitchFamily="34" charset="0"/>
                <a:ea typeface="Times New Roman" panose="02020603050405020304" pitchFamily="18" charset="0"/>
                <a:cs typeface="Calibri" panose="020F0502020204030204" pitchFamily="34" charset="0"/>
              </a:rPr>
              <a:t> de Política</a:t>
            </a:r>
          </a:p>
          <a:p>
            <a:pPr marL="0" indent="0">
              <a:lnSpc>
                <a:spcPct val="100000"/>
              </a:lnSpc>
              <a:spcBef>
                <a:spcPts val="0"/>
              </a:spcBef>
              <a:buNone/>
            </a:pPr>
            <a:r>
              <a:rPr lang="en-US" sz="2800" dirty="0">
                <a:latin typeface="Trebuchet MS" panose="020B0603020202020204" pitchFamily="34" charset="0"/>
                <a:ea typeface="Times New Roman" panose="02020603050405020304" pitchFamily="18" charset="0"/>
                <a:cs typeface="Calibri" panose="020F0502020204030204" pitchFamily="34" charset="0"/>
                <a:hlinkClick r:id="rId3"/>
              </a:rPr>
              <a:t>D</a:t>
            </a:r>
            <a:r>
              <a:rPr lang="en-US" sz="2800" dirty="0">
                <a:effectLst/>
                <a:latin typeface="Trebuchet MS" panose="020B0603020202020204" pitchFamily="34" charset="0"/>
                <a:ea typeface="Times New Roman" panose="02020603050405020304" pitchFamily="18" charset="0"/>
                <a:cs typeface="Calibri" panose="020F0502020204030204" pitchFamily="34" charset="0"/>
                <a:hlinkClick r:id="rId3"/>
              </a:rPr>
              <a:t>elamater.Eleanor.M@dol.gov</a:t>
            </a:r>
            <a:endParaRPr lang="en-US" sz="2800" dirty="0">
              <a:effectLst/>
              <a:latin typeface="Trebuchet MS" panose="020B0603020202020204" pitchFamily="34" charset="0"/>
              <a:ea typeface="Times New Roman" panose="02020603050405020304" pitchFamily="18" charset="0"/>
              <a:cs typeface="Calibri" panose="020F0502020204030204" pitchFamily="34" charset="0"/>
            </a:endParaRPr>
          </a:p>
          <a:p>
            <a:pPr marL="0" indent="0">
              <a:lnSpc>
                <a:spcPct val="100000"/>
              </a:lnSpc>
              <a:spcBef>
                <a:spcPts val="0"/>
              </a:spcBef>
              <a:buNone/>
            </a:pPr>
            <a:endParaRPr lang="en-US" sz="2800" dirty="0">
              <a:latin typeface="Trebuchet MS" panose="020B0603020202020204" pitchFamily="34" charset="0"/>
              <a:ea typeface="Times New Roman" panose="02020603050405020304" pitchFamily="18" charset="0"/>
              <a:cs typeface="Calibri" panose="020F0502020204030204" pitchFamily="34" charset="0"/>
            </a:endParaRPr>
          </a:p>
          <a:p>
            <a:pPr marL="0" indent="0">
              <a:lnSpc>
                <a:spcPct val="100000"/>
              </a:lnSpc>
              <a:spcBef>
                <a:spcPts val="0"/>
              </a:spcBef>
              <a:buNone/>
            </a:pPr>
            <a:r>
              <a:rPr lang="en-US" sz="2800" dirty="0">
                <a:effectLst/>
                <a:latin typeface="Trebuchet MS" panose="020B0603020202020204" pitchFamily="34" charset="0"/>
                <a:ea typeface="Times New Roman" panose="02020603050405020304" pitchFamily="18" charset="0"/>
                <a:cs typeface="Calibri" panose="020F0502020204030204" pitchFamily="34" charset="0"/>
              </a:rPr>
              <a:t>Mathilde Roux</a:t>
            </a:r>
          </a:p>
          <a:p>
            <a:pPr marL="0" indent="0">
              <a:lnSpc>
                <a:spcPct val="100000"/>
              </a:lnSpc>
              <a:spcBef>
                <a:spcPts val="0"/>
              </a:spcBef>
              <a:buNone/>
            </a:pPr>
            <a:r>
              <a:rPr lang="en-US" sz="2800" dirty="0" err="1">
                <a:latin typeface="Trebuchet MS" panose="020B0603020202020204" pitchFamily="34" charset="0"/>
                <a:ea typeface="Times New Roman" panose="02020603050405020304" pitchFamily="18" charset="0"/>
                <a:cs typeface="Calibri" panose="020F0502020204030204" pitchFamily="34" charset="0"/>
              </a:rPr>
              <a:t>Analista</a:t>
            </a:r>
            <a:r>
              <a:rPr lang="en-US" sz="2800" dirty="0">
                <a:latin typeface="Trebuchet MS" panose="020B0603020202020204" pitchFamily="34" charset="0"/>
                <a:ea typeface="Times New Roman" panose="02020603050405020304" pitchFamily="18" charset="0"/>
                <a:cs typeface="Calibri" panose="020F0502020204030204" pitchFamily="34" charset="0"/>
              </a:rPr>
              <a:t> de Política</a:t>
            </a:r>
          </a:p>
          <a:p>
            <a:pPr marL="0" indent="0">
              <a:lnSpc>
                <a:spcPct val="100000"/>
              </a:lnSpc>
              <a:spcBef>
                <a:spcPts val="0"/>
              </a:spcBef>
              <a:buNone/>
            </a:pPr>
            <a:r>
              <a:rPr lang="en-US" sz="2800" dirty="0">
                <a:effectLst/>
                <a:latin typeface="Trebuchet MS" panose="020B0603020202020204" pitchFamily="34" charset="0"/>
                <a:ea typeface="Times New Roman" panose="02020603050405020304" pitchFamily="18" charset="0"/>
                <a:cs typeface="Calibri" panose="020F0502020204030204" pitchFamily="34" charset="0"/>
                <a:hlinkClick r:id="rId4"/>
              </a:rPr>
              <a:t>Roux.Mathilde.G@dol.gov</a:t>
            </a:r>
            <a:endParaRPr lang="en-US" sz="2800" dirty="0">
              <a:latin typeface="Trebuchet MS" panose="020B0603020202020204" pitchFamily="34" charset="0"/>
              <a:ea typeface="Times New Roman" panose="02020603050405020304" pitchFamily="18" charset="0"/>
              <a:cs typeface="Calibri" panose="020F0502020204030204" pitchFamily="34" charset="0"/>
            </a:endParaRPr>
          </a:p>
          <a:p>
            <a:pPr marL="0" indent="0">
              <a:lnSpc>
                <a:spcPct val="100000"/>
              </a:lnSpc>
              <a:spcBef>
                <a:spcPts val="0"/>
              </a:spcBef>
              <a:buNone/>
            </a:pPr>
            <a:endParaRPr lang="en-US" sz="1800" dirty="0">
              <a:latin typeface="Trebuchet MS" panose="020B0603020202020204" pitchFamily="34" charset="0"/>
              <a:hlinkClick r:id="rId5"/>
            </a:endParaRPr>
          </a:p>
          <a:p>
            <a:pPr marL="0" marR="0" lvl="0" indent="0" fontAlgn="auto">
              <a:lnSpc>
                <a:spcPct val="100000"/>
              </a:lnSpc>
              <a:spcBef>
                <a:spcPts val="0"/>
              </a:spcBef>
              <a:spcAft>
                <a:spcPts val="0"/>
              </a:spcAft>
              <a:buNone/>
              <a:tabLst/>
              <a:defRPr/>
            </a:pPr>
            <a:r>
              <a:rPr lang="en-US" sz="2800" dirty="0">
                <a:latin typeface="Trebuchet MS" panose="020B0603020202020204" pitchFamily="34" charset="0"/>
                <a:cs typeface="Calibri" panose="020F0502020204030204" pitchFamily="34" charset="0"/>
              </a:rPr>
              <a:t>Jennifer Daley</a:t>
            </a:r>
          </a:p>
          <a:p>
            <a:pPr marL="0" marR="0" lvl="0" indent="0" fontAlgn="auto">
              <a:lnSpc>
                <a:spcPct val="100000"/>
              </a:lnSpc>
              <a:spcBef>
                <a:spcPts val="0"/>
              </a:spcBef>
              <a:spcAft>
                <a:spcPts val="0"/>
              </a:spcAft>
              <a:buNone/>
              <a:tabLst/>
              <a:defRPr/>
            </a:pPr>
            <a:r>
              <a:rPr lang="en-US" sz="2800" dirty="0" err="1">
                <a:latin typeface="Trebuchet MS" panose="020B0603020202020204" pitchFamily="34" charset="0"/>
                <a:cs typeface="Calibri" panose="020F0502020204030204" pitchFamily="34" charset="0"/>
              </a:rPr>
              <a:t>Analista</a:t>
            </a:r>
            <a:r>
              <a:rPr lang="en-US" sz="2800" dirty="0">
                <a:latin typeface="Trebuchet MS" panose="020B0603020202020204" pitchFamily="34" charset="0"/>
                <a:cs typeface="Calibri" panose="020F0502020204030204" pitchFamily="34" charset="0"/>
              </a:rPr>
              <a:t> de Política</a:t>
            </a:r>
          </a:p>
          <a:p>
            <a:pPr marL="0" marR="0" lvl="0" indent="0" fontAlgn="auto">
              <a:lnSpc>
                <a:spcPct val="100000"/>
              </a:lnSpc>
              <a:spcBef>
                <a:spcPts val="0"/>
              </a:spcBef>
              <a:spcAft>
                <a:spcPts val="0"/>
              </a:spcAft>
              <a:buNone/>
              <a:tabLst/>
              <a:defRPr/>
            </a:pPr>
            <a:r>
              <a:rPr lang="en-US" sz="2800" dirty="0">
                <a:latin typeface="Trebuchet MS" panose="020B0603020202020204" pitchFamily="34" charset="0"/>
                <a:cs typeface="Calibri" panose="020F0502020204030204" pitchFamily="34" charset="0"/>
                <a:hlinkClick r:id="rId6"/>
              </a:rPr>
              <a:t>Daley</a:t>
            </a:r>
            <a:r>
              <a:rPr lang="en-US" sz="2700" b="0" dirty="0">
                <a:latin typeface="Trebuchet MS" panose="020B0603020202020204" pitchFamily="34" charset="0"/>
                <a:hlinkClick r:id="rId6"/>
              </a:rPr>
              <a:t>.Jennifer.M@dol</a:t>
            </a:r>
            <a:r>
              <a:rPr lang="en-US" sz="2700" dirty="0">
                <a:latin typeface="Trebuchet MS" panose="020B0603020202020204" pitchFamily="34" charset="0"/>
                <a:hlinkClick r:id="rId6"/>
              </a:rPr>
              <a:t>.gov</a:t>
            </a:r>
            <a:endParaRPr lang="en-US" sz="2700" b="0" dirty="0">
              <a:latin typeface="Trebuchet MS" panose="020B0603020202020204" pitchFamily="34" charset="0"/>
            </a:endParaRPr>
          </a:p>
          <a:p>
            <a:pPr marL="0" lvl="0" indent="0">
              <a:buNone/>
            </a:pPr>
            <a:endParaRPr lang="en-US" sz="2700" dirty="0">
              <a:latin typeface="Trebuchet MS" panose="020B0603020202020204" pitchFamily="34" charset="0"/>
            </a:endParaRPr>
          </a:p>
          <a:p>
            <a:pPr marL="0" lvl="0" indent="0">
              <a:lnSpc>
                <a:spcPct val="100000"/>
              </a:lnSpc>
              <a:spcBef>
                <a:spcPts val="0"/>
              </a:spcBef>
              <a:buNone/>
            </a:pPr>
            <a:endParaRPr lang="en-US" sz="800" dirty="0"/>
          </a:p>
        </p:txBody>
      </p:sp>
    </p:spTree>
    <p:extLst>
      <p:ext uri="{BB962C8B-B14F-4D97-AF65-F5344CB8AC3E}">
        <p14:creationId xmlns:p14="http://schemas.microsoft.com/office/powerpoint/2010/main" val="6627937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C183D7F6-B498-43B3-948B-1728B52AA6E4}">
                <adec:decorative xmlns:adec="http://schemas.microsoft.com/office/drawing/2017/decorative" val="1"/>
              </a:ext>
            </a:extLst>
          </p:cNvPr>
          <p:cNvSpPr/>
          <p:nvPr/>
        </p:nvSpPr>
        <p:spPr>
          <a:xfrm>
            <a:off x="1796902" y="1880811"/>
            <a:ext cx="7864623" cy="2849129"/>
          </a:xfrm>
          <a:prstGeom prst="roundRect">
            <a:avLst/>
          </a:prstGeom>
          <a:gradFill flip="none" rotWithShape="1">
            <a:gsLst>
              <a:gs pos="0">
                <a:srgbClr val="37789C">
                  <a:tint val="66000"/>
                  <a:satMod val="160000"/>
                </a:srgbClr>
              </a:gs>
              <a:gs pos="50000">
                <a:srgbClr val="37789C">
                  <a:tint val="44500"/>
                  <a:satMod val="160000"/>
                </a:srgbClr>
              </a:gs>
              <a:gs pos="100000">
                <a:srgbClr val="37789C">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s-ES_tradnl" dirty="0"/>
              <a:t>Acerca de la Oficina de las Mujeres</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2059144" y="2001795"/>
            <a:ext cx="7489767" cy="2594919"/>
          </a:xfrm>
        </p:spPr>
        <p:txBody>
          <a:bodyPr/>
          <a:lstStyle/>
          <a:p>
            <a:pPr marL="0" indent="0">
              <a:buNone/>
            </a:pPr>
            <a:r>
              <a:rPr lang="es-ES_tradnl" b="1" dirty="0">
                <a:solidFill>
                  <a:srgbClr val="BF3864"/>
                </a:solidFill>
              </a:rPr>
              <a:t>Misión</a:t>
            </a:r>
          </a:p>
          <a:p>
            <a:pPr marL="0" indent="0">
              <a:buNone/>
            </a:pPr>
            <a:r>
              <a:rPr lang="es-ES_tradnl" sz="2200" i="1" dirty="0">
                <a:solidFill>
                  <a:srgbClr val="BF3864"/>
                </a:solidFill>
              </a:rPr>
              <a:t>La Oficina de las Mujeres desarrolla políticas y normas y realiza investigaciones para salvaguardar los intereses de las mujeres trabajadoras; abogar por su igualdad y seguridad económica para ellas y sus familias; y promover entornos de trabajo de calidad.</a:t>
            </a:r>
          </a:p>
        </p:txBody>
      </p:sp>
    </p:spTree>
    <p:extLst>
      <p:ext uri="{BB962C8B-B14F-4D97-AF65-F5344CB8AC3E}">
        <p14:creationId xmlns:p14="http://schemas.microsoft.com/office/powerpoint/2010/main" val="336222084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s-ES_tradnl" dirty="0"/>
              <a:t>Acerca de la Oficina de las Mujeres</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p:txBody>
          <a:bodyPr lIns="91440" tIns="45720" rIns="91440" bIns="45720" anchor="t"/>
          <a:lstStyle/>
          <a:p>
            <a:r>
              <a:rPr lang="es-ES_tradnl" dirty="0">
                <a:latin typeface="Trebuchet MS"/>
              </a:rPr>
              <a:t>Establecida el 5 de junio de 1920, la Oficina de las Mujeres es la única agencia federal encargada de centrarse exclusivamente en las mujeres trabajadoras.</a:t>
            </a:r>
          </a:p>
          <a:p>
            <a:r>
              <a:rPr lang="es-ES_tradnl" dirty="0">
                <a:latin typeface="Trebuchet MS"/>
              </a:rPr>
              <a:t>Durante más de 100 años, la Oficina de las Mujeres ha servido como una fuente confiable para investigación, datos y estadísticas, defensa e innovación para las mujeres trabajadoras y los temas que más les importan.</a:t>
            </a:r>
          </a:p>
          <a:p>
            <a:r>
              <a:rPr lang="es-ES_tradnl" dirty="0"/>
              <a:t>Enfoque de la Oficina de las Mujeres:</a:t>
            </a:r>
          </a:p>
          <a:p>
            <a:pPr lvl="1"/>
            <a:r>
              <a:rPr lang="es-ES_tradnl" sz="2400" b="0" dirty="0">
                <a:latin typeface="Trebuchet MS" panose="020B0603020202020204" pitchFamily="34" charset="0"/>
              </a:rPr>
              <a:t>Investigación y análisis de políticas</a:t>
            </a:r>
          </a:p>
          <a:p>
            <a:pPr lvl="1"/>
            <a:r>
              <a:rPr lang="es-ES_tradnl" sz="2400" b="0" dirty="0">
                <a:latin typeface="Trebuchet MS" panose="020B0603020202020204" pitchFamily="34" charset="0"/>
              </a:rPr>
              <a:t>Concesión de subvenciones</a:t>
            </a:r>
          </a:p>
          <a:p>
            <a:pPr lvl="1"/>
            <a:r>
              <a:rPr lang="es-ES_tradnl" sz="2400" b="0" dirty="0">
                <a:latin typeface="Trebuchet MS" panose="020B0603020202020204" pitchFamily="34" charset="0"/>
              </a:rPr>
              <a:t>Educación y divulgación</a:t>
            </a:r>
          </a:p>
        </p:txBody>
      </p:sp>
    </p:spTree>
    <p:extLst>
      <p:ext uri="{BB962C8B-B14F-4D97-AF65-F5344CB8AC3E}">
        <p14:creationId xmlns:p14="http://schemas.microsoft.com/office/powerpoint/2010/main" val="2716447124"/>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B9CF2-B8D1-7149-7742-4E170CCE8FDC}"/>
              </a:ext>
            </a:extLst>
          </p:cNvPr>
          <p:cNvSpPr>
            <a:spLocks noGrp="1"/>
          </p:cNvSpPr>
          <p:nvPr>
            <p:ph type="body" sz="quarter" idx="10"/>
          </p:nvPr>
        </p:nvSpPr>
        <p:spPr/>
        <p:txBody>
          <a:bodyPr/>
          <a:lstStyle/>
          <a:p>
            <a:r>
              <a:rPr lang="es-ES_tradnl" dirty="0"/>
              <a:t>Segregación Ocupacional</a:t>
            </a:r>
          </a:p>
        </p:txBody>
      </p:sp>
      <p:sp>
        <p:nvSpPr>
          <p:cNvPr id="3" name="Text Placeholder 2">
            <a:extLst>
              <a:ext uri="{FF2B5EF4-FFF2-40B4-BE49-F238E27FC236}">
                <a16:creationId xmlns:a16="http://schemas.microsoft.com/office/drawing/2014/main" id="{4A37B3EF-27B2-79DA-9AA5-B5C510137F33}"/>
              </a:ext>
            </a:extLst>
          </p:cNvPr>
          <p:cNvSpPr>
            <a:spLocks noGrp="1"/>
          </p:cNvSpPr>
          <p:nvPr>
            <p:ph type="body" sz="quarter" idx="11"/>
          </p:nvPr>
        </p:nvSpPr>
        <p:spPr/>
        <p:txBody>
          <a:bodyPr lIns="91440" tIns="45720" rIns="91440" bIns="45720" anchor="t"/>
          <a:lstStyle/>
          <a:p>
            <a:r>
              <a:rPr lang="es-ES_tradnl" sz="2300" dirty="0">
                <a:latin typeface="Trebuchet MS"/>
              </a:rPr>
              <a:t>La segregación ocupacional es la sobre- o infrarrepresentación de las mujeres en ciertos trabajos, llevando a más mujeres, especialmente mujeres de color, a trabajar en sectores como el ocio y hospitalidad o educación y atención médica.</a:t>
            </a:r>
          </a:p>
          <a:p>
            <a:r>
              <a:rPr lang="es-ES_tradnl" sz="2300" dirty="0">
                <a:latin typeface="Trebuchet MS"/>
              </a:rPr>
              <a:t>Los trabajos dominados por mujeres tienen menos beneficios, salarios más bajos y fueron afectados de manera desproporcionada por la pandemia, como se detalla en nuestro informe </a:t>
            </a:r>
            <a:r>
              <a:rPr lang="es-ES_tradnl" sz="2300" i="1" dirty="0" err="1">
                <a:latin typeface="Trebuchet MS"/>
              </a:rPr>
              <a:t>Bearing</a:t>
            </a:r>
            <a:r>
              <a:rPr lang="es-ES_tradnl" sz="2300" i="1" dirty="0">
                <a:latin typeface="Trebuchet MS"/>
              </a:rPr>
              <a:t> </a:t>
            </a:r>
            <a:r>
              <a:rPr lang="es-ES_tradnl" sz="2300" i="1" dirty="0" err="1">
                <a:latin typeface="Trebuchet MS"/>
              </a:rPr>
              <a:t>the</a:t>
            </a:r>
            <a:r>
              <a:rPr lang="es-ES_tradnl" sz="2300" i="1" dirty="0">
                <a:latin typeface="Trebuchet MS"/>
              </a:rPr>
              <a:t> </a:t>
            </a:r>
            <a:r>
              <a:rPr lang="es-ES_tradnl" sz="2300" i="1" dirty="0" err="1">
                <a:latin typeface="Trebuchet MS"/>
              </a:rPr>
              <a:t>Cost</a:t>
            </a:r>
            <a:r>
              <a:rPr lang="es-ES_tradnl" sz="2300" i="1" dirty="0">
                <a:latin typeface="Trebuchet MS"/>
              </a:rPr>
              <a:t>.</a:t>
            </a:r>
          </a:p>
          <a:p>
            <a:r>
              <a:rPr lang="es-ES_tradnl" sz="2300" dirty="0"/>
              <a:t>La segregación ocupacional no solo contribuye a las brechas salariales raciales y de género, sino que con el tiempo conlleva a menor seguridad en la jubilación.</a:t>
            </a:r>
          </a:p>
        </p:txBody>
      </p:sp>
    </p:spTree>
    <p:extLst>
      <p:ext uri="{BB962C8B-B14F-4D97-AF65-F5344CB8AC3E}">
        <p14:creationId xmlns:p14="http://schemas.microsoft.com/office/powerpoint/2010/main" val="3961039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F53D5E-CAE3-CBA0-5244-A9FC87F5A714}"/>
              </a:ext>
            </a:extLst>
          </p:cNvPr>
          <p:cNvSpPr>
            <a:spLocks noGrp="1"/>
          </p:cNvSpPr>
          <p:nvPr>
            <p:ph type="body" sz="quarter" idx="10"/>
          </p:nvPr>
        </p:nvSpPr>
        <p:spPr/>
        <p:txBody>
          <a:bodyPr lIns="91440" tIns="45720" rIns="91440" bIns="45720" anchor="b" anchorCtr="0"/>
          <a:lstStyle/>
          <a:p>
            <a:r>
              <a:rPr lang="es-ES_tradnl" dirty="0">
                <a:latin typeface="Georgia"/>
              </a:rPr>
              <a:t>Hallazgos del informe </a:t>
            </a:r>
            <a:r>
              <a:rPr lang="es-ES_tradnl" i="1" dirty="0" err="1">
                <a:latin typeface="Georgia"/>
              </a:rPr>
              <a:t>Bearing</a:t>
            </a:r>
            <a:r>
              <a:rPr lang="es-ES_tradnl" i="1" dirty="0">
                <a:latin typeface="Georgia"/>
              </a:rPr>
              <a:t> </a:t>
            </a:r>
            <a:r>
              <a:rPr lang="es-ES_tradnl" i="1" dirty="0" err="1">
                <a:latin typeface="Georgia"/>
              </a:rPr>
              <a:t>the</a:t>
            </a:r>
            <a:r>
              <a:rPr lang="es-ES_tradnl" i="1" dirty="0">
                <a:latin typeface="Georgia"/>
              </a:rPr>
              <a:t> </a:t>
            </a:r>
            <a:r>
              <a:rPr lang="es-ES_tradnl" i="1" dirty="0" err="1">
                <a:latin typeface="Georgia"/>
              </a:rPr>
              <a:t>Cost</a:t>
            </a:r>
            <a:endParaRPr lang="es-ES_tradnl" dirty="0"/>
          </a:p>
        </p:txBody>
      </p:sp>
      <p:sp>
        <p:nvSpPr>
          <p:cNvPr id="3" name="Text Placeholder 2">
            <a:extLst>
              <a:ext uri="{FF2B5EF4-FFF2-40B4-BE49-F238E27FC236}">
                <a16:creationId xmlns:a16="http://schemas.microsoft.com/office/drawing/2014/main" id="{78CCCFDA-C624-0B85-C40C-B177E069FC8C}"/>
              </a:ext>
            </a:extLst>
          </p:cNvPr>
          <p:cNvSpPr>
            <a:spLocks noGrp="1"/>
          </p:cNvSpPr>
          <p:nvPr>
            <p:ph type="body" sz="quarter" idx="11"/>
          </p:nvPr>
        </p:nvSpPr>
        <p:spPr/>
        <p:txBody>
          <a:bodyPr lIns="91440" tIns="45720" rIns="91440" bIns="45720" anchor="t"/>
          <a:lstStyle/>
          <a:p>
            <a:r>
              <a:rPr lang="es-ES_tradnl" dirty="0">
                <a:latin typeface="Trebuchet MS"/>
              </a:rPr>
              <a:t>Causas de la segregación ocupacional que se vieron exacerbadas por la pandemia de COVID-19:</a:t>
            </a:r>
          </a:p>
          <a:p>
            <a:pPr lvl="1"/>
            <a:r>
              <a:rPr lang="es-ES_tradnl" b="0" dirty="0">
                <a:cs typeface="Calibri"/>
              </a:rPr>
              <a:t>Normas sociales y estereotipos</a:t>
            </a:r>
          </a:p>
          <a:p>
            <a:pPr lvl="1"/>
            <a:r>
              <a:rPr lang="es-ES_tradnl" b="0" dirty="0">
                <a:cs typeface="Calibri"/>
              </a:rPr>
              <a:t>Brechas en niveles educativos, de clasificación y capacitación</a:t>
            </a:r>
          </a:p>
          <a:p>
            <a:pPr lvl="1"/>
            <a:r>
              <a:rPr lang="es-ES_tradnl" b="0" dirty="0">
                <a:cs typeface="Calibri"/>
              </a:rPr>
              <a:t>Responsabilidades desiguales en el cuidado de la familia</a:t>
            </a:r>
          </a:p>
          <a:p>
            <a:pPr lvl="1"/>
            <a:r>
              <a:rPr lang="es-ES_tradnl" b="0" dirty="0">
                <a:cs typeface="Calibri"/>
              </a:rPr>
              <a:t>Redes y mentores</a:t>
            </a:r>
          </a:p>
          <a:p>
            <a:pPr lvl="1"/>
            <a:r>
              <a:rPr lang="es-ES_tradnl" b="0" dirty="0">
                <a:cs typeface="Calibri"/>
              </a:rPr>
              <a:t>Brechas de riqueza</a:t>
            </a:r>
          </a:p>
          <a:p>
            <a:pPr lvl="1"/>
            <a:r>
              <a:rPr lang="es-ES_tradnl" b="0" dirty="0">
                <a:cs typeface="Calibri"/>
              </a:rPr>
              <a:t>Discriminación en el trabajo</a:t>
            </a:r>
          </a:p>
          <a:p>
            <a:pPr lvl="1"/>
            <a:r>
              <a:rPr lang="es-ES_tradnl" b="0" dirty="0">
                <a:cs typeface="Calibri"/>
              </a:rPr>
              <a:t>Cultura laboral y acoso</a:t>
            </a:r>
          </a:p>
          <a:p>
            <a:pPr lvl="1"/>
            <a:endParaRPr lang="es-ES_tradnl" b="0" dirty="0">
              <a:cs typeface="Calibri"/>
            </a:endParaRPr>
          </a:p>
          <a:p>
            <a:r>
              <a:rPr lang="es-ES_tradnl" dirty="0">
                <a:cs typeface="Calibri"/>
              </a:rPr>
              <a:t>Consecuencias de la segregación ocupacional:</a:t>
            </a:r>
          </a:p>
          <a:p>
            <a:pPr lvl="1"/>
            <a:r>
              <a:rPr lang="es-ES_tradnl" b="0" dirty="0">
                <a:cs typeface="Calibri"/>
              </a:rPr>
              <a:t>Devaluación de trabajos dominados por mujeres, especialmente mujeres de color</a:t>
            </a:r>
          </a:p>
          <a:p>
            <a:pPr lvl="1"/>
            <a:r>
              <a:rPr lang="es-ES_tradnl" b="0" dirty="0">
                <a:cs typeface="Calibri"/>
              </a:rPr>
              <a:t>Contribuye a las brechas salariales raciales y de género</a:t>
            </a:r>
          </a:p>
        </p:txBody>
      </p:sp>
    </p:spTree>
    <p:extLst>
      <p:ext uri="{BB962C8B-B14F-4D97-AF65-F5344CB8AC3E}">
        <p14:creationId xmlns:p14="http://schemas.microsoft.com/office/powerpoint/2010/main" val="3600728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s-ES_tradnl" dirty="0"/>
              <a:t>Mujeres en formación</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6" y="1401763"/>
            <a:ext cx="10880594" cy="5121275"/>
          </a:xfrm>
        </p:spPr>
        <p:txBody>
          <a:bodyPr/>
          <a:lstStyle/>
          <a:p>
            <a:r>
              <a:rPr lang="es-ES_tradnl" dirty="0"/>
              <a:t>El salario inicial promedio para un trabajador que completa con éxito un programa de formación es de aproximadamente USD $77,000 por año – estos trabajadores tienen ingresos de por vida significativamente más altos que individuos similares que no participan en estos programas.</a:t>
            </a:r>
          </a:p>
          <a:p>
            <a:r>
              <a:rPr lang="es-ES_tradnl" dirty="0"/>
              <a:t>Si bien las mujeres constituyen casi la mitad de la fuerza laboral de los EE.UU., representan solo el 13.8% de los(as) participantes registrados(as) en programas de aprendizaje.</a:t>
            </a:r>
          </a:p>
          <a:p>
            <a:r>
              <a:rPr lang="es-ES_tradnl" dirty="0"/>
              <a:t>Esto muestra que las mujeres están subrepresentadas en carreras que requieren el completar un programa de aprendizaje.</a:t>
            </a:r>
          </a:p>
        </p:txBody>
      </p:sp>
    </p:spTree>
    <p:extLst>
      <p:ext uri="{BB962C8B-B14F-4D97-AF65-F5344CB8AC3E}">
        <p14:creationId xmlns:p14="http://schemas.microsoft.com/office/powerpoint/2010/main" val="3704723291"/>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a:xfrm>
            <a:off x="677141" y="191193"/>
            <a:ext cx="10681565" cy="1117601"/>
          </a:xfrm>
        </p:spPr>
        <p:txBody>
          <a:bodyPr lIns="91440" tIns="45720" rIns="91440" bIns="45720" anchor="b" anchorCtr="0"/>
          <a:lstStyle/>
          <a:p>
            <a:r>
              <a:rPr lang="es-ES_tradnl" sz="2800" dirty="0">
                <a:latin typeface="Georgia"/>
              </a:rPr>
              <a:t>Programa de Subvenciones de Asistencia Técnica “Mujeres en Aprendizaje y Ocupaciones No Tradicionales” (</a:t>
            </a:r>
            <a:r>
              <a:rPr lang="es-ES_tradnl" sz="2800" i="1" dirty="0">
                <a:latin typeface="Georgia"/>
              </a:rPr>
              <a:t>WANTO</a:t>
            </a:r>
            <a:r>
              <a:rPr lang="es-ES_tradnl" sz="2800" dirty="0">
                <a:latin typeface="Georgia"/>
              </a:rPr>
              <a:t>)</a:t>
            </a:r>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5" y="1401763"/>
            <a:ext cx="11072250" cy="4890972"/>
          </a:xfrm>
        </p:spPr>
        <p:txBody>
          <a:bodyPr/>
          <a:lstStyle/>
          <a:p>
            <a:pPr marL="0" lvl="0" indent="0">
              <a:buNone/>
            </a:pPr>
            <a:r>
              <a:rPr lang="es-ES_tradnl" dirty="0">
                <a:latin typeface="Trebuchet MS" panose="020B0603020202020204" pitchFamily="34" charset="0"/>
              </a:rPr>
              <a:t>El programa WANTO tiene como objetivo brindar asistencia técnica a empleadores y sindicatos para fomentar el empleo de mujeres en ocupaciones de aprendices y ocupaciones no tradicionales (A/NTO, por sus siglas en inglés), específicamente a través de:</a:t>
            </a:r>
          </a:p>
          <a:p>
            <a:pPr lvl="1"/>
            <a:r>
              <a:rPr lang="es-ES" sz="2400" b="0" dirty="0">
                <a:latin typeface="Trebuchet MS" panose="020B0603020202020204" pitchFamily="34" charset="0"/>
              </a:rPr>
              <a:t>Desarrollar programas de </a:t>
            </a:r>
            <a:r>
              <a:rPr lang="es-ES" sz="2400" b="0" dirty="0" err="1">
                <a:latin typeface="Trebuchet MS" panose="020B0603020202020204" pitchFamily="34" charset="0"/>
              </a:rPr>
              <a:t>preaprendizaje</a:t>
            </a:r>
            <a:r>
              <a:rPr lang="es-ES" sz="2400" b="0" dirty="0">
                <a:latin typeface="Trebuchet MS" panose="020B0603020202020204" pitchFamily="34" charset="0"/>
              </a:rPr>
              <a:t>, aprendizaje para jóvenes, Aprendizaje Registrado (RA) u otros programas de capacitación en habilidades no tradicionales diseñados para preparar a las mujeres para carreras en A/NTO;</a:t>
            </a:r>
          </a:p>
          <a:p>
            <a:pPr lvl="1"/>
            <a:r>
              <a:rPr lang="es-ES" sz="2400" b="0" dirty="0">
                <a:latin typeface="Trebuchet MS" panose="020B0603020202020204" pitchFamily="34" charset="0"/>
              </a:rPr>
              <a:t>Proporcionar orientaciones continuas u otros recursos para empleadores(as), sindicatos y trabajadores(a) sobre crear un entorno exitoso para las mujeres en A/NTO; y/o</a:t>
            </a:r>
          </a:p>
          <a:p>
            <a:pPr lvl="1"/>
            <a:r>
              <a:rPr lang="es-ES" sz="2400" b="0" dirty="0">
                <a:latin typeface="Trebuchet MS" panose="020B0603020202020204" pitchFamily="34" charset="0"/>
              </a:rPr>
              <a:t>Establecer grupos de apoyo, facilitar redes y/o proporcionar servicios de apoyo para mujeres en A/NTO para mejorar su retención.</a:t>
            </a:r>
            <a:endParaRPr lang="es-ES_tradnl" dirty="0">
              <a:latin typeface="Trebuchet MS" panose="020B0603020202020204" pitchFamily="34" charset="0"/>
            </a:endParaRPr>
          </a:p>
        </p:txBody>
      </p:sp>
    </p:spTree>
    <p:extLst>
      <p:ext uri="{BB962C8B-B14F-4D97-AF65-F5344CB8AC3E}">
        <p14:creationId xmlns:p14="http://schemas.microsoft.com/office/powerpoint/2010/main" val="182723737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1AE65D2-344D-3C41-BD4A-10101229F3A2}"/>
              </a:ext>
            </a:extLst>
          </p:cNvPr>
          <p:cNvSpPr>
            <a:spLocks noGrp="1"/>
          </p:cNvSpPr>
          <p:nvPr>
            <p:ph type="body" sz="quarter" idx="10"/>
          </p:nvPr>
        </p:nvSpPr>
        <p:spPr/>
        <p:txBody>
          <a:bodyPr/>
          <a:lstStyle/>
          <a:p>
            <a:r>
              <a:rPr lang="es-ES_tradnl" sz="3200" dirty="0">
                <a:latin typeface="Georgia"/>
              </a:rPr>
              <a:t>Programa de Subvenciones de Asistencia Técnica WANTO</a:t>
            </a:r>
            <a:endParaRPr lang="en-US" dirty="0"/>
          </a:p>
        </p:txBody>
      </p:sp>
      <p:sp>
        <p:nvSpPr>
          <p:cNvPr id="7" name="Text Placeholder 6">
            <a:extLst>
              <a:ext uri="{FF2B5EF4-FFF2-40B4-BE49-F238E27FC236}">
                <a16:creationId xmlns:a16="http://schemas.microsoft.com/office/drawing/2014/main" id="{0A287127-BF8D-D94C-9BBA-962FF7E11A77}"/>
              </a:ext>
            </a:extLst>
          </p:cNvPr>
          <p:cNvSpPr>
            <a:spLocks noGrp="1"/>
          </p:cNvSpPr>
          <p:nvPr>
            <p:ph type="body" sz="quarter" idx="11"/>
          </p:nvPr>
        </p:nvSpPr>
        <p:spPr>
          <a:xfrm>
            <a:off x="676405" y="1401763"/>
            <a:ext cx="11352111" cy="4691466"/>
          </a:xfrm>
        </p:spPr>
        <p:txBody>
          <a:bodyPr/>
          <a:lstStyle/>
          <a:p>
            <a:pPr lvl="0"/>
            <a:r>
              <a:rPr lang="es-ES_tradnl" sz="2350" dirty="0">
                <a:latin typeface="Trebuchet MS" panose="020B0603020202020204" pitchFamily="34" charset="0"/>
              </a:rPr>
              <a:t>La Oficina de las Mujeres ha otorgado más de USD 15 millones a 27 organizaciones comunitarias a través del programa de subvenciones WANTO desde el año fiscal 2017. Y se otorgarán USD 5 millones para el año fiscal 2023.</a:t>
            </a:r>
          </a:p>
          <a:p>
            <a:pPr lvl="0"/>
            <a:r>
              <a:rPr lang="es-ES_tradnl" sz="2350" dirty="0">
                <a:latin typeface="Trebuchet MS" panose="020B0603020202020204" pitchFamily="34" charset="0"/>
              </a:rPr>
              <a:t>Cerca de 10,000 mujeres fueron apoyadas por las subvenciones de WANTO desde 2017 a través de la participación en actividades de retención y capacitación relacionadas con el trabajo, incluyendo programas formales de </a:t>
            </a:r>
            <a:r>
              <a:rPr lang="es-ES_tradnl" sz="2350" dirty="0" err="1">
                <a:latin typeface="Trebuchet MS" panose="020B0603020202020204" pitchFamily="34" charset="0"/>
              </a:rPr>
              <a:t>preaprendizaje</a:t>
            </a:r>
            <a:r>
              <a:rPr lang="es-ES_tradnl" sz="2350" dirty="0">
                <a:latin typeface="Trebuchet MS" panose="020B0603020202020204" pitchFamily="34" charset="0"/>
              </a:rPr>
              <a:t> y aprendizaje, capacitación en seguridad, clases exploratorias de comercio, orientación profesional, programas de mentoría y grupos de apoyo.</a:t>
            </a:r>
          </a:p>
          <a:p>
            <a:pPr lvl="0"/>
            <a:r>
              <a:rPr lang="es-ES_tradnl" sz="2350" dirty="0">
                <a:latin typeface="Trebuchet MS" panose="020B0603020202020204" pitchFamily="34" charset="0"/>
              </a:rPr>
              <a:t>Además, 3,183 mujeres recibieron ayuda con el proceso de solicitud de aprendizaje y 2,815 mujeres recibieron servicios de apoyo.</a:t>
            </a:r>
            <a:endParaRPr lang="en-US" sz="2350" dirty="0">
              <a:latin typeface="Trebuchet MS" panose="020B0603020202020204" pitchFamily="34" charset="0"/>
            </a:endParaRPr>
          </a:p>
          <a:p>
            <a:pPr lvl="0"/>
            <a:endParaRPr lang="en-US" sz="2350" dirty="0">
              <a:latin typeface="Trebuchet MS" panose="020B0603020202020204" pitchFamily="34" charset="0"/>
            </a:endParaRPr>
          </a:p>
          <a:p>
            <a:pPr lvl="0"/>
            <a:endParaRPr lang="en-US" sz="2350" dirty="0"/>
          </a:p>
          <a:p>
            <a:pPr marL="0" lvl="0" indent="0">
              <a:lnSpc>
                <a:spcPct val="100000"/>
              </a:lnSpc>
              <a:spcBef>
                <a:spcPts val="0"/>
              </a:spcBef>
              <a:buNone/>
            </a:pPr>
            <a:endParaRPr lang="en-US" sz="2350" dirty="0"/>
          </a:p>
          <a:p>
            <a:pPr marL="0" lvl="0" indent="0">
              <a:lnSpc>
                <a:spcPct val="100000"/>
              </a:lnSpc>
              <a:spcBef>
                <a:spcPts val="0"/>
              </a:spcBef>
              <a:buNone/>
            </a:pPr>
            <a:endParaRPr lang="en-US" sz="2350" dirty="0"/>
          </a:p>
        </p:txBody>
      </p:sp>
    </p:spTree>
    <p:extLst>
      <p:ext uri="{BB962C8B-B14F-4D97-AF65-F5344CB8AC3E}">
        <p14:creationId xmlns:p14="http://schemas.microsoft.com/office/powerpoint/2010/main" val="3276119010"/>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8F1B96-D699-3670-E044-8D41BD0421AB}"/>
              </a:ext>
            </a:extLst>
          </p:cNvPr>
          <p:cNvSpPr>
            <a:spLocks noGrp="1"/>
          </p:cNvSpPr>
          <p:nvPr>
            <p:ph type="body" sz="quarter" idx="10"/>
          </p:nvPr>
        </p:nvSpPr>
        <p:spPr>
          <a:xfrm>
            <a:off x="1066800" y="121920"/>
            <a:ext cx="9799122" cy="1117601"/>
          </a:xfrm>
        </p:spPr>
        <p:txBody>
          <a:bodyPr lIns="91440" tIns="45720" rIns="91440" bIns="45720" anchor="b" anchorCtr="0"/>
          <a:lstStyle/>
          <a:p>
            <a:r>
              <a:rPr lang="es-ES_tradnl" dirty="0">
                <a:latin typeface="Georgia"/>
              </a:rPr>
              <a:t>Capacitación </a:t>
            </a:r>
            <a:r>
              <a:rPr lang="es-ES_tradnl" dirty="0" err="1">
                <a:latin typeface="Georgia"/>
              </a:rPr>
              <a:t>Preaprendizaje</a:t>
            </a:r>
            <a:r>
              <a:rPr lang="es-ES_tradnl" dirty="0">
                <a:latin typeface="Georgia"/>
              </a:rPr>
              <a:t> vs. Aprendizaje</a:t>
            </a:r>
            <a:endParaRPr lang="es-ES_tradnl" dirty="0"/>
          </a:p>
        </p:txBody>
      </p:sp>
      <p:sp>
        <p:nvSpPr>
          <p:cNvPr id="3" name="Text Placeholder 2">
            <a:extLst>
              <a:ext uri="{FF2B5EF4-FFF2-40B4-BE49-F238E27FC236}">
                <a16:creationId xmlns:a16="http://schemas.microsoft.com/office/drawing/2014/main" id="{524DF9E9-582C-CB93-49C2-66C9D9ECDFB8}"/>
              </a:ext>
            </a:extLst>
          </p:cNvPr>
          <p:cNvSpPr>
            <a:spLocks noGrp="1"/>
          </p:cNvSpPr>
          <p:nvPr>
            <p:ph type="body" sz="quarter" idx="11"/>
          </p:nvPr>
        </p:nvSpPr>
        <p:spPr>
          <a:xfrm>
            <a:off x="676406" y="1401763"/>
            <a:ext cx="9799122" cy="5121275"/>
          </a:xfrm>
        </p:spPr>
        <p:txBody>
          <a:bodyPr/>
          <a:lstStyle/>
          <a:p>
            <a:r>
              <a:rPr lang="es-ES_tradnl" sz="2100" dirty="0"/>
              <a:t>El </a:t>
            </a:r>
            <a:r>
              <a:rPr lang="es-ES_tradnl" sz="2100" b="1" dirty="0" err="1"/>
              <a:t>Preaprendizaje</a:t>
            </a:r>
            <a:r>
              <a:rPr lang="es-ES_tradnl" sz="2100" dirty="0"/>
              <a:t> es un programa o conjunto de servicios diseñado para preparar a las personas a entrar y tener éxito en un programa de Aprendizaje Registrado.</a:t>
            </a:r>
          </a:p>
          <a:p>
            <a:pPr lvl="1"/>
            <a:r>
              <a:rPr lang="es-ES_tradnl" sz="1700" b="0" dirty="0"/>
              <a:t>Asociación documentada con al menos un programa de Aprendizaje Registrado</a:t>
            </a:r>
          </a:p>
          <a:p>
            <a:pPr lvl="1"/>
            <a:r>
              <a:rPr lang="es-ES_tradnl" sz="1700" b="0" dirty="0"/>
              <a:t>Los programas de </a:t>
            </a:r>
            <a:r>
              <a:rPr lang="es-ES_tradnl" sz="1700" b="0" dirty="0" err="1"/>
              <a:t>Preaprendizaje</a:t>
            </a:r>
            <a:r>
              <a:rPr lang="es-ES_tradnl" sz="1700" b="0" dirty="0"/>
              <a:t> ayudan a las personas a cumplir con los requisitos de ingreso a programas de aprendizaje y garantizan que estén preparadas para tener éxito en su aprendizaje</a:t>
            </a:r>
          </a:p>
          <a:p>
            <a:pPr lvl="1"/>
            <a:r>
              <a:rPr lang="es-ES_tradnl" sz="1700" b="0" dirty="0"/>
              <a:t>Es un punto de partida hacia una trayectoria profesional exitosa para solicitantes de empleos subrepresentados que pueden no estar al tanto de este enfoque para obtener buenos trabajos con oportunidades de progreso</a:t>
            </a:r>
          </a:p>
          <a:p>
            <a:pPr marL="457200" lvl="1" indent="0">
              <a:buNone/>
            </a:pPr>
            <a:endParaRPr lang="es-ES_tradnl" sz="1600" b="0" dirty="0"/>
          </a:p>
          <a:p>
            <a:r>
              <a:rPr lang="es-ES_tradnl" sz="2000" dirty="0"/>
              <a:t>El </a:t>
            </a:r>
            <a:r>
              <a:rPr lang="es-ES_tradnl" sz="2000" b="1" dirty="0"/>
              <a:t>Aprendizaje Registrado </a:t>
            </a:r>
            <a:r>
              <a:rPr lang="es-ES_tradnl" sz="2000" dirty="0"/>
              <a:t>es un modelo de capacitación impulsado por el empleador(a). </a:t>
            </a:r>
          </a:p>
          <a:p>
            <a:pPr lvl="1"/>
            <a:r>
              <a:rPr lang="es-ES_tradnl" sz="1600" b="0" dirty="0"/>
              <a:t>Aprendizaje en el trabajo por parte de un mentor(a) experimentado e instrucción relacionada en el aula</a:t>
            </a:r>
          </a:p>
          <a:p>
            <a:pPr lvl="1"/>
            <a:r>
              <a:rPr lang="es-ES_tradnl" sz="1600" b="0" dirty="0"/>
              <a:t>Arraigado en los estándares de habilidades y competencias de la industria</a:t>
            </a:r>
          </a:p>
          <a:p>
            <a:pPr lvl="1"/>
            <a:r>
              <a:rPr lang="es-ES_tradnl" sz="1600" b="0" dirty="0"/>
              <a:t>Ayuda a las empresas a reclutar, desarrollar y retener exitosamente a la fuerza laboral altamente calificada</a:t>
            </a:r>
          </a:p>
        </p:txBody>
      </p:sp>
    </p:spTree>
    <p:extLst>
      <p:ext uri="{BB962C8B-B14F-4D97-AF65-F5344CB8AC3E}">
        <p14:creationId xmlns:p14="http://schemas.microsoft.com/office/powerpoint/2010/main" val="134408285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lcf76f155ced4ddcb4097134ff3c332f xmlns="5c0ed026-2af2-4bd4-84a6-7e6cd39ea343">
      <Terms xmlns="http://schemas.microsoft.com/office/infopath/2007/PartnerControls"/>
    </lcf76f155ced4ddcb4097134ff3c332f>
    <SharedWithUsers xmlns="5c0ed026-2af2-4bd4-84a6-7e6cd39ea343">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8" ma:contentTypeDescription="Create a new document." ma:contentTypeScope="" ma:versionID="0eb6e57147e9e94ac88f482e24ae98d6">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0cb0e752d087c7da9106e2a9c96d90e6"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508FA0-C1DA-4956-8E3E-229DCE6B1F0C}">
  <ds:schemaRefs>
    <ds:schemaRef ds:uri="http://schemas.microsoft.com/sharepoint/v3/contenttype/forms"/>
  </ds:schemaRefs>
</ds:datastoreItem>
</file>

<file path=customXml/itemProps2.xml><?xml version="1.0" encoding="utf-8"?>
<ds:datastoreItem xmlns:ds="http://schemas.openxmlformats.org/officeDocument/2006/customXml" ds:itemID="{EFDCC627-F3C1-449E-AA47-64B48D7B6C70}">
  <ds:schemaRefs>
    <ds:schemaRef ds:uri="ac1108a0-a4cb-47f1-907d-f9e0bc9ed9e0"/>
    <ds:schemaRef ds:uri="f9430e92-e60b-41b8-bf4d-24847a09afa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C006709-BF45-4BD9-8022-72583FB74DEA}"/>
</file>

<file path=docProps/app.xml><?xml version="1.0" encoding="utf-8"?>
<Properties xmlns="http://schemas.openxmlformats.org/officeDocument/2006/extended-properties" xmlns:vt="http://schemas.openxmlformats.org/officeDocument/2006/docPropsVTypes">
  <TotalTime>4436</TotalTime>
  <Words>2901</Words>
  <Application>Microsoft Office PowerPoint</Application>
  <PresentationFormat>Widescreen</PresentationFormat>
  <Paragraphs>191</Paragraphs>
  <Slides>13</Slides>
  <Notes>13</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13</vt:i4>
      </vt:variant>
    </vt:vector>
  </HeadingPairs>
  <TitlesOfParts>
    <vt:vector size="25" baseType="lpstr">
      <vt:lpstr>.Lucida Grande UI Regular</vt:lpstr>
      <vt:lpstr>Arial</vt:lpstr>
      <vt:lpstr>Calibri</vt:lpstr>
      <vt:lpstr>Courier New</vt:lpstr>
      <vt:lpstr>Georgia</vt:lpstr>
      <vt:lpstr>Open Sans</vt:lpstr>
      <vt:lpstr>Symbol</vt:lpstr>
      <vt:lpstr>Times New Roman</vt:lpstr>
      <vt:lpstr>Trebuchet MS</vt:lpstr>
      <vt:lpstr>Custom Design</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D. Glover Glover</dc:creator>
  <cp:lastModifiedBy>Camacho, Maria Claudia</cp:lastModifiedBy>
  <cp:revision>139</cp:revision>
  <cp:lastPrinted>2020-01-24T19:43:40Z</cp:lastPrinted>
  <dcterms:created xsi:type="dcterms:W3CDTF">2020-01-21T18:40:15Z</dcterms:created>
  <dcterms:modified xsi:type="dcterms:W3CDTF">2023-07-26T20:33:21Z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y fmtid="{D5CDD505-2E9C-101B-9397-08002B2CF9AE}" pid="3" name="MediaServiceImageTags">
    <vt:lpwstr/>
  </property>
</Properties>
</file>